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9"/>
  </p:notesMasterIdLst>
  <p:sldIdLst>
    <p:sldId id="348" r:id="rId3"/>
    <p:sldId id="381" r:id="rId4"/>
    <p:sldId id="402" r:id="rId5"/>
    <p:sldId id="371" r:id="rId6"/>
    <p:sldId id="320" r:id="rId7"/>
    <p:sldId id="403" r:id="rId8"/>
    <p:sldId id="404" r:id="rId9"/>
    <p:sldId id="405" r:id="rId10"/>
    <p:sldId id="416" r:id="rId11"/>
    <p:sldId id="406" r:id="rId12"/>
    <p:sldId id="408" r:id="rId13"/>
    <p:sldId id="392" r:id="rId14"/>
    <p:sldId id="410" r:id="rId15"/>
    <p:sldId id="407" r:id="rId16"/>
    <p:sldId id="409" r:id="rId17"/>
    <p:sldId id="417" r:id="rId18"/>
    <p:sldId id="396" r:id="rId19"/>
    <p:sldId id="411" r:id="rId20"/>
    <p:sldId id="412" r:id="rId21"/>
    <p:sldId id="265" r:id="rId22"/>
    <p:sldId id="394" r:id="rId23"/>
    <p:sldId id="413" r:id="rId24"/>
    <p:sldId id="301" r:id="rId25"/>
    <p:sldId id="419" r:id="rId26"/>
    <p:sldId id="418" r:id="rId27"/>
    <p:sldId id="347" r:id="rId28"/>
  </p:sldIdLst>
  <p:sldSz cx="12192000" cy="6858000"/>
  <p:notesSz cx="6858000" cy="9144000"/>
  <p:defaultTextStyle>
    <a:defPPr>
      <a:defRPr lang="ru-RU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40-stat" initials="1" lastIdx="0" clrIdx="0"/>
  <p:cmAuthor id="2" name="Олечка" initials="О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C9D870"/>
    <a:srgbClr val="FDDD51"/>
    <a:srgbClr val="99CCFF"/>
    <a:srgbClr val="A4B856"/>
    <a:srgbClr val="7E903C"/>
    <a:srgbClr val="548235"/>
    <a:srgbClr val="9D23AD"/>
    <a:srgbClr val="C7F0EF"/>
    <a:srgbClr val="ACC3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/>
    <p:restoredTop sz="94550" autoAdjust="0"/>
  </p:normalViewPr>
  <p:slideViewPr>
    <p:cSldViewPr snapToGrid="0">
      <p:cViewPr varScale="1">
        <p:scale>
          <a:sx n="116" d="100"/>
          <a:sy n="116" d="100"/>
        </p:scale>
        <p:origin x="677" y="10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H:\0_&#1056;&#1072;&#1073;&#1086;&#1095;&#1072;&#1103;\&#1055;&#1086;&#1083;&#1080;&#1082;&#1083;&#1080;&#1085;&#1080;&#1082;&#1080;\0_&#1050;&#1040;&#1055;&#1056;&#1045;&#1052;&#1054;&#1053;&#1058;\&#1054;&#1090;&#1095;&#1077;&#1090;&#1099;%20&#1043;&#1042;\&#1076;&#1080;&#1072;&#1075;&#1088;&#1072;&#1084;&#1084;&#1072;%20&#1076;&#1075;&#1087;%2010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8216114055731698E-2"/>
          <c:y val="0.14971133168985667"/>
          <c:w val="0.77049610967951765"/>
          <c:h val="0.89814814814814814"/>
        </c:manualLayout>
      </c:layout>
      <c:doughnutChart>
        <c:varyColors val="1"/>
        <c:ser>
          <c:idx val="0"/>
          <c:order val="0"/>
          <c:spPr>
            <a:solidFill>
              <a:srgbClr val="99CCFF"/>
            </a:solidFill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92D050">
                  <a:lumMod val="60000"/>
                  <a:lumOff val="40000"/>
                </a:srgb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CC5-45A2-9231-A91AAF744B50}"/>
              </c:ext>
            </c:extLst>
          </c:dPt>
          <c:dPt>
            <c:idx val="1"/>
            <c:bubble3D val="0"/>
            <c:spPr>
              <a:solidFill>
                <a:srgbClr val="99CCF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CC5-45A2-9231-A91AAF744B50}"/>
              </c:ext>
            </c:extLst>
          </c:dPt>
          <c:dLbls>
            <c:dLbl>
              <c:idx val="1"/>
              <c:layout>
                <c:manualLayout>
                  <c:x val="-3.9716294313377198E-3"/>
                  <c:y val="-6.4338241502454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C5-45A2-9231-A91AAF744B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Лист1!$P$19:$P$20</c:f>
              <c:numCache>
                <c:formatCode>0%</c:formatCode>
                <c:ptCount val="2"/>
                <c:pt idx="0">
                  <c:v>0.47</c:v>
                </c:pt>
                <c:pt idx="1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C5-45A2-9231-A91AAF744B5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37-40B7-A45A-61CFDBF483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D37-40B7-A45A-61CFDBF4835A}"/>
              </c:ext>
            </c:extLst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D37-40B7-A45A-61CFDBF4835A}"/>
              </c:ext>
            </c:extLst>
          </c:dPt>
          <c:dLbls>
            <c:dLbl>
              <c:idx val="0"/>
              <c:layout>
                <c:manualLayout>
                  <c:x val="2.0503967405729163E-2"/>
                  <c:y val="4.166666666666666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256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09489096818647"/>
                      <c:h val="9.4444444444444442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3D37-40B7-A45A-61CFDBF4835A}"/>
                </c:ext>
              </c:extLst>
            </c:dLbl>
            <c:dLbl>
              <c:idx val="1"/>
              <c:layout>
                <c:manualLayout>
                  <c:x val="-0.1763327312425694"/>
                  <c:y val="0.1111111111111109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266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D37-40B7-A45A-61CFDBF4835A}"/>
                </c:ext>
              </c:extLst>
            </c:dLbl>
            <c:dLbl>
              <c:idx val="2"/>
              <c:layout>
                <c:manualLayout>
                  <c:x val="-0.20913882077607068"/>
                  <c:y val="-0.1203703703703703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168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D37-40B7-A45A-61CFDBF483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Лист1!$A$25:$A$27</c:f>
              <c:strCache>
                <c:ptCount val="3"/>
                <c:pt idx="0">
                  <c:v>врачи</c:v>
                </c:pt>
                <c:pt idx="1">
                  <c:v>средний медицинский персонал </c:v>
                </c:pt>
                <c:pt idx="2">
                  <c:v>прочий немедицинский персонал</c:v>
                </c:pt>
              </c:strCache>
            </c:strRef>
          </c:cat>
          <c:val>
            <c:numRef>
              <c:f>Лист1!$B$25:$B$27</c:f>
              <c:numCache>
                <c:formatCode>General</c:formatCode>
                <c:ptCount val="3"/>
                <c:pt idx="0">
                  <c:v>251</c:v>
                </c:pt>
                <c:pt idx="1">
                  <c:v>284</c:v>
                </c:pt>
                <c:pt idx="2">
                  <c:v>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37-40B7-A45A-61CFDBF4835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 sz="1600" b="1">
          <a:solidFill>
            <a:sysClr val="windowText" lastClr="000000"/>
          </a:solidFill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064021415526271E-2"/>
          <c:y val="4.6296296296296294E-2"/>
          <c:w val="0.77049610967951765"/>
          <c:h val="0.89814814814814814"/>
        </c:manualLayout>
      </c:layout>
      <c:doughnutChart>
        <c:varyColors val="1"/>
        <c:ser>
          <c:idx val="0"/>
          <c:order val="0"/>
          <c:spPr>
            <a:solidFill>
              <a:srgbClr val="99CCFF"/>
            </a:solidFill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92D050">
                  <a:lumMod val="60000"/>
                  <a:lumOff val="40000"/>
                </a:srgb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E3E-43BE-AEA9-6394ADA9A794}"/>
              </c:ext>
            </c:extLst>
          </c:dPt>
          <c:dPt>
            <c:idx val="1"/>
            <c:bubble3D val="0"/>
            <c:spPr>
              <a:solidFill>
                <a:srgbClr val="99CCF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E3E-43BE-AEA9-6394ADA9A794}"/>
              </c:ext>
            </c:extLst>
          </c:dPt>
          <c:dLbls>
            <c:dLbl>
              <c:idx val="0"/>
              <c:layout>
                <c:manualLayout>
                  <c:x val="-0.18666658327287283"/>
                  <c:y val="-0.2702206143103109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683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E3E-43BE-AEA9-6394ADA9A794}"/>
                </c:ext>
              </c:extLst>
            </c:dLbl>
            <c:dLbl>
              <c:idx val="1"/>
              <c:layout>
                <c:manualLayout>
                  <c:x val="0.12312051237146932"/>
                  <c:y val="0.235906885509001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850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E3E-43BE-AEA9-6394ADA9A7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Лист1!$P$19:$P$20</c:f>
              <c:numCache>
                <c:formatCode>0</c:formatCode>
                <c:ptCount val="2"/>
                <c:pt idx="0">
                  <c:v>690</c:v>
                </c:pt>
                <c:pt idx="1">
                  <c:v>780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3E-43BE-AEA9-6394ADA9A79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802-42B4-B259-981092AA04B3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802-42B4-B259-981092AA04B3}"/>
              </c:ext>
            </c:extLst>
          </c:dPt>
          <c:dPt>
            <c:idx val="2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802-42B4-B259-981092AA04B3}"/>
              </c:ext>
            </c:extLst>
          </c:dPt>
          <c:dPt>
            <c:idx val="3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802-42B4-B259-981092AA04B3}"/>
              </c:ext>
            </c:extLst>
          </c:dPt>
          <c:dLbls>
            <c:dLbl>
              <c:idx val="0"/>
              <c:layout>
                <c:manualLayout>
                  <c:x val="-0.23749202895898874"/>
                  <c:y val="-7.22959383129219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978D4A6-4DEB-4480-8DD4-155269D5DCB7}" type="CATEGORYNAME">
                      <a:rPr lang="ru-RU"/>
                      <a:pPr>
                        <a:defRPr sz="1000" b="1"/>
                      </a:pPr>
                      <a:t>[ИМЯ КАТЕГОРИИ]</a:t>
                    </a:fld>
                    <a:r>
                      <a:rPr lang="ru-RU" baseline="0" dirty="0"/>
                      <a:t>;</a:t>
                    </a:r>
                  </a:p>
                  <a:p>
                    <a:pPr>
                      <a:defRPr sz="1000" b="1"/>
                    </a:pPr>
                    <a:r>
                      <a:rPr lang="ru-RU" baseline="0" dirty="0"/>
                      <a:t> </a:t>
                    </a:r>
                    <a:fld id="{F6E19CB0-F955-40C1-8347-E66A678E35C1}" type="VALUE">
                      <a:rPr lang="ru-RU" sz="1600" baseline="0"/>
                      <a:pPr>
                        <a:defRPr sz="1000" b="1"/>
                      </a:pPr>
                      <a:t>[ЗНАЧЕНИЕ]</a:t>
                    </a:fld>
                    <a:endParaRPr lang="ru-RU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83080178197738"/>
                      <c:h val="0.1962021472101248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802-42B4-B259-981092AA04B3}"/>
                </c:ext>
              </c:extLst>
            </c:dLbl>
            <c:dLbl>
              <c:idx val="1"/>
              <c:layout>
                <c:manualLayout>
                  <c:x val="0.10091595509086661"/>
                  <c:y val="-0.1596658411180793"/>
                </c:manualLayout>
              </c:layout>
              <c:tx>
                <c:rich>
                  <a:bodyPr/>
                  <a:lstStyle/>
                  <a:p>
                    <a:fld id="{A98A812E-6266-4E9F-9620-E0A87C247506}" type="CATEGORYNAME">
                      <a:rPr lang="ru-RU" dirty="0"/>
                      <a:pPr/>
                      <a:t>[ИМЯ КАТЕГОРИИ]</a:t>
                    </a:fld>
                    <a:r>
                      <a:rPr lang="ru-RU" baseline="0" dirty="0"/>
                      <a:t>; </a:t>
                    </a:r>
                    <a:fld id="{8FF648A2-8620-4F1D-90EB-E5BC091E4678}" type="VALUE">
                      <a:rPr lang="ru-RU" sz="1400" baseline="0" dirty="0"/>
                      <a:pPr/>
                      <a:t>[ЗНАЧЕНИЕ]</a:t>
                    </a:fld>
                    <a:endParaRPr lang="ru-RU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802-42B4-B259-981092AA04B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1554630-A2B2-4447-92C3-2593EB62DD7E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; </a:t>
                    </a:r>
                  </a:p>
                  <a:p>
                    <a:fld id="{9DFD8F02-1CD2-4F99-94F8-94241C00F34D}" type="VALUE">
                      <a:rPr lang="ru-RU" sz="1400" baseline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802-42B4-B259-981092AA04B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D3234AB-C641-4E45-A34C-E74480E05A0D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; </a:t>
                    </a:r>
                  </a:p>
                  <a:p>
                    <a:fld id="{3502ABDF-5720-40FA-A003-1A0105BA596F}" type="VALUE">
                      <a:rPr lang="ru-RU" sz="1400" baseline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802-42B4-B259-981092AA04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Лист1!$A$1:$A$4</c:f>
              <c:strCache>
                <c:ptCount val="4"/>
                <c:pt idx="0">
                  <c:v>заболевания нервной системы </c:v>
                </c:pt>
                <c:pt idx="1">
                  <c:v>врожденная патология </c:v>
                </c:pt>
                <c:pt idx="2">
                  <c:v>патология эндокринной системы </c:v>
                </c:pt>
                <c:pt idx="3">
                  <c:v>другие</c:v>
                </c:pt>
              </c:strCache>
            </c:strRef>
          </c:cat>
          <c:val>
            <c:numRef>
              <c:f>Лист1!$B$1:$B$4</c:f>
              <c:numCache>
                <c:formatCode>0.0%</c:formatCode>
                <c:ptCount val="4"/>
                <c:pt idx="0">
                  <c:v>0.42899999999999999</c:v>
                </c:pt>
                <c:pt idx="1">
                  <c:v>0.21</c:v>
                </c:pt>
                <c:pt idx="2">
                  <c:v>0.154</c:v>
                </c:pt>
                <c:pt idx="3">
                  <c:v>0.20699999999999999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802-42B4-B259-981092AA04B3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u="none" strike="noStrike" baseline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Патологии среди организованных детей </a:t>
            </a:r>
            <a:endParaRPr lang="ru-RU" sz="1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1.7382916250385041E-2"/>
          <c:y val="1.80180180180180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8073543824764725E-2"/>
          <c:y val="0.1565652266439668"/>
          <c:w val="0.44238909697908979"/>
          <c:h val="0.7777534227140526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AD9-4B4E-801A-895907564DA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AD9-4B4E-801A-895907564DA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AD9-4B4E-801A-895907564DA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AD9-4B4E-801A-895907564DA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AD9-4B4E-801A-895907564DA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AD9-4B4E-801A-895907564DA7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chemeClr val="bg1"/>
                        </a:solidFill>
                      </a:rPr>
                      <a:t>19%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AD9-4B4E-801A-895907564DA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33%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AD9-4B4E-801A-895907564D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Лист1!$M$29:$M$32</c:f>
              <c:strCache>
                <c:ptCount val="4"/>
                <c:pt idx="0">
                  <c:v>заболевания глаз и придаточного аппарата </c:v>
                </c:pt>
                <c:pt idx="1">
                  <c:v>заболевания опорно-двигательной системы</c:v>
                </c:pt>
                <c:pt idx="2">
                  <c:v>заболевания органов дыхания</c:v>
                </c:pt>
                <c:pt idx="3">
                  <c:v>другие</c:v>
                </c:pt>
              </c:strCache>
            </c:strRef>
          </c:cat>
          <c:val>
            <c:numRef>
              <c:f>Лист1!$N$29:$N$32</c:f>
              <c:numCache>
                <c:formatCode>0%</c:formatCode>
                <c:ptCount val="4"/>
                <c:pt idx="0">
                  <c:v>0.21</c:v>
                </c:pt>
                <c:pt idx="1">
                  <c:v>0.25</c:v>
                </c:pt>
                <c:pt idx="2">
                  <c:v>0.2</c:v>
                </c:pt>
                <c:pt idx="3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AD9-4B4E-801A-895907564D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829304390526146"/>
          <c:y val="0.23047847059658083"/>
          <c:w val="0.43272726025567726"/>
          <c:h val="0.534530751223664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BA6B5A-54F6-4891-9177-2100E04AA9A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>
              <a:buNone/>
            </a:pPr>
            <a:fld id="{9A0DB2DC-4C9A-4742-B13C-FB6460FD3503}" type="slidenum">
              <a:rPr lang="ru-RU" sz="1200" dirty="0">
                <a:latin typeface="Calibri" panose="020F0502020204030204" charset="0"/>
              </a:rPr>
              <a:t>‹#›</a:t>
            </a:fld>
            <a:endParaRPr lang="ru-RU" sz="1200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1296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7534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0605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7198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913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1200">
                <a:solidFill>
                  <a:srgbClr val="8B8B8B"/>
                </a:solidFill>
                <a:latin typeface="Calibri" panose="020F050202020403020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458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Для правки текста заглавия щёлкните мышью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600" y="1604963"/>
            <a:ext cx="10972800" cy="397668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 panose="020F0502020204030204"/>
              </a:rPr>
              <a:t>Для правки структуры щёлкните мышью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Второй уровень структуры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Третий уровень структуры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Четвёртый уровень структуры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Пятый уровень структуры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Шестой уровень структуры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 Light" panose="020F0302020204030204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7965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 panose="020F0502020204030204"/>
              </a:rPr>
              <a:t>Образец текста</a:t>
            </a:r>
          </a:p>
          <a:p>
            <a:pPr marL="685800" lvl="1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 panose="020F0502020204030204"/>
              </a:rPr>
              <a:t>Второй уровень</a:t>
            </a:r>
          </a:p>
          <a:p>
            <a:pPr marL="1143000" lvl="2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Третий уровень</a:t>
            </a:r>
          </a:p>
          <a:p>
            <a:pPr marL="1600200" lvl="3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Четвертый уровень</a:t>
            </a:r>
          </a:p>
          <a:p>
            <a:pPr marL="2057400" lvl="4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Пятый уровень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18.03.2024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1200">
                <a:solidFill>
                  <a:srgbClr val="8B8B8B"/>
                </a:solidFill>
                <a:latin typeface="Calibri" panose="020F050202020403020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0.sv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25.pn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svg"/><Relationship Id="rId7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5.png"/><Relationship Id="rId9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9.png"/><Relationship Id="rId7" Type="http://schemas.openxmlformats.org/officeDocument/2006/relationships/image" Target="../media/image19.svg"/><Relationship Id="rId12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63.png"/><Relationship Id="rId5" Type="http://schemas.openxmlformats.org/officeDocument/2006/relationships/image" Target="../media/image25.png"/><Relationship Id="rId10" Type="http://schemas.openxmlformats.org/officeDocument/2006/relationships/image" Target="../media/image62.png"/><Relationship Id="rId4" Type="http://schemas.openxmlformats.org/officeDocument/2006/relationships/image" Target="../media/image10.sv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0.svg"/><Relationship Id="rId7" Type="http://schemas.openxmlformats.org/officeDocument/2006/relationships/chart" Target="../charts/chart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68.svg"/><Relationship Id="rId4" Type="http://schemas.openxmlformats.org/officeDocument/2006/relationships/image" Target="../media/image25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8.png"/><Relationship Id="rId7" Type="http://schemas.openxmlformats.org/officeDocument/2006/relationships/chart" Target="../charts/chart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9.svg"/><Relationship Id="rId9" Type="http://schemas.openxmlformats.org/officeDocument/2006/relationships/image" Target="../media/image7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svg"/><Relationship Id="rId7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10" Type="http://schemas.openxmlformats.org/officeDocument/2006/relationships/image" Target="../media/image6.png"/><Relationship Id="rId4" Type="http://schemas.openxmlformats.org/officeDocument/2006/relationships/image" Target="../media/image71.png"/><Relationship Id="rId9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svg"/><Relationship Id="rId7" Type="http://schemas.openxmlformats.org/officeDocument/2006/relationships/image" Target="../media/image25.png"/><Relationship Id="rId12" Type="http://schemas.openxmlformats.org/officeDocument/2006/relationships/image" Target="../media/image7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svg"/><Relationship Id="rId11" Type="http://schemas.openxmlformats.org/officeDocument/2006/relationships/image" Target="../media/image78.jpeg"/><Relationship Id="rId5" Type="http://schemas.openxmlformats.org/officeDocument/2006/relationships/image" Target="../media/image75.png"/><Relationship Id="rId10" Type="http://schemas.openxmlformats.org/officeDocument/2006/relationships/image" Target="../media/image77.png"/><Relationship Id="rId4" Type="http://schemas.openxmlformats.org/officeDocument/2006/relationships/image" Target="../media/image74.jpeg"/><Relationship Id="rId9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8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10.svg"/><Relationship Id="rId7" Type="http://schemas.openxmlformats.org/officeDocument/2006/relationships/image" Target="../media/image8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11" Type="http://schemas.openxmlformats.org/officeDocument/2006/relationships/image" Target="../media/image85.jpeg"/><Relationship Id="rId5" Type="http://schemas.openxmlformats.org/officeDocument/2006/relationships/image" Target="../media/image18.png"/><Relationship Id="rId10" Type="http://schemas.openxmlformats.org/officeDocument/2006/relationships/image" Target="../media/image84.svg"/><Relationship Id="rId4" Type="http://schemas.openxmlformats.org/officeDocument/2006/relationships/image" Target="../media/image25.png"/><Relationship Id="rId9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9.png"/><Relationship Id="rId7" Type="http://schemas.openxmlformats.org/officeDocument/2006/relationships/image" Target="../media/image19.svg"/><Relationship Id="rId12" Type="http://schemas.openxmlformats.org/officeDocument/2006/relationships/image" Target="../media/image89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88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10.svg"/><Relationship Id="rId9" Type="http://schemas.openxmlformats.org/officeDocument/2006/relationships/image" Target="../media/image8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sv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svg"/><Relationship Id="rId11" Type="http://schemas.openxmlformats.org/officeDocument/2006/relationships/image" Target="../media/image15.svg"/><Relationship Id="rId5" Type="http://schemas.openxmlformats.org/officeDocument/2006/relationships/image" Target="../media/image9.pn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5.svg"/><Relationship Id="rId3" Type="http://schemas.openxmlformats.org/officeDocument/2006/relationships/image" Target="../media/image9.png"/><Relationship Id="rId7" Type="http://schemas.openxmlformats.org/officeDocument/2006/relationships/image" Target="../media/image91.sv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11" Type="http://schemas.openxmlformats.org/officeDocument/2006/relationships/image" Target="../media/image19.svg"/><Relationship Id="rId5" Type="http://schemas.openxmlformats.org/officeDocument/2006/relationships/image" Target="../media/image25.png"/><Relationship Id="rId10" Type="http://schemas.openxmlformats.org/officeDocument/2006/relationships/image" Target="../media/image18.png"/><Relationship Id="rId4" Type="http://schemas.openxmlformats.org/officeDocument/2006/relationships/image" Target="../media/image10.svg"/><Relationship Id="rId9" Type="http://schemas.openxmlformats.org/officeDocument/2006/relationships/image" Target="../media/image9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10.svg"/><Relationship Id="rId7" Type="http://schemas.openxmlformats.org/officeDocument/2006/relationships/image" Target="../media/image9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7.jpeg"/><Relationship Id="rId5" Type="http://schemas.openxmlformats.org/officeDocument/2006/relationships/image" Target="../media/image25.png"/><Relationship Id="rId10" Type="http://schemas.openxmlformats.org/officeDocument/2006/relationships/image" Target="../media/image19.svg"/><Relationship Id="rId4" Type="http://schemas.openxmlformats.org/officeDocument/2006/relationships/image" Target="../media/image96.png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0.svg"/><Relationship Id="rId7" Type="http://schemas.openxmlformats.org/officeDocument/2006/relationships/image" Target="../media/image10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png"/><Relationship Id="rId9" Type="http://schemas.openxmlformats.org/officeDocument/2006/relationships/image" Target="../media/image10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07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G"/><Relationship Id="rId11" Type="http://schemas.openxmlformats.org/officeDocument/2006/relationships/image" Target="../media/image109.JPG"/><Relationship Id="rId5" Type="http://schemas.openxmlformats.org/officeDocument/2006/relationships/image" Target="../media/image27.jpeg"/><Relationship Id="rId15" Type="http://schemas.openxmlformats.org/officeDocument/2006/relationships/image" Target="../media/image25.png"/><Relationship Id="rId10" Type="http://schemas.openxmlformats.org/officeDocument/2006/relationships/image" Target="../media/image108.jpeg"/><Relationship Id="rId4" Type="http://schemas.openxmlformats.org/officeDocument/2006/relationships/image" Target="../media/image10.svg"/><Relationship Id="rId9" Type="http://schemas.openxmlformats.org/officeDocument/2006/relationships/image" Target="../media/image15.svg"/><Relationship Id="rId14" Type="http://schemas.openxmlformats.org/officeDocument/2006/relationships/image" Target="../media/image1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09.JP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12" Type="http://schemas.openxmlformats.org/officeDocument/2006/relationships/image" Target="../media/image1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svg"/><Relationship Id="rId11" Type="http://schemas.openxmlformats.org/officeDocument/2006/relationships/image" Target="../media/image25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0.svg"/><Relationship Id="rId9" Type="http://schemas.openxmlformats.org/officeDocument/2006/relationships/image" Target="../media/image18.png"/><Relationship Id="rId14" Type="http://schemas.openxmlformats.org/officeDocument/2006/relationships/image" Target="../media/image11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0.sv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9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11" Type="http://schemas.openxmlformats.org/officeDocument/2006/relationships/image" Target="../media/image118.jpeg"/><Relationship Id="rId5" Type="http://schemas.openxmlformats.org/officeDocument/2006/relationships/image" Target="../media/image115.png"/><Relationship Id="rId10" Type="http://schemas.openxmlformats.org/officeDocument/2006/relationships/image" Target="../media/image19.svg"/><Relationship Id="rId4" Type="http://schemas.openxmlformats.org/officeDocument/2006/relationships/image" Target="../media/image114.png"/><Relationship Id="rId9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7.jpeg"/><Relationship Id="rId3" Type="http://schemas.openxmlformats.org/officeDocument/2006/relationships/image" Target="../media/image10.svg"/><Relationship Id="rId7" Type="http://schemas.openxmlformats.org/officeDocument/2006/relationships/image" Target="../media/image23.svg"/><Relationship Id="rId12" Type="http://schemas.openxmlformats.org/officeDocument/2006/relationships/image" Target="../media/image1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18.png"/><Relationship Id="rId5" Type="http://schemas.openxmlformats.org/officeDocument/2006/relationships/image" Target="../media/image21.sv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12" Type="http://schemas.openxmlformats.org/officeDocument/2006/relationships/image" Target="../media/image3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11" Type="http://schemas.openxmlformats.org/officeDocument/2006/relationships/image" Target="../media/image32.jpeg"/><Relationship Id="rId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image" Target="../media/image10.svg"/><Relationship Id="rId9" Type="http://schemas.openxmlformats.org/officeDocument/2006/relationships/image" Target="../media/image19.svg"/><Relationship Id="rId1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0.sv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chart" Target="../charts/char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0.svg"/><Relationship Id="rId7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19.svg"/><Relationship Id="rId5" Type="http://schemas.openxmlformats.org/officeDocument/2006/relationships/image" Target="../media/image37.jpeg"/><Relationship Id="rId10" Type="http://schemas.openxmlformats.org/officeDocument/2006/relationships/image" Target="../media/image18.png"/><Relationship Id="rId4" Type="http://schemas.openxmlformats.org/officeDocument/2006/relationships/image" Target="../media/image25.png"/><Relationship Id="rId9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0.sv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43.jpeg"/><Relationship Id="rId10" Type="http://schemas.openxmlformats.org/officeDocument/2006/relationships/image" Target="../media/image45.jpeg"/><Relationship Id="rId4" Type="http://schemas.openxmlformats.org/officeDocument/2006/relationships/image" Target="../media/image42.png"/><Relationship Id="rId9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0.svg"/><Relationship Id="rId7" Type="http://schemas.openxmlformats.org/officeDocument/2006/relationships/image" Target="../media/image1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6.jpeg"/><Relationship Id="rId10" Type="http://schemas.openxmlformats.org/officeDocument/2006/relationships/image" Target="../media/image49.jpeg"/><Relationship Id="rId4" Type="http://schemas.openxmlformats.org/officeDocument/2006/relationships/image" Target="../media/image25.png"/><Relationship Id="rId9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0.svg"/><Relationship Id="rId7" Type="http://schemas.openxmlformats.org/officeDocument/2006/relationships/image" Target="../media/image5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53.jpeg"/><Relationship Id="rId4" Type="http://schemas.openxmlformats.org/officeDocument/2006/relationships/image" Target="../media/image25.png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61CFD7-E516-442B-8865-F5994EBD33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7"/>
            <a:ext cx="12192000" cy="69156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A6F5A1-AEAE-46F5-91C5-36D4A49DF0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61192" y="2921452"/>
            <a:ext cx="406278" cy="450715"/>
          </a:xfrm>
          <a:prstGeom prst="rect">
            <a:avLst/>
          </a:prstGeom>
        </p:spPr>
      </p:pic>
      <p:sp>
        <p:nvSpPr>
          <p:cNvPr id="6" name="CustomShape 2"/>
          <p:cNvSpPr/>
          <p:nvPr/>
        </p:nvSpPr>
        <p:spPr>
          <a:xfrm>
            <a:off x="739497" y="4848224"/>
            <a:ext cx="6487297" cy="163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Докладчик</a:t>
            </a:r>
            <a:r>
              <a:rPr kumimoji="0" lang="en-US" sz="240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: </a:t>
            </a:r>
            <a:endParaRPr kumimoji="0" lang="ru-RU" sz="240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spc="-1" dirty="0">
                <a:solidFill>
                  <a:srgbClr val="002060"/>
                </a:solidFill>
                <a:latin typeface="+mj-lt"/>
                <a:ea typeface="Roboto"/>
                <a:cs typeface="Calibri" panose="020F0502020204030204" charset="0"/>
              </a:rPr>
              <a:t>Г</a:t>
            </a:r>
            <a:r>
              <a:rPr kumimoji="0" lang="ru-RU" sz="240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лавный врач ГБУЗ «ДГП № </a:t>
            </a:r>
            <a:r>
              <a:rPr lang="ru-RU" sz="2400" spc="-1" dirty="0">
                <a:solidFill>
                  <a:srgbClr val="002060"/>
                </a:solidFill>
                <a:latin typeface="+mj-lt"/>
                <a:ea typeface="Roboto"/>
                <a:cs typeface="Calibri" panose="020F0502020204030204" charset="0"/>
              </a:rPr>
              <a:t>118</a:t>
            </a:r>
            <a:r>
              <a:rPr kumimoji="0" lang="ru-RU" sz="240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 ДЗМ» 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Волкова Елена Анатольевна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21A931-8448-41E5-AEC6-4E7F0A014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497" y="588835"/>
            <a:ext cx="792540" cy="682465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E6AD268-DC81-4D7E-A7D6-E932D220F66A}"/>
              </a:ext>
            </a:extLst>
          </p:cNvPr>
          <p:cNvSpPr/>
          <p:nvPr/>
        </p:nvSpPr>
        <p:spPr>
          <a:xfrm>
            <a:off x="768923" y="3764837"/>
            <a:ext cx="1887622" cy="3850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CustomShape 1"/>
          <p:cNvSpPr/>
          <p:nvPr/>
        </p:nvSpPr>
        <p:spPr>
          <a:xfrm>
            <a:off x="739497" y="2862261"/>
            <a:ext cx="5031966" cy="21450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all" spc="-1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j-lt"/>
                <a:ea typeface="+mn-ea"/>
                <a:cs typeface="Bookman Old Style" panose="02050604050505020204" charset="0"/>
              </a:rPr>
              <a:t>ГОДОВОЙ   ОТЧЕТ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  <a:ea typeface="+mn-ea"/>
                <a:cs typeface="Bookman Old Style" panose="02050604050505020204" charset="0"/>
              </a:rPr>
              <a:t>ГБУЗ «ДГП № 118 ДЗМ» 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j-lt"/>
                <a:ea typeface="+mn-ea"/>
                <a:cs typeface="Bookman Old Style" panose="02050604050505020204" charset="0"/>
              </a:rPr>
              <a:t>за 2023 год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5BB269-C194-4CC4-B289-410B819A2A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037" y="2921452"/>
            <a:ext cx="2005513" cy="367416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10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2603EE2-64D0-4C25-A535-48DC06A87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EA0563D5-18C2-439D-A0A3-217C82CDCE43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Shape 3">
            <a:extLst>
              <a:ext uri="{FF2B5EF4-FFF2-40B4-BE49-F238E27FC236}">
                <a16:creationId xmlns:a16="http://schemas.microsoft.com/office/drawing/2014/main" id="{A58AC502-1F87-4030-990E-34013A3C3A6D}"/>
              </a:ext>
            </a:extLst>
          </p:cNvPr>
          <p:cNvSpPr txBox="1"/>
          <p:nvPr/>
        </p:nvSpPr>
        <p:spPr>
          <a:xfrm>
            <a:off x="1036045" y="461202"/>
            <a:ext cx="7840100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Структура учреждения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CDB18C5-AF64-490F-8C91-8FDE3B3683BB}"/>
              </a:ext>
            </a:extLst>
          </p:cNvPr>
          <p:cNvSpPr txBox="1"/>
          <p:nvPr/>
        </p:nvSpPr>
        <p:spPr>
          <a:xfrm>
            <a:off x="1167181" y="1687981"/>
            <a:ext cx="530912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1600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Бесперебойную работу кабинетов ДГП № 118 обеспечивает </a:t>
            </a:r>
            <a:r>
              <a:rPr lang="ru-RU" sz="1600" b="1" i="0" u="none" strike="noStrike" dirty="0">
                <a:solidFill>
                  <a:srgbClr val="548235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система информационной рецепции, дежурного врача, а также кабинета выдачи справок и направлений. </a:t>
            </a:r>
          </a:p>
          <a:p>
            <a:pPr algn="just">
              <a:spcBef>
                <a:spcPts val="1200"/>
              </a:spcBef>
            </a:pPr>
            <a:r>
              <a:rPr lang="ru-RU" sz="1600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Кроме того, работает система </a:t>
            </a:r>
            <a:r>
              <a:rPr lang="ru-RU" sz="1600" b="1" i="0" u="none" strike="noStrike" dirty="0">
                <a:solidFill>
                  <a:srgbClr val="548235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«Дежурный врач 2.0», </a:t>
            </a:r>
            <a:r>
              <a:rPr lang="ru-RU" sz="1600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позволяющая попасть на прием к врачу-педиатру в день обращения.</a:t>
            </a: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DE8B3291-C0EB-499F-B980-D94D003B3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3" r="11303"/>
          <a:stretch/>
        </p:blipFill>
        <p:spPr bwMode="auto">
          <a:xfrm>
            <a:off x="7007723" y="1295210"/>
            <a:ext cx="2811051" cy="2423319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CC03BC6E-A2C1-4ED5-9500-6B21427ABF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5" b="53927"/>
          <a:stretch/>
        </p:blipFill>
        <p:spPr>
          <a:xfrm>
            <a:off x="9818774" y="0"/>
            <a:ext cx="2380529" cy="2447182"/>
          </a:xfrm>
          <a:prstGeom prst="rect">
            <a:avLst/>
          </a:prstGeom>
        </p:spPr>
      </p:pic>
      <p:sp>
        <p:nvSpPr>
          <p:cNvPr id="91" name="Шестиугольник 90">
            <a:extLst>
              <a:ext uri="{FF2B5EF4-FFF2-40B4-BE49-F238E27FC236}">
                <a16:creationId xmlns:a16="http://schemas.microsoft.com/office/drawing/2014/main" id="{9341483B-7A66-4078-91FB-761E9EDD1C19}"/>
              </a:ext>
            </a:extLst>
          </p:cNvPr>
          <p:cNvSpPr/>
          <p:nvPr/>
        </p:nvSpPr>
        <p:spPr>
          <a:xfrm>
            <a:off x="8247678" y="4011199"/>
            <a:ext cx="1135038" cy="978483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CC79888-C4A9-45AF-8502-E68D574A0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8" t="39569" r="25737" b="13547"/>
          <a:stretch/>
        </p:blipFill>
        <p:spPr bwMode="auto">
          <a:xfrm>
            <a:off x="9260365" y="2874161"/>
            <a:ext cx="2173816" cy="1873978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Шестиугольник 56">
            <a:extLst>
              <a:ext uri="{FF2B5EF4-FFF2-40B4-BE49-F238E27FC236}">
                <a16:creationId xmlns:a16="http://schemas.microsoft.com/office/drawing/2014/main" id="{4A8530F7-8ECF-4E9B-AC07-E3ED6982B8BC}"/>
              </a:ext>
            </a:extLst>
          </p:cNvPr>
          <p:cNvSpPr/>
          <p:nvPr/>
        </p:nvSpPr>
        <p:spPr>
          <a:xfrm>
            <a:off x="6479224" y="1206327"/>
            <a:ext cx="1135038" cy="978483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E6530D56-F6E2-4BF1-8D35-5D52E08CDC96}"/>
              </a:ext>
            </a:extLst>
          </p:cNvPr>
          <p:cNvSpPr/>
          <p:nvPr/>
        </p:nvSpPr>
        <p:spPr>
          <a:xfrm>
            <a:off x="843331" y="4200183"/>
            <a:ext cx="6870346" cy="1362607"/>
          </a:xfrm>
          <a:prstGeom prst="roundRect">
            <a:avLst>
              <a:gd name="adj" fmla="val 5072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6A469E5-8C35-4BF1-94B1-69BE2CE75B39}"/>
              </a:ext>
            </a:extLst>
          </p:cNvPr>
          <p:cNvSpPr txBox="1"/>
          <p:nvPr/>
        </p:nvSpPr>
        <p:spPr>
          <a:xfrm>
            <a:off x="976707" y="4343192"/>
            <a:ext cx="6736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1600" b="1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Вся система оказания медицинской помощи в ДГП № 118 теперь компьютеризирована </a:t>
            </a:r>
            <a:r>
              <a:rPr lang="ru-RU" sz="1600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- от электронной записи к специалистам в системе ЕМИАС, выписки рецептов до оформления листка нетрудоспособности. 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59B896A-215B-4852-A23B-59227C161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882420" y="1752225"/>
            <a:ext cx="237788" cy="24824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3CB81817-4A61-484F-A0CC-7061C65E6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882422" y="2893793"/>
            <a:ext cx="237788" cy="24824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FCDBFF1-ACB8-40E7-9DB0-E517EAAB1B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39132" y="579557"/>
            <a:ext cx="710871" cy="68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56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109A9B0-D9B4-41EB-9ED9-F6F84565B214}"/>
              </a:ext>
            </a:extLst>
          </p:cNvPr>
          <p:cNvSpPr/>
          <p:nvPr/>
        </p:nvSpPr>
        <p:spPr>
          <a:xfrm>
            <a:off x="1685417" y="3343013"/>
            <a:ext cx="5604616" cy="5872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CustomShape 7">
            <a:extLst>
              <a:ext uri="{FF2B5EF4-FFF2-40B4-BE49-F238E27FC236}">
                <a16:creationId xmlns:a16="http://schemas.microsoft.com/office/drawing/2014/main" id="{DB950F9E-0FDA-4163-B94C-BCAA1898C8B5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11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796F26BE-EDE0-4630-961A-FC0D17D31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876F9E15-74A1-4321-B2BD-03DD3A2AA86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CustomShape 6">
            <a:extLst>
              <a:ext uri="{FF2B5EF4-FFF2-40B4-BE49-F238E27FC236}">
                <a16:creationId xmlns:a16="http://schemas.microsoft.com/office/drawing/2014/main" id="{AD829B7A-6A7A-4F24-8A84-D11E3F6006A5}"/>
              </a:ext>
            </a:extLst>
          </p:cNvPr>
          <p:cNvSpPr/>
          <p:nvPr/>
        </p:nvSpPr>
        <p:spPr>
          <a:xfrm>
            <a:off x="1685417" y="1749593"/>
            <a:ext cx="5675922" cy="3573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just" eaLnBrk="1" hangingPunct="1">
              <a:lnSpc>
                <a:spcPct val="9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2" charset="0"/>
              </a:rPr>
              <a:t>Амбулаторная медицинская карта упразднена, </a:t>
            </a:r>
            <a:r>
              <a:rPr lang="ru-RU" sz="14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2" charset="0"/>
              </a:rPr>
              <a:t>все бумажные носители перенесены в архив г. Москвы</a:t>
            </a:r>
            <a:r>
              <a:rPr lang="ru-RU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2" charset="0"/>
              </a:rPr>
              <a:t>, в поликлинике во всех филиалах, исключительно, электронная медицинская карта, все данные которой можно увидеть на сайте </a:t>
            </a:r>
            <a:r>
              <a:rPr lang="ru-RU" sz="1400" b="1" dirty="0" err="1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2" charset="0"/>
              </a:rPr>
              <a:t>www</a:t>
            </a:r>
            <a:r>
              <a:rPr lang="ru-RU" sz="14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2" charset="0"/>
              </a:rPr>
              <a:t>.</a:t>
            </a:r>
            <a:r>
              <a:rPr lang="en-US" sz="1400" b="1" dirty="0" err="1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2" charset="0"/>
              </a:rPr>
              <a:t>mos</a:t>
            </a:r>
            <a:r>
              <a:rPr lang="ru-RU" sz="14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2" charset="0"/>
              </a:rPr>
              <a:t>.ru. 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None/>
            </a:pPr>
            <a:endParaRPr lang="ru-RU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Roboto" pitchFamily="2" charset="0"/>
            </a:endParaRP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2" charset="0"/>
              </a:rPr>
              <a:t>В нашем учреждении полностью реализовано введение записи на лабораторные исследования.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None/>
            </a:pPr>
            <a:endParaRPr lang="ru-RU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Roboto" pitchFamily="2" charset="0"/>
            </a:endParaRP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2" charset="0"/>
              </a:rPr>
              <a:t>На сегодняшний день МРП и </a:t>
            </a:r>
            <a:r>
              <a:rPr lang="ru-RU" sz="14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2" charset="0"/>
              </a:rPr>
              <a:t>отпуск продуктов переданы в ведение ГБУ «</a:t>
            </a:r>
            <a:r>
              <a:rPr lang="ru-RU" sz="1400" b="1" dirty="0" err="1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2" charset="0"/>
              </a:rPr>
              <a:t>Гормедтехника</a:t>
            </a:r>
            <a:r>
              <a:rPr lang="ru-RU" sz="14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2" charset="0"/>
              </a:rPr>
              <a:t>». </a:t>
            </a:r>
            <a:r>
              <a:rPr lang="ru-RU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2" charset="0"/>
              </a:rPr>
              <a:t>Согласно приказу ДЗМ, заказ питания родителями производится только в электронном виде через портал «</a:t>
            </a:r>
            <a:r>
              <a:rPr lang="ru-RU" sz="14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2" charset="0"/>
              </a:rPr>
              <a:t>мос.ру</a:t>
            </a:r>
            <a:r>
              <a:rPr lang="ru-RU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itchFamily="2" charset="0"/>
              </a:rPr>
              <a:t>». 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6F61C0E2-44E7-42AD-A54B-4D82EFAE07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5" b="53927"/>
          <a:stretch/>
        </p:blipFill>
        <p:spPr>
          <a:xfrm>
            <a:off x="9818774" y="0"/>
            <a:ext cx="2380529" cy="24471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33E4F08-01EE-44A6-8686-7AE0F8A83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t="6761" r="47964" b="14916"/>
          <a:stretch/>
        </p:blipFill>
        <p:spPr bwMode="auto">
          <a:xfrm>
            <a:off x="7800224" y="1468755"/>
            <a:ext cx="3412797" cy="2942064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DA82B4-B17C-47E1-B672-FA2F4E9EFB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7674" y="3536203"/>
            <a:ext cx="2067126" cy="2742240"/>
          </a:xfrm>
          <a:prstGeom prst="rect">
            <a:avLst/>
          </a:prstGeom>
        </p:spPr>
      </p:pic>
      <p:sp>
        <p:nvSpPr>
          <p:cNvPr id="33" name="Шестиугольник 32">
            <a:extLst>
              <a:ext uri="{FF2B5EF4-FFF2-40B4-BE49-F238E27FC236}">
                <a16:creationId xmlns:a16="http://schemas.microsoft.com/office/drawing/2014/main" id="{BB6E363A-1610-482B-9BA7-C5E51DD44AE9}"/>
              </a:ext>
            </a:extLst>
          </p:cNvPr>
          <p:cNvSpPr/>
          <p:nvPr/>
        </p:nvSpPr>
        <p:spPr>
          <a:xfrm>
            <a:off x="10501381" y="3225467"/>
            <a:ext cx="1135038" cy="978483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084E80-FE4A-452F-88A0-1530876D6248}"/>
              </a:ext>
            </a:extLst>
          </p:cNvPr>
          <p:cNvSpPr txBox="1"/>
          <p:nvPr/>
        </p:nvSpPr>
        <p:spPr>
          <a:xfrm>
            <a:off x="1163345" y="368300"/>
            <a:ext cx="32634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Цифровизация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0C10EB33-61D1-4901-85E7-243D20EB6800}"/>
              </a:ext>
            </a:extLst>
          </p:cNvPr>
          <p:cNvSpPr/>
          <p:nvPr/>
        </p:nvSpPr>
        <p:spPr>
          <a:xfrm>
            <a:off x="1250857" y="1749593"/>
            <a:ext cx="6244705" cy="4001060"/>
          </a:xfrm>
          <a:prstGeom prst="roundRect">
            <a:avLst>
              <a:gd name="adj" fmla="val 4319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21BF4C32-3E09-4F76-B7D6-FF9D2CA08291}"/>
              </a:ext>
            </a:extLst>
          </p:cNvPr>
          <p:cNvSpPr/>
          <p:nvPr/>
        </p:nvSpPr>
        <p:spPr>
          <a:xfrm>
            <a:off x="637107" y="1723350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17850675-7969-4696-9775-84ECEBC9E1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7" y="1847191"/>
            <a:ext cx="536617" cy="63715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7A93829-FDEE-4743-A6C8-E68A36CBF7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39132" y="579557"/>
            <a:ext cx="710871" cy="68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85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F07DEC2-B178-461E-9547-D52692CBF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441" y="1826505"/>
            <a:ext cx="2256562" cy="1512313"/>
          </a:xfrm>
          <a:prstGeom prst="rect">
            <a:avLst/>
          </a:prstGeom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8104191B-9F74-4091-B654-CEEE535F9D50}"/>
              </a:ext>
            </a:extLst>
          </p:cNvPr>
          <p:cNvSpPr/>
          <p:nvPr/>
        </p:nvSpPr>
        <p:spPr>
          <a:xfrm>
            <a:off x="1494979" y="2437002"/>
            <a:ext cx="5023267" cy="9018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1" name="CustomShape 11"/>
          <p:cNvSpPr/>
          <p:nvPr/>
        </p:nvSpPr>
        <p:spPr>
          <a:xfrm>
            <a:off x="1488254" y="1561449"/>
            <a:ext cx="5306870" cy="452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Организована 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7E903C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система обратной связи с населением – электронный портал «Наш город», 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7E903C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сайт учреждения 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7E903C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dgp118.mos.ru.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defRPr/>
            </a:pP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Количество обращений граждан 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 вышестоящие организации по вопросам работы ДГП № 118 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9D23AD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уменьшилось </a:t>
            </a:r>
            <a:r>
              <a:rPr kumimoji="0" lang="ru-RU" sz="160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 2023 году на 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9D23AD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10,4 %.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defRPr/>
            </a:pP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7E903C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На сайте учреждения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, в котором представлена вся необходимая для родителей и пациентов информация </a:t>
            </a:r>
            <a:r>
              <a:rPr kumimoji="0" lang="ru-RU" sz="14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(расписание работы учреждения, прием врачей, раздел для родителей с памятками по уходу за новорожденными, брошюры по вакцинопрофилактике и т.д.). </a:t>
            </a:r>
            <a:endParaRPr kumimoji="0" lang="ru-RU" sz="1600" b="0" i="1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Также, в 2023 г. создан </a:t>
            </a:r>
            <a:r>
              <a:rPr kumimoji="0" lang="ru-RU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7E903C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Telegram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7E903C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 – канал и оперативный чат - бот 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для быстрого взаимодействия по проблемным вопросам с родителями пациентов.</a:t>
            </a:r>
          </a:p>
        </p:txBody>
      </p:sp>
      <p:sp>
        <p:nvSpPr>
          <p:cNvPr id="17" name="TextShape 3"/>
          <p:cNvSpPr txBox="1"/>
          <p:nvPr/>
        </p:nvSpPr>
        <p:spPr>
          <a:xfrm>
            <a:off x="1030582" y="248421"/>
            <a:ext cx="8477023" cy="79216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Информирование и обратная связь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2DA8C48-B08E-4226-8D72-63722641D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CA2C76B-A036-4A48-BC70-2C41C7D115D5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B0EF809B-066A-486F-A5C7-31406738F89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12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0DEED34E-3AB6-4324-9701-9A064528E1A5}"/>
              </a:ext>
            </a:extLst>
          </p:cNvPr>
          <p:cNvSpPr/>
          <p:nvPr/>
        </p:nvSpPr>
        <p:spPr>
          <a:xfrm>
            <a:off x="1250858" y="1314424"/>
            <a:ext cx="5544266" cy="5041926"/>
          </a:xfrm>
          <a:prstGeom prst="roundRect">
            <a:avLst>
              <a:gd name="adj" fmla="val 4319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5F38CEF-3B4D-4074-9818-9482385CF4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5" b="53927"/>
          <a:stretch/>
        </p:blipFill>
        <p:spPr>
          <a:xfrm>
            <a:off x="9818774" y="0"/>
            <a:ext cx="2380529" cy="244718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F5263AC-FD5C-400D-9CDC-307B5B73C8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39132" y="579557"/>
            <a:ext cx="710871" cy="6854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98B81F-52AD-47D2-A8EA-E201CFDA02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2520" y="1159777"/>
            <a:ext cx="1820821" cy="30028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618CA4-2AA2-4770-A26F-CCBEC4B89EA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8167"/>
          <a:stretch/>
        </p:blipFill>
        <p:spPr>
          <a:xfrm>
            <a:off x="10344016" y="3443256"/>
            <a:ext cx="1387761" cy="9072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A0C043-07D3-4BF2-8425-C4F6BF0B21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44016" y="4436268"/>
            <a:ext cx="1438673" cy="186669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D94F4FC-97DC-4359-B923-4F5DE9B057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550" y="3512302"/>
            <a:ext cx="545814" cy="5458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D483E13-2AA3-448F-9C59-1A852235DB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5026" y="4193423"/>
            <a:ext cx="3009499" cy="210953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3742252-1CFA-45CE-A082-930F3BAA17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467" y="4436294"/>
            <a:ext cx="1408734" cy="252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9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0DEED34E-3AB6-4324-9701-9A064528E1A5}"/>
              </a:ext>
            </a:extLst>
          </p:cNvPr>
          <p:cNvSpPr/>
          <p:nvPr/>
        </p:nvSpPr>
        <p:spPr>
          <a:xfrm>
            <a:off x="976707" y="1789513"/>
            <a:ext cx="3295111" cy="4436229"/>
          </a:xfrm>
          <a:prstGeom prst="roundRect">
            <a:avLst>
              <a:gd name="adj" fmla="val 4319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AF98A02A-824A-418B-831F-B72411802B53}"/>
              </a:ext>
            </a:extLst>
          </p:cNvPr>
          <p:cNvSpPr/>
          <p:nvPr/>
        </p:nvSpPr>
        <p:spPr>
          <a:xfrm>
            <a:off x="637107" y="1723350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17" name="TextShape 3"/>
          <p:cNvSpPr txBox="1"/>
          <p:nvPr/>
        </p:nvSpPr>
        <p:spPr>
          <a:xfrm>
            <a:off x="1030582" y="248421"/>
            <a:ext cx="8477023" cy="79216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Работа с детьми-инвалидами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2DA8C48-B08E-4226-8D72-63722641D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CA2C76B-A036-4A48-BC70-2C41C7D115D5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B0EF809B-066A-486F-A5C7-31406738F89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13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5F38CEF-3B4D-4074-9818-9482385CF4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5" b="53927"/>
          <a:stretch/>
        </p:blipFill>
        <p:spPr>
          <a:xfrm>
            <a:off x="9818774" y="0"/>
            <a:ext cx="2380529" cy="244718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F5263AC-FD5C-400D-9CDC-307B5B73C8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39132" y="579557"/>
            <a:ext cx="710871" cy="685483"/>
          </a:xfrm>
          <a:prstGeom prst="rect">
            <a:avLst/>
          </a:prstGeom>
        </p:spPr>
      </p:pic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73524A92-2CE6-4E37-AF5A-C67BE0952B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2910353"/>
              </p:ext>
            </p:extLst>
          </p:nvPr>
        </p:nvGraphicFramePr>
        <p:xfrm>
          <a:off x="1165887" y="2273375"/>
          <a:ext cx="3197680" cy="2960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CustomShape 4">
            <a:extLst>
              <a:ext uri="{FF2B5EF4-FFF2-40B4-BE49-F238E27FC236}">
                <a16:creationId xmlns:a16="http://schemas.microsoft.com/office/drawing/2014/main" id="{908C5F25-F9D8-4F56-9C5E-267D8EDF3EC7}"/>
              </a:ext>
            </a:extLst>
          </p:cNvPr>
          <p:cNvSpPr/>
          <p:nvPr/>
        </p:nvSpPr>
        <p:spPr>
          <a:xfrm>
            <a:off x="1410215" y="4584563"/>
            <a:ext cx="1048764" cy="419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l" rtl="0">
              <a:defRPr lang="ru-RU"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100" b="1" strike="noStrike" spc="-1" dirty="0">
                <a:latin typeface="Arial" panose="020B0604020202020204"/>
              </a:rPr>
              <a:t>мальчиков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1AB4081A-2B09-4CE3-852B-B16D952B1F67}"/>
              </a:ext>
            </a:extLst>
          </p:cNvPr>
          <p:cNvSpPr txBox="1"/>
          <p:nvPr/>
        </p:nvSpPr>
        <p:spPr>
          <a:xfrm>
            <a:off x="2096839" y="3189526"/>
            <a:ext cx="1265264" cy="810025"/>
          </a:xfrm>
          <a:prstGeom prst="rect">
            <a:avLst/>
          </a:prstGeom>
          <a:noFill/>
        </p:spPr>
        <p:txBody>
          <a:bodyPr vert="horz" lIns="96012" tIns="48006" rIns="96012" bIns="4800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cap="small" dirty="0">
                <a:solidFill>
                  <a:srgbClr val="9D23AD"/>
                </a:solidFill>
                <a:latin typeface="+mn-lt"/>
                <a:ea typeface="+mn-ea"/>
                <a:cs typeface="+mn-cs"/>
              </a:rPr>
              <a:t>1 533</a:t>
            </a:r>
            <a:endParaRPr kumimoji="0" lang="ru-RU" sz="2000" b="1" i="0" u="none" strike="noStrike" kern="1200" spc="0" normalizeH="0" noProof="0" dirty="0">
              <a:ln>
                <a:noFill/>
              </a:ln>
              <a:solidFill>
                <a:srgbClr val="9D23A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7CF34B50-60C8-4514-854B-4DF5ED2B3755}"/>
              </a:ext>
            </a:extLst>
          </p:cNvPr>
          <p:cNvSpPr txBox="1">
            <a:spLocks/>
          </p:cNvSpPr>
          <p:nvPr/>
        </p:nvSpPr>
        <p:spPr>
          <a:xfrm>
            <a:off x="1677488" y="5125053"/>
            <a:ext cx="3106962" cy="700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9D23AD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+198 </a:t>
            </a:r>
            <a:r>
              <a:rPr lang="ru-RU" sz="11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инвалидностей</a:t>
            </a:r>
          </a:p>
          <a:p>
            <a:r>
              <a:rPr lang="ru-RU" sz="11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                   впервые оформлены</a:t>
            </a:r>
          </a:p>
          <a:p>
            <a:r>
              <a:rPr lang="ru-RU" sz="11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                   в 2023г.</a:t>
            </a:r>
          </a:p>
        </p:txBody>
      </p:sp>
      <p:sp>
        <p:nvSpPr>
          <p:cNvPr id="29" name="CustomShape 4">
            <a:extLst>
              <a:ext uri="{FF2B5EF4-FFF2-40B4-BE49-F238E27FC236}">
                <a16:creationId xmlns:a16="http://schemas.microsoft.com/office/drawing/2014/main" id="{C2E69C3A-59C2-4F61-B82E-21A232760CBC}"/>
              </a:ext>
            </a:extLst>
          </p:cNvPr>
          <p:cNvSpPr/>
          <p:nvPr/>
        </p:nvSpPr>
        <p:spPr>
          <a:xfrm>
            <a:off x="2657282" y="2845036"/>
            <a:ext cx="1048764" cy="419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l" rtl="0">
              <a:defRPr lang="ru-RU"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100" b="1" spc="-1" dirty="0">
                <a:latin typeface="Arial" panose="020B0604020202020204"/>
              </a:rPr>
              <a:t>девочки</a:t>
            </a:r>
            <a:endParaRPr lang="ru-RU" sz="1100" b="1" strike="noStrike" spc="-1" dirty="0">
              <a:latin typeface="Arial" panose="020B060402020202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43DAA7-7A2F-466B-8B4E-A7248D86B009}"/>
              </a:ext>
            </a:extLst>
          </p:cNvPr>
          <p:cNvSpPr txBox="1"/>
          <p:nvPr/>
        </p:nvSpPr>
        <p:spPr>
          <a:xfrm>
            <a:off x="2096839" y="3726598"/>
            <a:ext cx="104876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buNone/>
            </a:pPr>
            <a:r>
              <a:rPr lang="ru-RU" sz="1200" b="1" dirty="0">
                <a:solidFill>
                  <a:schemeClr val="tx2"/>
                </a:solidFill>
                <a:cs typeface="Arial" panose="020B0604020202020204" pitchFamily="34" charset="0"/>
              </a:rPr>
              <a:t>Детей-</a:t>
            </a:r>
          </a:p>
          <a:p>
            <a:pPr algn="ctr" eaLnBrk="1" hangingPunct="1">
              <a:lnSpc>
                <a:spcPct val="90000"/>
              </a:lnSpc>
              <a:buNone/>
            </a:pPr>
            <a:r>
              <a:rPr lang="ru-RU" sz="1200" b="1" dirty="0">
                <a:solidFill>
                  <a:schemeClr val="tx2"/>
                </a:solidFill>
                <a:cs typeface="Arial" panose="020B0604020202020204" pitchFamily="34" charset="0"/>
              </a:rPr>
              <a:t>инвалидов</a:t>
            </a:r>
            <a:endParaRPr lang="ru-RU" sz="10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44" name="Шестиугольник 43">
            <a:extLst>
              <a:ext uri="{FF2B5EF4-FFF2-40B4-BE49-F238E27FC236}">
                <a16:creationId xmlns:a16="http://schemas.microsoft.com/office/drawing/2014/main" id="{8DE05B28-FA02-4CE6-9D78-BAAD05AED6B8}"/>
              </a:ext>
            </a:extLst>
          </p:cNvPr>
          <p:cNvSpPr/>
          <p:nvPr/>
        </p:nvSpPr>
        <p:spPr>
          <a:xfrm>
            <a:off x="4849947" y="1856748"/>
            <a:ext cx="1687163" cy="1454451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008297D-0539-48F2-B57F-271E49902920}"/>
              </a:ext>
            </a:extLst>
          </p:cNvPr>
          <p:cNvSpPr txBox="1"/>
          <p:nvPr/>
        </p:nvSpPr>
        <p:spPr>
          <a:xfrm>
            <a:off x="4941160" y="2059047"/>
            <a:ext cx="504334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9900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Диспансерный осмотр</a:t>
            </a:r>
            <a:endParaRPr lang="ru-RU" sz="2200" dirty="0">
              <a:solidFill>
                <a:srgbClr val="99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ustomShape 10">
            <a:extLst>
              <a:ext uri="{FF2B5EF4-FFF2-40B4-BE49-F238E27FC236}">
                <a16:creationId xmlns:a16="http://schemas.microsoft.com/office/drawing/2014/main" id="{C56BC2FF-1486-4B5C-A713-D4BA1163B543}"/>
              </a:ext>
            </a:extLst>
          </p:cNvPr>
          <p:cNvSpPr/>
          <p:nvPr/>
        </p:nvSpPr>
        <p:spPr>
          <a:xfrm>
            <a:off x="5126664" y="2559370"/>
            <a:ext cx="1410446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100%</a:t>
            </a:r>
          </a:p>
        </p:txBody>
      </p:sp>
      <p:sp>
        <p:nvSpPr>
          <p:cNvPr id="46" name="CustomShape 6">
            <a:extLst>
              <a:ext uri="{FF2B5EF4-FFF2-40B4-BE49-F238E27FC236}">
                <a16:creationId xmlns:a16="http://schemas.microsoft.com/office/drawing/2014/main" id="{E92E2571-3DED-41D8-B5D2-72B706F1A549}"/>
              </a:ext>
            </a:extLst>
          </p:cNvPr>
          <p:cNvSpPr/>
          <p:nvPr/>
        </p:nvSpPr>
        <p:spPr>
          <a:xfrm>
            <a:off x="6429558" y="2433028"/>
            <a:ext cx="1800225" cy="628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600" dirty="0">
                <a:solidFill>
                  <a:srgbClr val="000000"/>
                </a:solidFill>
                <a:cs typeface="Roboto" pitchFamily="2" charset="0"/>
              </a:rPr>
              <a:t>Доля выполнения</a:t>
            </a:r>
            <a:endParaRPr sz="16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9AC3927-2B93-4572-8D69-53FB420FD6AC}"/>
              </a:ext>
            </a:extLst>
          </p:cNvPr>
          <p:cNvSpPr txBox="1"/>
          <p:nvPr/>
        </p:nvSpPr>
        <p:spPr>
          <a:xfrm>
            <a:off x="4962357" y="4179972"/>
            <a:ext cx="405039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9900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Оздоровление</a:t>
            </a: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(количество детей)</a:t>
            </a:r>
            <a:endParaRPr lang="ru-R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ustomShape 6">
            <a:extLst>
              <a:ext uri="{FF2B5EF4-FFF2-40B4-BE49-F238E27FC236}">
                <a16:creationId xmlns:a16="http://schemas.microsoft.com/office/drawing/2014/main" id="{9F3CCA15-1FB4-4E48-931C-6BD70EAD766F}"/>
              </a:ext>
            </a:extLst>
          </p:cNvPr>
          <p:cNvSpPr/>
          <p:nvPr/>
        </p:nvSpPr>
        <p:spPr>
          <a:xfrm>
            <a:off x="6035668" y="4505515"/>
            <a:ext cx="2298957" cy="15956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ru-RU" sz="1600" dirty="0">
                <a:solidFill>
                  <a:srgbClr val="000000"/>
                </a:solidFill>
                <a:cs typeface="Roboto" pitchFamily="2" charset="0"/>
              </a:rPr>
              <a:t>в дневном стационаре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ru-RU" sz="1600" dirty="0">
                <a:solidFill>
                  <a:srgbClr val="000000"/>
                </a:solidFill>
              </a:rPr>
              <a:t>в санаторий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ru-RU" sz="1600" dirty="0">
                <a:solidFill>
                  <a:srgbClr val="000000"/>
                </a:solidFill>
              </a:rPr>
              <a:t>в условиях ОМР</a:t>
            </a:r>
            <a:endParaRPr sz="1600" dirty="0"/>
          </a:p>
        </p:txBody>
      </p:sp>
      <p:sp>
        <p:nvSpPr>
          <p:cNvPr id="53" name="CustomShape 10">
            <a:extLst>
              <a:ext uri="{FF2B5EF4-FFF2-40B4-BE49-F238E27FC236}">
                <a16:creationId xmlns:a16="http://schemas.microsoft.com/office/drawing/2014/main" id="{16EACFA1-4374-4A46-9232-F8C60F3E6177}"/>
              </a:ext>
            </a:extLst>
          </p:cNvPr>
          <p:cNvSpPr/>
          <p:nvPr/>
        </p:nvSpPr>
        <p:spPr>
          <a:xfrm>
            <a:off x="4665910" y="4569078"/>
            <a:ext cx="1410446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78</a:t>
            </a:r>
          </a:p>
        </p:txBody>
      </p:sp>
      <p:sp>
        <p:nvSpPr>
          <p:cNvPr id="54" name="CustomShape 10">
            <a:extLst>
              <a:ext uri="{FF2B5EF4-FFF2-40B4-BE49-F238E27FC236}">
                <a16:creationId xmlns:a16="http://schemas.microsoft.com/office/drawing/2014/main" id="{AA3D94BF-557F-4E2A-8097-25B52E695614}"/>
              </a:ext>
            </a:extLst>
          </p:cNvPr>
          <p:cNvSpPr/>
          <p:nvPr/>
        </p:nvSpPr>
        <p:spPr>
          <a:xfrm>
            <a:off x="4665910" y="5126412"/>
            <a:ext cx="1410446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266</a:t>
            </a:r>
          </a:p>
        </p:txBody>
      </p:sp>
      <p:sp>
        <p:nvSpPr>
          <p:cNvPr id="55" name="CustomShape 10">
            <a:extLst>
              <a:ext uri="{FF2B5EF4-FFF2-40B4-BE49-F238E27FC236}">
                <a16:creationId xmlns:a16="http://schemas.microsoft.com/office/drawing/2014/main" id="{78E9FDD1-13E4-4FD4-8D84-E4DCFE28E82B}"/>
              </a:ext>
            </a:extLst>
          </p:cNvPr>
          <p:cNvSpPr/>
          <p:nvPr/>
        </p:nvSpPr>
        <p:spPr>
          <a:xfrm>
            <a:off x="4665910" y="5667414"/>
            <a:ext cx="1410446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985</a:t>
            </a: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EBE95685-ACEA-4360-9A2E-68F048C1D3E3}"/>
              </a:ext>
            </a:extLst>
          </p:cNvPr>
          <p:cNvSpPr/>
          <p:nvPr/>
        </p:nvSpPr>
        <p:spPr>
          <a:xfrm>
            <a:off x="4720523" y="1789513"/>
            <a:ext cx="4428909" cy="4436229"/>
          </a:xfrm>
          <a:prstGeom prst="roundRect">
            <a:avLst>
              <a:gd name="adj" fmla="val 4319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8DEDA8-BA8A-4362-B200-0B93B6A57C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8137" y="3556203"/>
            <a:ext cx="2078569" cy="27114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9F5487-159E-42E5-A047-A835C81C01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8931" y="1824600"/>
            <a:ext cx="644301" cy="660980"/>
          </a:xfrm>
          <a:prstGeom prst="rect">
            <a:avLst/>
          </a:prstGeom>
        </p:spPr>
      </p:pic>
      <p:sp>
        <p:nvSpPr>
          <p:cNvPr id="28" name="CustomShape 6">
            <a:extLst>
              <a:ext uri="{FF2B5EF4-FFF2-40B4-BE49-F238E27FC236}">
                <a16:creationId xmlns:a16="http://schemas.microsoft.com/office/drawing/2014/main" id="{E9C378DB-7386-48AA-86D8-396C3D3D2E80}"/>
              </a:ext>
            </a:extLst>
          </p:cNvPr>
          <p:cNvSpPr/>
          <p:nvPr/>
        </p:nvSpPr>
        <p:spPr>
          <a:xfrm>
            <a:off x="6063346" y="3704783"/>
            <a:ext cx="2893624" cy="3364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ru-RU" sz="1600" dirty="0">
                <a:solidFill>
                  <a:srgbClr val="000000"/>
                </a:solidFill>
                <a:cs typeface="Roboto" pitchFamily="2" charset="0"/>
              </a:rPr>
              <a:t>осмотрены на дому (100%)</a:t>
            </a:r>
            <a:endParaRPr sz="1600" dirty="0"/>
          </a:p>
        </p:txBody>
      </p:sp>
      <p:sp>
        <p:nvSpPr>
          <p:cNvPr id="32" name="CustomShape 10">
            <a:extLst>
              <a:ext uri="{FF2B5EF4-FFF2-40B4-BE49-F238E27FC236}">
                <a16:creationId xmlns:a16="http://schemas.microsoft.com/office/drawing/2014/main" id="{3199FD9A-5793-48DB-AA2B-21F6CA2A83D5}"/>
              </a:ext>
            </a:extLst>
          </p:cNvPr>
          <p:cNvSpPr/>
          <p:nvPr/>
        </p:nvSpPr>
        <p:spPr>
          <a:xfrm>
            <a:off x="4721687" y="3593908"/>
            <a:ext cx="1410446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1129915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14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CC03BC6E-A2C1-4ED5-9500-6B21427ABF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5" b="53927"/>
          <a:stretch/>
        </p:blipFill>
        <p:spPr>
          <a:xfrm>
            <a:off x="9818774" y="0"/>
            <a:ext cx="2380529" cy="244718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E047207-71ED-4270-874F-165B18B0C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39132" y="579557"/>
            <a:ext cx="710871" cy="685483"/>
          </a:xfrm>
          <a:prstGeom prst="rect">
            <a:avLst/>
          </a:prstGeom>
        </p:spPr>
      </p:pic>
      <p:sp>
        <p:nvSpPr>
          <p:cNvPr id="6" name="TextShape 3">
            <a:extLst>
              <a:ext uri="{FF2B5EF4-FFF2-40B4-BE49-F238E27FC236}">
                <a16:creationId xmlns:a16="http://schemas.microsoft.com/office/drawing/2014/main" id="{A599C525-A23C-4038-A28E-D47BC5D59597}"/>
              </a:ext>
            </a:extLst>
          </p:cNvPr>
          <p:cNvSpPr txBox="1"/>
          <p:nvPr/>
        </p:nvSpPr>
        <p:spPr>
          <a:xfrm>
            <a:off x="1030582" y="248421"/>
            <a:ext cx="8477023" cy="79216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Работа с детьми-инвалидами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03233B-C396-4E06-BF45-EF2489897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51CF869-1953-4AC2-A488-A6058138E14E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2835EEE0-6CE2-4A98-BE08-B2607ACA79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9641117"/>
              </p:ext>
            </p:extLst>
          </p:nvPr>
        </p:nvGraphicFramePr>
        <p:xfrm>
          <a:off x="828612" y="1633350"/>
          <a:ext cx="5656413" cy="4379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Овал 1">
            <a:extLst>
              <a:ext uri="{FF2B5EF4-FFF2-40B4-BE49-F238E27FC236}">
                <a16:creationId xmlns:a16="http://schemas.microsoft.com/office/drawing/2014/main" id="{2A7FB66B-31D1-4624-832C-4EF623E762C5}"/>
              </a:ext>
            </a:extLst>
          </p:cNvPr>
          <p:cNvSpPr/>
          <p:nvPr/>
        </p:nvSpPr>
        <p:spPr>
          <a:xfrm>
            <a:off x="2886586" y="3107618"/>
            <a:ext cx="1451238" cy="14512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BDAD0C8-B5F2-47B7-B69C-F1A7A0CF2226}"/>
              </a:ext>
            </a:extLst>
          </p:cNvPr>
          <p:cNvSpPr/>
          <p:nvPr/>
        </p:nvSpPr>
        <p:spPr>
          <a:xfrm>
            <a:off x="6549566" y="4942662"/>
            <a:ext cx="3575075" cy="11132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CustomShape 11">
            <a:extLst>
              <a:ext uri="{FF2B5EF4-FFF2-40B4-BE49-F238E27FC236}">
                <a16:creationId xmlns:a16="http://schemas.microsoft.com/office/drawing/2014/main" id="{DBD94C70-2630-4ACD-939A-65FE620569B7}"/>
              </a:ext>
            </a:extLst>
          </p:cNvPr>
          <p:cNvSpPr/>
          <p:nvPr/>
        </p:nvSpPr>
        <p:spPr>
          <a:xfrm>
            <a:off x="6695640" y="2082979"/>
            <a:ext cx="3485378" cy="452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defRPr/>
            </a:pPr>
            <a:r>
              <a:rPr lang="ru-RU" sz="16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Оформлением документов для Бюро МСЭ</a:t>
            </a:r>
            <a:endParaRPr lang="en-US" sz="1600" b="1" kern="12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defRPr/>
            </a:pPr>
            <a:r>
              <a:rPr lang="ru-RU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занимается врачебная комиссия ДГП № 118, председателем которой является заместитель главного врача по КЭР, что очень удобно для родителей и врачей. </a:t>
            </a:r>
            <a:endParaRPr lang="en-US" sz="1400" kern="12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defRPr/>
            </a:pPr>
            <a:r>
              <a:rPr lang="ru-RU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Комиссия по оформлению документов на освидетельствование инвалидности работает не менее 3-х раз в неделю, а при необходимости - по требованию.</a:t>
            </a:r>
            <a:endParaRPr lang="en-US" sz="1400" kern="12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defRPr/>
            </a:pPr>
            <a:r>
              <a:rPr lang="ru-RU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Так же врачебная комиссия по МСЭ перешла на оформление и подготовку документов в электронном виде в ЕМИАС.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defRPr/>
            </a:pP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Roboto"/>
              <a:cs typeface="Calibri" panose="020F050202020403020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4972B1A-414B-4C65-94DC-092AAD83ABC2}"/>
              </a:ext>
            </a:extLst>
          </p:cNvPr>
          <p:cNvSpPr/>
          <p:nvPr/>
        </p:nvSpPr>
        <p:spPr>
          <a:xfrm>
            <a:off x="6395798" y="1823781"/>
            <a:ext cx="4085063" cy="4526600"/>
          </a:xfrm>
          <a:prstGeom prst="roundRect">
            <a:avLst>
              <a:gd name="adj" fmla="val 4319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BE245D1-2B0F-47D9-97A0-FE8F22D35D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90054" y="3425411"/>
            <a:ext cx="757839" cy="77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98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Шестиугольник 54">
            <a:extLst>
              <a:ext uri="{FF2B5EF4-FFF2-40B4-BE49-F238E27FC236}">
                <a16:creationId xmlns:a16="http://schemas.microsoft.com/office/drawing/2014/main" id="{79E5C866-265F-4F27-B05E-2642711171A8}"/>
              </a:ext>
            </a:extLst>
          </p:cNvPr>
          <p:cNvSpPr/>
          <p:nvPr/>
        </p:nvSpPr>
        <p:spPr>
          <a:xfrm>
            <a:off x="1640896" y="1935017"/>
            <a:ext cx="1334993" cy="1150856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08173B-9A90-4DF3-A50F-281B3F67072A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60CADC-F38F-4EB0-BA88-472D459F66F4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Льготное лекарственное обеспечение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707E55-820B-4A62-8DD2-0E7F52F2D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81366CE-F2B8-4B64-83FA-5A8C73513641}"/>
              </a:ext>
            </a:extLst>
          </p:cNvPr>
          <p:cNvSpPr txBox="1"/>
          <p:nvPr/>
        </p:nvSpPr>
        <p:spPr>
          <a:xfrm>
            <a:off x="1990083" y="3499777"/>
            <a:ext cx="368407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Перечень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91550695-526C-4E6C-9C80-E95BE052E556}"/>
              </a:ext>
            </a:extLst>
          </p:cNvPr>
          <p:cNvSpPr/>
          <p:nvPr/>
        </p:nvSpPr>
        <p:spPr>
          <a:xfrm>
            <a:off x="763639" y="1173556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2C2335-7D0C-499D-973E-5C04261E7532}"/>
              </a:ext>
            </a:extLst>
          </p:cNvPr>
          <p:cNvSpPr txBox="1"/>
          <p:nvPr/>
        </p:nvSpPr>
        <p:spPr>
          <a:xfrm>
            <a:off x="1996992" y="3802269"/>
            <a:ext cx="51757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В перечне получаемых льготной категорией детского населения основных видов лекарственных препаратов </a:t>
            </a:r>
            <a:r>
              <a:rPr lang="ru-RU" sz="1200" b="1" i="0" u="none" strike="noStrike" dirty="0">
                <a:solidFill>
                  <a:srgbClr val="7E903C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лидируют дорогостоящие: </a:t>
            </a:r>
            <a:r>
              <a:rPr lang="ru-RU" sz="1200" b="0" i="1" u="none" strike="noStrike" dirty="0">
                <a:solidFill>
                  <a:srgbClr val="1B2E51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неврологические противосудорожные препараты, противоастматические средства и оригинальные инсулины, а также датчики мониторирования глюкозы относящиеся к техническим средствам реабилитации детям с сахарным диабетом.</a:t>
            </a:r>
            <a:endParaRPr lang="ru-RU" sz="1200" i="1" dirty="0">
              <a:solidFill>
                <a:srgbClr val="1B2E51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5ECD01D-A117-45C1-AAD0-A64EA7AAD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1578576" y="3566806"/>
            <a:ext cx="237788" cy="24824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F41671A-FEDB-405E-88BC-90E5811B5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063" y="1317332"/>
            <a:ext cx="553464" cy="597121"/>
          </a:xfrm>
          <a:prstGeom prst="rect">
            <a:avLst/>
          </a:prstGeom>
        </p:spPr>
      </p:pic>
      <p:sp>
        <p:nvSpPr>
          <p:cNvPr id="33" name="Шестиугольник 32">
            <a:extLst>
              <a:ext uri="{FF2B5EF4-FFF2-40B4-BE49-F238E27FC236}">
                <a16:creationId xmlns:a16="http://schemas.microsoft.com/office/drawing/2014/main" id="{DDD21C66-ACAE-4A65-977B-CFDA2466BC99}"/>
              </a:ext>
            </a:extLst>
          </p:cNvPr>
          <p:cNvSpPr/>
          <p:nvPr/>
        </p:nvSpPr>
        <p:spPr>
          <a:xfrm>
            <a:off x="9075054" y="3553669"/>
            <a:ext cx="743720" cy="641138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CustomShape 7">
            <a:extLst>
              <a:ext uri="{FF2B5EF4-FFF2-40B4-BE49-F238E27FC236}">
                <a16:creationId xmlns:a16="http://schemas.microsoft.com/office/drawing/2014/main" id="{B7D7F880-DFE2-4AE1-B6E8-49E95E334022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15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11D27A62-76D6-44BB-93DD-A3E31068E76F}"/>
              </a:ext>
            </a:extLst>
          </p:cNvPr>
          <p:cNvSpPr/>
          <p:nvPr/>
        </p:nvSpPr>
        <p:spPr>
          <a:xfrm>
            <a:off x="981197" y="1343730"/>
            <a:ext cx="7887448" cy="2049270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49BBD8-ACC3-483D-8DA5-D42B097791B4}"/>
              </a:ext>
            </a:extLst>
          </p:cNvPr>
          <p:cNvSpPr txBox="1"/>
          <p:nvPr/>
        </p:nvSpPr>
        <p:spPr>
          <a:xfrm>
            <a:off x="1926530" y="1429059"/>
            <a:ext cx="5279850" cy="356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202</a:t>
            </a:r>
            <a:r>
              <a:rPr lang="en-US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году ЛЛО воспользовались: 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1FBFAD4-1350-4DDA-AE5B-BCB57C53F5A3}"/>
              </a:ext>
            </a:extLst>
          </p:cNvPr>
          <p:cNvSpPr txBox="1"/>
          <p:nvPr/>
        </p:nvSpPr>
        <p:spPr>
          <a:xfrm>
            <a:off x="1926530" y="2057762"/>
            <a:ext cx="1778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5 687</a:t>
            </a:r>
            <a:endParaRPr lang="ru-RU" sz="40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C51DBF4-46AF-45A5-9841-EA42B723B435}"/>
              </a:ext>
            </a:extLst>
          </p:cNvPr>
          <p:cNvSpPr txBox="1"/>
          <p:nvPr/>
        </p:nvSpPr>
        <p:spPr>
          <a:xfrm>
            <a:off x="1990082" y="2640898"/>
            <a:ext cx="1778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дети региональных льготных категорий 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1AB3D2A-B5CE-4708-889F-76D8168DE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5" r="11235"/>
          <a:stretch/>
        </p:blipFill>
        <p:spPr bwMode="auto">
          <a:xfrm>
            <a:off x="7678470" y="3954628"/>
            <a:ext cx="2044186" cy="1757088"/>
          </a:xfrm>
          <a:custGeom>
            <a:avLst/>
            <a:gdLst>
              <a:gd name="connsiteX0" fmla="*/ 780856 w 3644432"/>
              <a:gd name="connsiteY0" fmla="*/ 0 h 3132586"/>
              <a:gd name="connsiteX1" fmla="*/ 2863576 w 3644432"/>
              <a:gd name="connsiteY1" fmla="*/ 0 h 3132586"/>
              <a:gd name="connsiteX2" fmla="*/ 3644432 w 3644432"/>
              <a:gd name="connsiteY2" fmla="*/ 1561711 h 3132586"/>
              <a:gd name="connsiteX3" fmla="*/ 2858994 w 3644432"/>
              <a:gd name="connsiteY3" fmla="*/ 3132586 h 3132586"/>
              <a:gd name="connsiteX4" fmla="*/ 785438 w 3644432"/>
              <a:gd name="connsiteY4" fmla="*/ 3132586 h 3132586"/>
              <a:gd name="connsiteX5" fmla="*/ 0 w 3644432"/>
              <a:gd name="connsiteY5" fmla="*/ 1561711 h 313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4432" h="3132586">
                <a:moveTo>
                  <a:pt x="780856" y="0"/>
                </a:moveTo>
                <a:lnTo>
                  <a:pt x="2863576" y="0"/>
                </a:lnTo>
                <a:lnTo>
                  <a:pt x="3644432" y="1561711"/>
                </a:lnTo>
                <a:lnTo>
                  <a:pt x="2858994" y="3132586"/>
                </a:lnTo>
                <a:lnTo>
                  <a:pt x="785438" y="3132586"/>
                </a:lnTo>
                <a:lnTo>
                  <a:pt x="0" y="1561711"/>
                </a:lnTo>
                <a:close/>
              </a:path>
            </a:pathLst>
          </a:cu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4BDA9F1E-C699-4C1E-BC22-6F918F0393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5" b="53927"/>
          <a:stretch/>
        </p:blipFill>
        <p:spPr>
          <a:xfrm>
            <a:off x="9818774" y="0"/>
            <a:ext cx="2380529" cy="244718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5E5EC99A-B1D0-4B57-8A39-4A50E4E79D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39132" y="579557"/>
            <a:ext cx="710871" cy="685483"/>
          </a:xfrm>
          <a:prstGeom prst="rect">
            <a:avLst/>
          </a:prstGeom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216B9128-98D1-400E-993F-0D69DFD82EB8}"/>
              </a:ext>
            </a:extLst>
          </p:cNvPr>
          <p:cNvSpPr/>
          <p:nvPr/>
        </p:nvSpPr>
        <p:spPr>
          <a:xfrm>
            <a:off x="6621982" y="1905358"/>
            <a:ext cx="3910582" cy="95015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95D518-B903-42F0-A1EC-B0FCAA1591FE}"/>
              </a:ext>
            </a:extLst>
          </p:cNvPr>
          <p:cNvSpPr txBox="1"/>
          <p:nvPr/>
        </p:nvSpPr>
        <p:spPr>
          <a:xfrm>
            <a:off x="7172747" y="1988356"/>
            <a:ext cx="32004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Общие финансовые затраты на ЛЛО в 202</a:t>
            </a:r>
            <a:r>
              <a:rPr lang="en-US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году увеличились на </a:t>
            </a:r>
            <a:r>
              <a:rPr lang="en-US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% по сравнению с 202</a:t>
            </a:r>
            <a:r>
              <a:rPr lang="en-US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годом.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415768-F9F0-4675-98A3-E174697B1A67}"/>
              </a:ext>
            </a:extLst>
          </p:cNvPr>
          <p:cNvSpPr txBox="1"/>
          <p:nvPr/>
        </p:nvSpPr>
        <p:spPr>
          <a:xfrm>
            <a:off x="6735973" y="1772912"/>
            <a:ext cx="43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Шестиугольник 30">
            <a:extLst>
              <a:ext uri="{FF2B5EF4-FFF2-40B4-BE49-F238E27FC236}">
                <a16:creationId xmlns:a16="http://schemas.microsoft.com/office/drawing/2014/main" id="{A1CFF181-C14B-4D15-8024-E53641853E21}"/>
              </a:ext>
            </a:extLst>
          </p:cNvPr>
          <p:cNvSpPr/>
          <p:nvPr/>
        </p:nvSpPr>
        <p:spPr>
          <a:xfrm>
            <a:off x="3915745" y="1935017"/>
            <a:ext cx="1334993" cy="1150856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A20FE6-C28E-4C67-8689-8BE1B0551FBA}"/>
              </a:ext>
            </a:extLst>
          </p:cNvPr>
          <p:cNvSpPr txBox="1"/>
          <p:nvPr/>
        </p:nvSpPr>
        <p:spPr>
          <a:xfrm>
            <a:off x="4201379" y="2057762"/>
            <a:ext cx="1778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913</a:t>
            </a:r>
            <a:endParaRPr lang="ru-RU" sz="40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62C0EA-1B85-4039-BD72-2D457F0C84AB}"/>
              </a:ext>
            </a:extLst>
          </p:cNvPr>
          <p:cNvSpPr txBox="1"/>
          <p:nvPr/>
        </p:nvSpPr>
        <p:spPr>
          <a:xfrm>
            <a:off x="4264931" y="2640898"/>
            <a:ext cx="1778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дети федеральных льготных категорий 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576F1D0-5C1C-49DD-BB37-281F1C7088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020" y="2697298"/>
            <a:ext cx="2005513" cy="367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40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08173B-9A90-4DF3-A50F-281B3F67072A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60CADC-F38F-4EB0-BA88-472D459F66F4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Льготное лекарственное обеспечение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707E55-820B-4A62-8DD2-0E7F52F2D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33" name="Шестиугольник 32">
            <a:extLst>
              <a:ext uri="{FF2B5EF4-FFF2-40B4-BE49-F238E27FC236}">
                <a16:creationId xmlns:a16="http://schemas.microsoft.com/office/drawing/2014/main" id="{DDD21C66-ACAE-4A65-977B-CFDA2466BC99}"/>
              </a:ext>
            </a:extLst>
          </p:cNvPr>
          <p:cNvSpPr/>
          <p:nvPr/>
        </p:nvSpPr>
        <p:spPr>
          <a:xfrm>
            <a:off x="10838943" y="3136564"/>
            <a:ext cx="743720" cy="641138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Шестиугольник 33">
            <a:extLst>
              <a:ext uri="{FF2B5EF4-FFF2-40B4-BE49-F238E27FC236}">
                <a16:creationId xmlns:a16="http://schemas.microsoft.com/office/drawing/2014/main" id="{E2032921-6971-4151-A446-1B54DBC821BD}"/>
              </a:ext>
            </a:extLst>
          </p:cNvPr>
          <p:cNvSpPr/>
          <p:nvPr/>
        </p:nvSpPr>
        <p:spPr>
          <a:xfrm>
            <a:off x="9644479" y="5666968"/>
            <a:ext cx="1090573" cy="940150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CustomShape 7">
            <a:extLst>
              <a:ext uri="{FF2B5EF4-FFF2-40B4-BE49-F238E27FC236}">
                <a16:creationId xmlns:a16="http://schemas.microsoft.com/office/drawing/2014/main" id="{B7D7F880-DFE2-4AE1-B6E8-49E95E334022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16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58" name="Шестиугольник 57">
            <a:extLst>
              <a:ext uri="{FF2B5EF4-FFF2-40B4-BE49-F238E27FC236}">
                <a16:creationId xmlns:a16="http://schemas.microsoft.com/office/drawing/2014/main" id="{A75144C6-6BC7-496C-B459-5F10BF23B8D9}"/>
              </a:ext>
            </a:extLst>
          </p:cNvPr>
          <p:cNvSpPr/>
          <p:nvPr/>
        </p:nvSpPr>
        <p:spPr>
          <a:xfrm>
            <a:off x="6096000" y="4463773"/>
            <a:ext cx="1334993" cy="1150856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18A82A-627F-4047-B465-FFB510CB27C9}"/>
              </a:ext>
            </a:extLst>
          </p:cNvPr>
          <p:cNvSpPr txBox="1"/>
          <p:nvPr/>
        </p:nvSpPr>
        <p:spPr>
          <a:xfrm>
            <a:off x="6381634" y="4586518"/>
            <a:ext cx="1778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21 430</a:t>
            </a:r>
            <a:endParaRPr lang="ru-RU" sz="40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FDBE3C2-40FF-4082-A554-CE9EB84CF7D4}"/>
              </a:ext>
            </a:extLst>
          </p:cNvPr>
          <p:cNvSpPr txBox="1"/>
          <p:nvPr/>
        </p:nvSpPr>
        <p:spPr>
          <a:xfrm>
            <a:off x="6445186" y="5169654"/>
            <a:ext cx="1271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детей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0F2D5CE-7079-4DA5-ACEB-07DBCF8D45A3}"/>
              </a:ext>
            </a:extLst>
          </p:cNvPr>
          <p:cNvSpPr txBox="1"/>
          <p:nvPr/>
        </p:nvSpPr>
        <p:spPr>
          <a:xfrm>
            <a:off x="1945634" y="4675910"/>
            <a:ext cx="477122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2023 году воспользовались социальной льготой на молочное питание  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A7573E05-EB81-4FAE-85AA-41FBBC58D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 r="6236"/>
          <a:stretch/>
        </p:blipFill>
        <p:spPr bwMode="auto">
          <a:xfrm>
            <a:off x="9904132" y="4586518"/>
            <a:ext cx="2025098" cy="1740681"/>
          </a:xfrm>
          <a:custGeom>
            <a:avLst/>
            <a:gdLst>
              <a:gd name="connsiteX0" fmla="*/ 780856 w 3644432"/>
              <a:gd name="connsiteY0" fmla="*/ 0 h 3132586"/>
              <a:gd name="connsiteX1" fmla="*/ 2863576 w 3644432"/>
              <a:gd name="connsiteY1" fmla="*/ 0 h 3132586"/>
              <a:gd name="connsiteX2" fmla="*/ 3644432 w 3644432"/>
              <a:gd name="connsiteY2" fmla="*/ 1561711 h 3132586"/>
              <a:gd name="connsiteX3" fmla="*/ 2858994 w 3644432"/>
              <a:gd name="connsiteY3" fmla="*/ 3132586 h 3132586"/>
              <a:gd name="connsiteX4" fmla="*/ 785438 w 3644432"/>
              <a:gd name="connsiteY4" fmla="*/ 3132586 h 3132586"/>
              <a:gd name="connsiteX5" fmla="*/ 0 w 3644432"/>
              <a:gd name="connsiteY5" fmla="*/ 1561711 h 313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4432" h="3132586">
                <a:moveTo>
                  <a:pt x="780856" y="0"/>
                </a:moveTo>
                <a:lnTo>
                  <a:pt x="2863576" y="0"/>
                </a:lnTo>
                <a:lnTo>
                  <a:pt x="3644432" y="1561711"/>
                </a:lnTo>
                <a:lnTo>
                  <a:pt x="2858994" y="3132586"/>
                </a:lnTo>
                <a:lnTo>
                  <a:pt x="785438" y="3132586"/>
                </a:lnTo>
                <a:lnTo>
                  <a:pt x="0" y="15617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Овал 64">
            <a:extLst>
              <a:ext uri="{FF2B5EF4-FFF2-40B4-BE49-F238E27FC236}">
                <a16:creationId xmlns:a16="http://schemas.microsoft.com/office/drawing/2014/main" id="{B8394AA9-62D0-4706-B80A-15AB5A19C173}"/>
              </a:ext>
            </a:extLst>
          </p:cNvPr>
          <p:cNvSpPr/>
          <p:nvPr/>
        </p:nvSpPr>
        <p:spPr>
          <a:xfrm>
            <a:off x="763639" y="4188994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04A9D7-CDE5-4341-9D73-145770A6D0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0699" y="4483634"/>
            <a:ext cx="850197" cy="33355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4BDA9F1E-C699-4C1E-BC22-6F918F0393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5" b="53927"/>
          <a:stretch/>
        </p:blipFill>
        <p:spPr>
          <a:xfrm>
            <a:off x="9818774" y="0"/>
            <a:ext cx="2380529" cy="244718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5E5EC99A-B1D0-4B57-8A39-4A50E4E79D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39132" y="579557"/>
            <a:ext cx="710871" cy="68548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9EBE696-0F33-4236-A707-6CD403A2E71C}"/>
              </a:ext>
            </a:extLst>
          </p:cNvPr>
          <p:cNvSpPr txBox="1"/>
          <p:nvPr/>
        </p:nvSpPr>
        <p:spPr>
          <a:xfrm>
            <a:off x="1945633" y="1465792"/>
            <a:ext cx="5966157" cy="191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kern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В 2023 году рецепты на получение лекарственных средств оформляются в электронном виде и родителям приходит 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ru-RU" sz="1400" kern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– код, который они показывают в аптечном пункте. Также для детей с хроническими заболеваниями, постоянно получающими медикаментозную терапию, лечащий врач выписывает длинные рецепты, это уменьшает посещение поликлиники. Все льготные рецепты детей, включая рецепты на лекарственные средства, не входящие в перечень ЖВП, </a:t>
            </a:r>
            <a:r>
              <a:rPr lang="ru-RU" sz="1400" b="1" kern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были обеспечены в 100% случаев</a:t>
            </a:r>
            <a:r>
              <a:rPr lang="ru-RU" sz="1400" kern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3A3B1217-66FB-4163-ACC1-8FB95CC51186}"/>
              </a:ext>
            </a:extLst>
          </p:cNvPr>
          <p:cNvSpPr/>
          <p:nvPr/>
        </p:nvSpPr>
        <p:spPr>
          <a:xfrm>
            <a:off x="768377" y="1478951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921DBDC-4943-4FC2-9AB8-E2C466C4E6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73" y="1584642"/>
            <a:ext cx="682907" cy="6829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15852CF5-ED3B-4F82-A47F-F4239D99E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3" t="590" r="9981" b="8101"/>
          <a:stretch/>
        </p:blipFill>
        <p:spPr bwMode="auto">
          <a:xfrm>
            <a:off x="7867185" y="2627856"/>
            <a:ext cx="2433827" cy="2092005"/>
          </a:xfrm>
          <a:custGeom>
            <a:avLst/>
            <a:gdLst>
              <a:gd name="connsiteX0" fmla="*/ 780856 w 3644432"/>
              <a:gd name="connsiteY0" fmla="*/ 0 h 3132586"/>
              <a:gd name="connsiteX1" fmla="*/ 2863576 w 3644432"/>
              <a:gd name="connsiteY1" fmla="*/ 0 h 3132586"/>
              <a:gd name="connsiteX2" fmla="*/ 3644432 w 3644432"/>
              <a:gd name="connsiteY2" fmla="*/ 1561711 h 3132586"/>
              <a:gd name="connsiteX3" fmla="*/ 2858994 w 3644432"/>
              <a:gd name="connsiteY3" fmla="*/ 3132586 h 3132586"/>
              <a:gd name="connsiteX4" fmla="*/ 785438 w 3644432"/>
              <a:gd name="connsiteY4" fmla="*/ 3132586 h 3132586"/>
              <a:gd name="connsiteX5" fmla="*/ 0 w 3644432"/>
              <a:gd name="connsiteY5" fmla="*/ 1561711 h 313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4432" h="3132586">
                <a:moveTo>
                  <a:pt x="780856" y="0"/>
                </a:moveTo>
                <a:lnTo>
                  <a:pt x="2863576" y="0"/>
                </a:lnTo>
                <a:lnTo>
                  <a:pt x="3644432" y="1561711"/>
                </a:lnTo>
                <a:lnTo>
                  <a:pt x="2858994" y="3132586"/>
                </a:lnTo>
                <a:lnTo>
                  <a:pt x="785438" y="3132586"/>
                </a:lnTo>
                <a:lnTo>
                  <a:pt x="0" y="15617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6354B7E-D0A1-4A0A-9719-4AA5EAE2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8" t="18895" r="1892" b="19128"/>
          <a:stretch>
            <a:fillRect/>
          </a:stretch>
        </p:blipFill>
        <p:spPr bwMode="auto">
          <a:xfrm>
            <a:off x="9879714" y="1784743"/>
            <a:ext cx="1918457" cy="1653842"/>
          </a:xfrm>
          <a:custGeom>
            <a:avLst/>
            <a:gdLst>
              <a:gd name="connsiteX0" fmla="*/ 467098 w 2167335"/>
              <a:gd name="connsiteY0" fmla="*/ 0 h 1868392"/>
              <a:gd name="connsiteX1" fmla="*/ 1700237 w 2167335"/>
              <a:gd name="connsiteY1" fmla="*/ 0 h 1868392"/>
              <a:gd name="connsiteX2" fmla="*/ 2167335 w 2167335"/>
              <a:gd name="connsiteY2" fmla="*/ 934196 h 1868392"/>
              <a:gd name="connsiteX3" fmla="*/ 1700237 w 2167335"/>
              <a:gd name="connsiteY3" fmla="*/ 1868392 h 1868392"/>
              <a:gd name="connsiteX4" fmla="*/ 467098 w 2167335"/>
              <a:gd name="connsiteY4" fmla="*/ 1868392 h 1868392"/>
              <a:gd name="connsiteX5" fmla="*/ 0 w 2167335"/>
              <a:gd name="connsiteY5" fmla="*/ 934196 h 186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7335" h="1868392">
                <a:moveTo>
                  <a:pt x="467098" y="0"/>
                </a:moveTo>
                <a:lnTo>
                  <a:pt x="1700237" y="0"/>
                </a:lnTo>
                <a:lnTo>
                  <a:pt x="2167335" y="934196"/>
                </a:lnTo>
                <a:lnTo>
                  <a:pt x="1700237" y="1868392"/>
                </a:lnTo>
                <a:lnTo>
                  <a:pt x="467098" y="1868392"/>
                </a:lnTo>
                <a:lnTo>
                  <a:pt x="0" y="93419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997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17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4D2287C-6204-4DEB-8610-504E8C13D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8510745-3530-4EAB-9542-618324B47645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Shape 3">
            <a:extLst>
              <a:ext uri="{FF2B5EF4-FFF2-40B4-BE49-F238E27FC236}">
                <a16:creationId xmlns:a16="http://schemas.microsoft.com/office/drawing/2014/main" id="{4ACC2001-ED86-470C-90C6-4D70A2306820}"/>
              </a:ext>
            </a:extLst>
          </p:cNvPr>
          <p:cNvSpPr txBox="1"/>
          <p:nvPr/>
        </p:nvSpPr>
        <p:spPr>
          <a:xfrm>
            <a:off x="1036045" y="461202"/>
            <a:ext cx="9359812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>
                <a:solidFill>
                  <a:srgbClr val="1B2E51"/>
                </a:solidFill>
                <a:cs typeface="Arial" panose="020B0604020202020204" pitchFamily="34" charset="0"/>
              </a:rPr>
              <a:t>Работа дневного стационара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2B9A6FF-7D75-4FE5-8F63-0C7821E289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5" b="53927"/>
          <a:stretch/>
        </p:blipFill>
        <p:spPr>
          <a:xfrm>
            <a:off x="9818774" y="0"/>
            <a:ext cx="2380529" cy="2447182"/>
          </a:xfrm>
          <a:prstGeom prst="rect">
            <a:avLst/>
          </a:prstGeom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393F7498-00DD-45CC-A47C-E862DBC54C35}"/>
              </a:ext>
            </a:extLst>
          </p:cNvPr>
          <p:cNvSpPr/>
          <p:nvPr/>
        </p:nvSpPr>
        <p:spPr>
          <a:xfrm>
            <a:off x="995144" y="1264841"/>
            <a:ext cx="4232561" cy="1136098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2C0D48-8E26-4530-806C-232687A18868}"/>
              </a:ext>
            </a:extLst>
          </p:cNvPr>
          <p:cNvSpPr txBox="1"/>
          <p:nvPr/>
        </p:nvSpPr>
        <p:spPr>
          <a:xfrm>
            <a:off x="1446916" y="3576298"/>
            <a:ext cx="1407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ребенка прошли лечение в ДС за 2023 г.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F6CB381-A74D-4934-96D8-C79FCA3FE067}"/>
              </a:ext>
            </a:extLst>
          </p:cNvPr>
          <p:cNvSpPr txBox="1"/>
          <p:nvPr/>
        </p:nvSpPr>
        <p:spPr>
          <a:xfrm>
            <a:off x="1437247" y="2891767"/>
            <a:ext cx="1416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798</a:t>
            </a:r>
            <a:endParaRPr lang="ru-RU" sz="48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E467F2-3DF3-4E53-9756-F6608B641715}"/>
              </a:ext>
            </a:extLst>
          </p:cNvPr>
          <p:cNvSpPr txBox="1"/>
          <p:nvPr/>
        </p:nvSpPr>
        <p:spPr>
          <a:xfrm>
            <a:off x="1783840" y="4793231"/>
            <a:ext cx="1115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</a:t>
            </a:r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ойко-дней в ДС за 2023 г.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7D40347-D2B8-4EA4-89A7-970E01C21A8C}"/>
              </a:ext>
            </a:extLst>
          </p:cNvPr>
          <p:cNvSpPr txBox="1"/>
          <p:nvPr/>
        </p:nvSpPr>
        <p:spPr>
          <a:xfrm>
            <a:off x="1105065" y="4108700"/>
            <a:ext cx="1794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7 890</a:t>
            </a:r>
            <a:endParaRPr lang="ru-RU" sz="48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Шестиугольник 55">
            <a:extLst>
              <a:ext uri="{FF2B5EF4-FFF2-40B4-BE49-F238E27FC236}">
                <a16:creationId xmlns:a16="http://schemas.microsoft.com/office/drawing/2014/main" id="{C0867492-9BDD-4BA8-BC53-39C2ECFF320A}"/>
              </a:ext>
            </a:extLst>
          </p:cNvPr>
          <p:cNvSpPr/>
          <p:nvPr/>
        </p:nvSpPr>
        <p:spPr>
          <a:xfrm>
            <a:off x="3197313" y="3210339"/>
            <a:ext cx="1880688" cy="1621282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CustomShape 6">
            <a:extLst>
              <a:ext uri="{FF2B5EF4-FFF2-40B4-BE49-F238E27FC236}">
                <a16:creationId xmlns:a16="http://schemas.microsoft.com/office/drawing/2014/main" id="{1876A561-7C50-44AB-AD6A-53B28315A49C}"/>
              </a:ext>
            </a:extLst>
          </p:cNvPr>
          <p:cNvSpPr/>
          <p:nvPr/>
        </p:nvSpPr>
        <p:spPr>
          <a:xfrm>
            <a:off x="3478324" y="3359719"/>
            <a:ext cx="1520845" cy="628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Государственное задание по ДС было выполнено на </a:t>
            </a:r>
            <a:endParaRPr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ustomShape 10">
            <a:extLst>
              <a:ext uri="{FF2B5EF4-FFF2-40B4-BE49-F238E27FC236}">
                <a16:creationId xmlns:a16="http://schemas.microsoft.com/office/drawing/2014/main" id="{955CBFC6-35E3-470A-8B6F-9435B501560E}"/>
              </a:ext>
            </a:extLst>
          </p:cNvPr>
          <p:cNvSpPr/>
          <p:nvPr/>
        </p:nvSpPr>
        <p:spPr>
          <a:xfrm>
            <a:off x="3387860" y="4020980"/>
            <a:ext cx="1499594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100%</a:t>
            </a: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FA779B16-AA53-4AC4-85FD-651ADF77EA01}"/>
              </a:ext>
            </a:extLst>
          </p:cNvPr>
          <p:cNvSpPr/>
          <p:nvPr/>
        </p:nvSpPr>
        <p:spPr>
          <a:xfrm>
            <a:off x="5775819" y="1383227"/>
            <a:ext cx="4419955" cy="302554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D8E5138-9154-4020-922A-36C8D72221AC}"/>
              </a:ext>
            </a:extLst>
          </p:cNvPr>
          <p:cNvSpPr txBox="1"/>
          <p:nvPr/>
        </p:nvSpPr>
        <p:spPr>
          <a:xfrm>
            <a:off x="5879360" y="1359374"/>
            <a:ext cx="4958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Основные профили заболеваний</a:t>
            </a:r>
            <a:endParaRPr lang="ru-RU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3C67A8C-DB1A-472C-A2C9-F54996A76C5A}"/>
              </a:ext>
            </a:extLst>
          </p:cNvPr>
          <p:cNvSpPr txBox="1"/>
          <p:nvPr/>
        </p:nvSpPr>
        <p:spPr>
          <a:xfrm>
            <a:off x="6922698" y="1926142"/>
            <a:ext cx="3822385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1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состояния после перенесенных</a:t>
            </a:r>
          </a:p>
          <a:p>
            <a:pPr marL="43200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1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вяло или длительно текущих ОРВИ,</a:t>
            </a:r>
          </a:p>
          <a:p>
            <a:pPr marL="43200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1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новой коронавирусной инфекции, </a:t>
            </a:r>
          </a:p>
          <a:p>
            <a:pPr marL="43200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1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острых бронхитов и пневмоний; </a:t>
            </a:r>
            <a:endParaRPr lang="ru-RU" sz="11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11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заболевания нервной системы</a:t>
            </a:r>
          </a:p>
          <a:p>
            <a:pPr>
              <a:spcBef>
                <a:spcPts val="1200"/>
              </a:spcBef>
            </a:pPr>
            <a:r>
              <a:rPr lang="ru-RU" sz="1100" b="1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аллергопатология</a:t>
            </a:r>
            <a:endParaRPr lang="ru-RU" sz="1100" b="1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11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эндокринологические заболевания</a:t>
            </a:r>
          </a:p>
          <a:p>
            <a:pPr marL="43200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1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(ожирением, щитовидной железы и др.), </a:t>
            </a:r>
          </a:p>
          <a:p>
            <a:pPr>
              <a:spcBef>
                <a:spcPts val="1200"/>
              </a:spcBef>
            </a:pPr>
            <a:r>
              <a:rPr lang="ru-RU" sz="11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заболеваниями желудочно-кишечного тракта</a:t>
            </a:r>
          </a:p>
          <a:p>
            <a:pPr marL="43200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1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(хронические гастродуодениты).</a:t>
            </a:r>
            <a:endParaRPr lang="ru-RU" sz="11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71BB207E-32D6-4DB7-8345-1C7D77A52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6692696" y="1977794"/>
            <a:ext cx="193146" cy="201637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17A92BD2-8C38-4D00-AEF8-D479DAE49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6692696" y="3259863"/>
            <a:ext cx="193146" cy="20163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5A1B14C-67E6-4298-81E4-5152AF698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6692696" y="3626600"/>
            <a:ext cx="193146" cy="20163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E3A6EAB-D1C6-49F1-A0B7-88B7B066A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6692696" y="4257095"/>
            <a:ext cx="193146" cy="201637"/>
          </a:xfrm>
          <a:prstGeom prst="rect">
            <a:avLst/>
          </a:prstGeom>
        </p:spPr>
      </p:pic>
      <p:sp>
        <p:nvSpPr>
          <p:cNvPr id="60" name="Овал 59">
            <a:extLst>
              <a:ext uri="{FF2B5EF4-FFF2-40B4-BE49-F238E27FC236}">
                <a16:creationId xmlns:a16="http://schemas.microsoft.com/office/drawing/2014/main" id="{1CB402B3-141B-43D6-8422-7DFD41991937}"/>
              </a:ext>
            </a:extLst>
          </p:cNvPr>
          <p:cNvSpPr/>
          <p:nvPr/>
        </p:nvSpPr>
        <p:spPr>
          <a:xfrm>
            <a:off x="805192" y="1173503"/>
            <a:ext cx="1041470" cy="1041470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7DF56E4-542C-4FAB-9893-B17DEA280C94}"/>
              </a:ext>
            </a:extLst>
          </p:cNvPr>
          <p:cNvSpPr txBox="1"/>
          <p:nvPr/>
        </p:nvSpPr>
        <p:spPr>
          <a:xfrm>
            <a:off x="932949" y="1280467"/>
            <a:ext cx="1283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ru-RU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F96CA42-9D04-4AA8-A663-83530B22FF70}"/>
              </a:ext>
            </a:extLst>
          </p:cNvPr>
          <p:cNvSpPr txBox="1"/>
          <p:nvPr/>
        </p:nvSpPr>
        <p:spPr>
          <a:xfrm>
            <a:off x="1799060" y="1507483"/>
            <a:ext cx="9766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коек</a:t>
            </a:r>
            <a:endParaRPr lang="ru-RU" sz="1000" b="1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ACFA2D93-6A98-4D1C-B692-EDE6C2A3798F}"/>
              </a:ext>
            </a:extLst>
          </p:cNvPr>
          <p:cNvSpPr/>
          <p:nvPr/>
        </p:nvSpPr>
        <p:spPr>
          <a:xfrm>
            <a:off x="2555612" y="1545287"/>
            <a:ext cx="2313585" cy="55399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1B4DE78-39F2-4F5C-B67B-78B62A7A2738}"/>
              </a:ext>
            </a:extLst>
          </p:cNvPr>
          <p:cNvSpPr txBox="1"/>
          <p:nvPr/>
        </p:nvSpPr>
        <p:spPr>
          <a:xfrm>
            <a:off x="2664525" y="1623764"/>
            <a:ext cx="2148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Дневной стационар работает </a:t>
            </a:r>
          </a:p>
          <a:p>
            <a:r>
              <a:rPr lang="ru-RU" sz="1000" b="0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будние дни в 2 смены</a:t>
            </a:r>
            <a:endParaRPr lang="ru-RU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D9BEBDCA-E5CE-4991-AAB5-FB478596365C}"/>
              </a:ext>
            </a:extLst>
          </p:cNvPr>
          <p:cNvSpPr/>
          <p:nvPr/>
        </p:nvSpPr>
        <p:spPr>
          <a:xfrm>
            <a:off x="995144" y="2615690"/>
            <a:ext cx="4232561" cy="3009128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C0291E8-E4DF-44EB-B6BE-975DF0017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39132" y="579557"/>
            <a:ext cx="710871" cy="685483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8854E25F-3516-45C2-87F1-AB9AD1249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r="11348"/>
          <a:stretch/>
        </p:blipFill>
        <p:spPr bwMode="auto">
          <a:xfrm>
            <a:off x="4497448" y="4385970"/>
            <a:ext cx="2413497" cy="2080599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Шестиугольник 31">
            <a:extLst>
              <a:ext uri="{FF2B5EF4-FFF2-40B4-BE49-F238E27FC236}">
                <a16:creationId xmlns:a16="http://schemas.microsoft.com/office/drawing/2014/main" id="{6A6250FE-BFEB-40FF-9ABB-81A32B6F9DD5}"/>
              </a:ext>
            </a:extLst>
          </p:cNvPr>
          <p:cNvSpPr/>
          <p:nvPr/>
        </p:nvSpPr>
        <p:spPr>
          <a:xfrm>
            <a:off x="3792612" y="5699493"/>
            <a:ext cx="892268" cy="769197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Шестиугольник 32">
            <a:extLst>
              <a:ext uri="{FF2B5EF4-FFF2-40B4-BE49-F238E27FC236}">
                <a16:creationId xmlns:a16="http://schemas.microsoft.com/office/drawing/2014/main" id="{E153E1BD-3971-48DD-831F-A538AA7BB033}"/>
              </a:ext>
            </a:extLst>
          </p:cNvPr>
          <p:cNvSpPr/>
          <p:nvPr/>
        </p:nvSpPr>
        <p:spPr>
          <a:xfrm>
            <a:off x="3270667" y="5182782"/>
            <a:ext cx="667318" cy="575274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557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18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4D2287C-6204-4DEB-8610-504E8C13D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8510745-3530-4EAB-9542-618324B47645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Shape 3">
            <a:extLst>
              <a:ext uri="{FF2B5EF4-FFF2-40B4-BE49-F238E27FC236}">
                <a16:creationId xmlns:a16="http://schemas.microsoft.com/office/drawing/2014/main" id="{4ACC2001-ED86-470C-90C6-4D70A2306820}"/>
              </a:ext>
            </a:extLst>
          </p:cNvPr>
          <p:cNvSpPr txBox="1"/>
          <p:nvPr/>
        </p:nvSpPr>
        <p:spPr>
          <a:xfrm>
            <a:off x="1036045" y="461202"/>
            <a:ext cx="9359812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>
                <a:solidFill>
                  <a:srgbClr val="1B2E51"/>
                </a:solidFill>
                <a:cs typeface="Arial" panose="020B0604020202020204" pitchFamily="34" charset="0"/>
              </a:rPr>
              <a:t>Состояние школьной медицины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2B9A6FF-7D75-4FE5-8F63-0C7821E289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5" b="53927"/>
          <a:stretch/>
        </p:blipFill>
        <p:spPr>
          <a:xfrm>
            <a:off x="9818774" y="0"/>
            <a:ext cx="2380529" cy="2447182"/>
          </a:xfrm>
          <a:prstGeom prst="rect">
            <a:avLst/>
          </a:prstGeom>
        </p:spPr>
      </p:pic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D9BEBDCA-E5CE-4991-AAB5-FB478596365C}"/>
              </a:ext>
            </a:extLst>
          </p:cNvPr>
          <p:cNvSpPr/>
          <p:nvPr/>
        </p:nvSpPr>
        <p:spPr>
          <a:xfrm>
            <a:off x="1156141" y="1892990"/>
            <a:ext cx="6519277" cy="2614355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C0291E8-E4DF-44EB-B6BE-975DF0017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39132" y="579557"/>
            <a:ext cx="710871" cy="68548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872738A-1FA1-41D5-82F6-EC114CEE1883}"/>
              </a:ext>
            </a:extLst>
          </p:cNvPr>
          <p:cNvSpPr txBox="1"/>
          <p:nvPr/>
        </p:nvSpPr>
        <p:spPr>
          <a:xfrm>
            <a:off x="1077149" y="1201750"/>
            <a:ext cx="6974032" cy="600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5"/>
              </a:spcBef>
              <a:spcAft>
                <a:spcPts val="1200"/>
              </a:spcAft>
              <a:tabLst>
                <a:tab pos="180340" algn="l"/>
              </a:tabLst>
            </a:pPr>
            <a:r>
              <a:rPr lang="ru-RU" sz="1600" kern="1200" spc="-1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В 2023 году на территории ГБУЗ «ДГП № 118 ДЗМ» расположены         </a:t>
            </a:r>
            <a:r>
              <a:rPr lang="ru-RU" sz="1600" b="1" kern="1200" spc="-10" dirty="0">
                <a:solidFill>
                  <a:srgbClr val="548235"/>
                </a:solidFill>
                <a:effectLst/>
                <a:latin typeface="+mn-lt"/>
                <a:ea typeface="Calibri" panose="020F0502020204030204" pitchFamily="34" charset="0"/>
              </a:rPr>
              <a:t>18 школьных объединений</a:t>
            </a:r>
            <a:r>
              <a:rPr lang="ru-RU" sz="1600" kern="1200" spc="-1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, а это 129 образовательное учреждение</a:t>
            </a:r>
            <a:endParaRPr lang="ru-RU" sz="12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9732B1-F893-41D8-B04A-B395B826EBD1}"/>
              </a:ext>
            </a:extLst>
          </p:cNvPr>
          <p:cNvSpPr txBox="1"/>
          <p:nvPr/>
        </p:nvSpPr>
        <p:spPr>
          <a:xfrm>
            <a:off x="1087535" y="4941526"/>
            <a:ext cx="6686016" cy="956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5"/>
              </a:spcBef>
              <a:spcAft>
                <a:spcPts val="1200"/>
              </a:spcAft>
              <a:tabLst>
                <a:tab pos="180340" algn="l"/>
              </a:tabLst>
            </a:pPr>
            <a:r>
              <a:rPr lang="ru-RU" sz="1600" kern="1200" spc="-1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На все 129 образовательных учреждений ГБУЗ «ДГП № 118 ДЗМ» имеет лицензию на осуществление медицинской деятельности.  </a:t>
            </a:r>
            <a:endParaRPr lang="ru-RU" sz="1600" dirty="0"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15"/>
              </a:spcBef>
              <a:spcAft>
                <a:spcPts val="1200"/>
              </a:spcAft>
              <a:tabLst>
                <a:tab pos="180340" algn="l"/>
              </a:tabLst>
            </a:pPr>
            <a:endParaRPr lang="ru-RU" sz="1100" b="1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6" name="Шестиугольник 45">
            <a:extLst>
              <a:ext uri="{FF2B5EF4-FFF2-40B4-BE49-F238E27FC236}">
                <a16:creationId xmlns:a16="http://schemas.microsoft.com/office/drawing/2014/main" id="{35E0BEE2-3767-4839-8C73-DAE656B1BB84}"/>
              </a:ext>
            </a:extLst>
          </p:cNvPr>
          <p:cNvSpPr/>
          <p:nvPr/>
        </p:nvSpPr>
        <p:spPr>
          <a:xfrm>
            <a:off x="9359640" y="2458703"/>
            <a:ext cx="1459376" cy="1258083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7DCA58B-025D-4B87-846C-F00BEDB586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52089" y="2108268"/>
            <a:ext cx="1016058" cy="87997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72271BB-6121-4314-BA95-B3C691BB71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25315" y="3185060"/>
            <a:ext cx="1016058" cy="1018483"/>
          </a:xfrm>
          <a:prstGeom prst="rect">
            <a:avLst/>
          </a:prstGeom>
        </p:spPr>
      </p:pic>
      <p:sp>
        <p:nvSpPr>
          <p:cNvPr id="27" name="CustomShape 10">
            <a:extLst>
              <a:ext uri="{FF2B5EF4-FFF2-40B4-BE49-F238E27FC236}">
                <a16:creationId xmlns:a16="http://schemas.microsoft.com/office/drawing/2014/main" id="{B75C38AF-5A1F-4480-AA4E-E481BCD063D4}"/>
              </a:ext>
            </a:extLst>
          </p:cNvPr>
          <p:cNvSpPr/>
          <p:nvPr/>
        </p:nvSpPr>
        <p:spPr>
          <a:xfrm>
            <a:off x="2970150" y="2280879"/>
            <a:ext cx="2268833" cy="8593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dirty="0">
                <a:solidFill>
                  <a:srgbClr val="A4B856"/>
                </a:solidFill>
              </a:rPr>
              <a:t>53 </a:t>
            </a:r>
            <a:r>
              <a:rPr lang="ru-RU" sz="2000" b="1" dirty="0">
                <a:solidFill>
                  <a:srgbClr val="A4B856"/>
                </a:solidFill>
              </a:rPr>
              <a:t>школы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dirty="0"/>
              <a:t>39 551 ребенок</a:t>
            </a:r>
          </a:p>
        </p:txBody>
      </p:sp>
      <p:sp>
        <p:nvSpPr>
          <p:cNvPr id="33" name="CustomShape 10">
            <a:extLst>
              <a:ext uri="{FF2B5EF4-FFF2-40B4-BE49-F238E27FC236}">
                <a16:creationId xmlns:a16="http://schemas.microsoft.com/office/drawing/2014/main" id="{0564AB38-113C-4832-A54A-36CB8645A35C}"/>
              </a:ext>
            </a:extLst>
          </p:cNvPr>
          <p:cNvSpPr/>
          <p:nvPr/>
        </p:nvSpPr>
        <p:spPr>
          <a:xfrm>
            <a:off x="2970150" y="3470135"/>
            <a:ext cx="2268833" cy="8593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dirty="0">
                <a:solidFill>
                  <a:srgbClr val="0070C0"/>
                </a:solidFill>
              </a:rPr>
              <a:t>76</a:t>
            </a:r>
            <a:r>
              <a:rPr lang="ru-RU" sz="2000" b="1" dirty="0">
                <a:solidFill>
                  <a:srgbClr val="0070C0"/>
                </a:solidFill>
              </a:rPr>
              <a:t> дет. сада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dirty="0"/>
              <a:t>15 645 детей</a:t>
            </a:r>
          </a:p>
        </p:txBody>
      </p:sp>
      <p:sp>
        <p:nvSpPr>
          <p:cNvPr id="34" name="Шестиугольник 33">
            <a:extLst>
              <a:ext uri="{FF2B5EF4-FFF2-40B4-BE49-F238E27FC236}">
                <a16:creationId xmlns:a16="http://schemas.microsoft.com/office/drawing/2014/main" id="{9C15867E-00A7-4F14-BACF-0746B55F0ED5}"/>
              </a:ext>
            </a:extLst>
          </p:cNvPr>
          <p:cNvSpPr/>
          <p:nvPr/>
        </p:nvSpPr>
        <p:spPr>
          <a:xfrm>
            <a:off x="5238983" y="2364846"/>
            <a:ext cx="1740719" cy="1437486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CustomShape 6">
            <a:extLst>
              <a:ext uri="{FF2B5EF4-FFF2-40B4-BE49-F238E27FC236}">
                <a16:creationId xmlns:a16="http://schemas.microsoft.com/office/drawing/2014/main" id="{7AE77917-3C44-4342-ACA4-74C678BFF217}"/>
              </a:ext>
            </a:extLst>
          </p:cNvPr>
          <p:cNvSpPr/>
          <p:nvPr/>
        </p:nvSpPr>
        <p:spPr>
          <a:xfrm>
            <a:off x="5532915" y="2665828"/>
            <a:ext cx="1701353" cy="703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Профилактическими осмотрами было охвачено </a:t>
            </a:r>
            <a:endParaRPr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ustomShape 10">
            <a:extLst>
              <a:ext uri="{FF2B5EF4-FFF2-40B4-BE49-F238E27FC236}">
                <a16:creationId xmlns:a16="http://schemas.microsoft.com/office/drawing/2014/main" id="{E8B20468-4C18-498D-8B4B-0BABE2A1ACCC}"/>
              </a:ext>
            </a:extLst>
          </p:cNvPr>
          <p:cNvSpPr/>
          <p:nvPr/>
        </p:nvSpPr>
        <p:spPr>
          <a:xfrm>
            <a:off x="5188017" y="3199347"/>
            <a:ext cx="1677579" cy="529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98%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DC86597-767C-4828-A143-BF8AC2FC1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 b="17672"/>
          <a:stretch/>
        </p:blipFill>
        <p:spPr bwMode="auto">
          <a:xfrm>
            <a:off x="8068527" y="2017618"/>
            <a:ext cx="2741612" cy="2363457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Шестиугольник 48">
            <a:extLst>
              <a:ext uri="{FF2B5EF4-FFF2-40B4-BE49-F238E27FC236}">
                <a16:creationId xmlns:a16="http://schemas.microsoft.com/office/drawing/2014/main" id="{0B3583D1-28C7-4AFA-B0B1-6AEE920F8C07}"/>
              </a:ext>
            </a:extLst>
          </p:cNvPr>
          <p:cNvSpPr/>
          <p:nvPr/>
        </p:nvSpPr>
        <p:spPr>
          <a:xfrm>
            <a:off x="9944251" y="3605706"/>
            <a:ext cx="1718005" cy="1481040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Шестиугольник 49">
            <a:extLst>
              <a:ext uri="{FF2B5EF4-FFF2-40B4-BE49-F238E27FC236}">
                <a16:creationId xmlns:a16="http://schemas.microsoft.com/office/drawing/2014/main" id="{F2F0F475-8D52-4BAF-ACE3-54173408970E}"/>
              </a:ext>
            </a:extLst>
          </p:cNvPr>
          <p:cNvSpPr/>
          <p:nvPr/>
        </p:nvSpPr>
        <p:spPr>
          <a:xfrm>
            <a:off x="8862714" y="4865940"/>
            <a:ext cx="910299" cy="784740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533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590048DB-3772-48DC-891E-C575AF26F1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1425878"/>
              </p:ext>
            </p:extLst>
          </p:nvPr>
        </p:nvGraphicFramePr>
        <p:xfrm>
          <a:off x="1205344" y="1308621"/>
          <a:ext cx="6255835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D9BEBDCA-E5CE-4991-AAB5-FB478596365C}"/>
              </a:ext>
            </a:extLst>
          </p:cNvPr>
          <p:cNvSpPr/>
          <p:nvPr/>
        </p:nvSpPr>
        <p:spPr>
          <a:xfrm>
            <a:off x="1021778" y="1166392"/>
            <a:ext cx="6509402" cy="2959560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Шестиугольник 32">
            <a:extLst>
              <a:ext uri="{FF2B5EF4-FFF2-40B4-BE49-F238E27FC236}">
                <a16:creationId xmlns:a16="http://schemas.microsoft.com/office/drawing/2014/main" id="{58B9ECC6-74EF-4243-9C3B-FFF29E2B1962}"/>
              </a:ext>
            </a:extLst>
          </p:cNvPr>
          <p:cNvSpPr/>
          <p:nvPr/>
        </p:nvSpPr>
        <p:spPr>
          <a:xfrm>
            <a:off x="1205344" y="4807590"/>
            <a:ext cx="1666735" cy="1436840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6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19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4D2287C-6204-4DEB-8610-504E8C13D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8510745-3530-4EAB-9542-618324B47645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Shape 3">
            <a:extLst>
              <a:ext uri="{FF2B5EF4-FFF2-40B4-BE49-F238E27FC236}">
                <a16:creationId xmlns:a16="http://schemas.microsoft.com/office/drawing/2014/main" id="{4ACC2001-ED86-470C-90C6-4D70A2306820}"/>
              </a:ext>
            </a:extLst>
          </p:cNvPr>
          <p:cNvSpPr txBox="1"/>
          <p:nvPr/>
        </p:nvSpPr>
        <p:spPr>
          <a:xfrm>
            <a:off x="1036045" y="461202"/>
            <a:ext cx="9359812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>
                <a:solidFill>
                  <a:srgbClr val="1B2E51"/>
                </a:solidFill>
                <a:cs typeface="Arial" panose="020B0604020202020204" pitchFamily="34" charset="0"/>
              </a:rPr>
              <a:t>Состояние школьной медицины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2B9A6FF-7D75-4FE5-8F63-0C7821E289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5" b="53927"/>
          <a:stretch/>
        </p:blipFill>
        <p:spPr>
          <a:xfrm>
            <a:off x="9818774" y="0"/>
            <a:ext cx="2380529" cy="244718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E2C0D48-8E26-4530-806C-232687A18868}"/>
              </a:ext>
            </a:extLst>
          </p:cNvPr>
          <p:cNvSpPr txBox="1"/>
          <p:nvPr/>
        </p:nvSpPr>
        <p:spPr>
          <a:xfrm>
            <a:off x="1557753" y="5526010"/>
            <a:ext cx="1407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</a:t>
            </a:r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етей за 2023г.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F6CB381-A74D-4934-96D8-C79FCA3FE067}"/>
              </a:ext>
            </a:extLst>
          </p:cNvPr>
          <p:cNvSpPr txBox="1"/>
          <p:nvPr/>
        </p:nvSpPr>
        <p:spPr>
          <a:xfrm>
            <a:off x="1548084" y="4841479"/>
            <a:ext cx="1416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528</a:t>
            </a:r>
            <a:endParaRPr lang="ru-RU" sz="48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C0291E8-E4DF-44EB-B6BE-975DF0017E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39132" y="579557"/>
            <a:ext cx="710871" cy="68548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5B0C117-67BA-4A1A-99F3-97E385FF9C76}"/>
              </a:ext>
            </a:extLst>
          </p:cNvPr>
          <p:cNvSpPr txBox="1"/>
          <p:nvPr/>
        </p:nvSpPr>
        <p:spPr>
          <a:xfrm>
            <a:off x="1648021" y="4381927"/>
            <a:ext cx="6100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1200" spc="-10" dirty="0">
                <a:solidFill>
                  <a:srgbClr val="548235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Карантинные мероприятия </a:t>
            </a:r>
            <a:endParaRPr lang="ru-RU" dirty="0">
              <a:solidFill>
                <a:srgbClr val="548235"/>
              </a:solidFill>
              <a:latin typeface="+mn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E6A8FE-D826-48FF-AC44-D5286E992FCA}"/>
              </a:ext>
            </a:extLst>
          </p:cNvPr>
          <p:cNvSpPr txBox="1"/>
          <p:nvPr/>
        </p:nvSpPr>
        <p:spPr>
          <a:xfrm>
            <a:off x="3678706" y="4856595"/>
            <a:ext cx="3822385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400"/>
              </a:spcBef>
              <a:buClr>
                <a:srgbClr val="548235"/>
              </a:buClr>
              <a:buFont typeface="Wingdings" panose="05000000000000000000" pitchFamily="2" charset="2"/>
              <a:buChar char="§"/>
            </a:pPr>
            <a:r>
              <a:rPr lang="ru-RU" sz="1100" i="0" u="none" strike="noStrike" dirty="0">
                <a:solidFill>
                  <a:srgbClr val="1B2E51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Коклюш (102 случая)</a:t>
            </a:r>
          </a:p>
          <a:p>
            <a:pPr marL="171450" indent="-171450">
              <a:spcBef>
                <a:spcPts val="400"/>
              </a:spcBef>
              <a:buClr>
                <a:srgbClr val="548235"/>
              </a:buClr>
              <a:buFont typeface="Wingdings" panose="05000000000000000000" pitchFamily="2" charset="2"/>
              <a:buChar char="§"/>
            </a:pPr>
            <a:r>
              <a:rPr lang="ru-RU" sz="1100" i="0" u="none" strike="noStrike" dirty="0">
                <a:solidFill>
                  <a:srgbClr val="1B2E51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гепатита «А» (1 случай)</a:t>
            </a:r>
          </a:p>
          <a:p>
            <a:pPr marL="171450" indent="-171450">
              <a:spcBef>
                <a:spcPts val="400"/>
              </a:spcBef>
              <a:buClr>
                <a:srgbClr val="548235"/>
              </a:buClr>
              <a:buFont typeface="Wingdings" panose="05000000000000000000" pitchFamily="2" charset="2"/>
              <a:buChar char="§"/>
            </a:pPr>
            <a:r>
              <a:rPr lang="ru-RU" sz="1100" i="0" u="none" strike="noStrike" dirty="0">
                <a:solidFill>
                  <a:srgbClr val="1B2E51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пневмонии (470 случаев)</a:t>
            </a:r>
          </a:p>
          <a:p>
            <a:pPr marL="171450" indent="-171450">
              <a:spcBef>
                <a:spcPts val="400"/>
              </a:spcBef>
              <a:buClr>
                <a:srgbClr val="548235"/>
              </a:buClr>
              <a:buFont typeface="Wingdings" panose="05000000000000000000" pitchFamily="2" charset="2"/>
              <a:buChar char="§"/>
            </a:pPr>
            <a:r>
              <a:rPr lang="ru-RU" sz="1100" i="0" u="none" strike="noStrike" dirty="0">
                <a:solidFill>
                  <a:srgbClr val="1B2E51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острых кишечных инфекций (233 случая)</a:t>
            </a:r>
          </a:p>
          <a:p>
            <a:pPr marL="171450" indent="-171450">
              <a:spcBef>
                <a:spcPts val="400"/>
              </a:spcBef>
              <a:buClr>
                <a:srgbClr val="548235"/>
              </a:buClr>
              <a:buFont typeface="Wingdings" panose="05000000000000000000" pitchFamily="2" charset="2"/>
              <a:buChar char="§"/>
            </a:pPr>
            <a:r>
              <a:rPr lang="ru-RU" sz="1100" i="0" u="none" strike="noStrike" dirty="0">
                <a:solidFill>
                  <a:srgbClr val="1B2E51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менингококковой инфекции (0 случаев) </a:t>
            </a:r>
          </a:p>
          <a:p>
            <a:pPr marL="171450" indent="-171450">
              <a:spcBef>
                <a:spcPts val="400"/>
              </a:spcBef>
              <a:buClr>
                <a:srgbClr val="548235"/>
              </a:buClr>
              <a:buFont typeface="Wingdings" panose="05000000000000000000" pitchFamily="2" charset="2"/>
              <a:buChar char="§"/>
            </a:pPr>
            <a:r>
              <a:rPr lang="ru-RU" sz="1100" i="0" u="none" strike="noStrike" dirty="0">
                <a:solidFill>
                  <a:srgbClr val="1B2E51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и др.</a:t>
            </a:r>
          </a:p>
          <a:p>
            <a:pPr marL="171450" indent="-171450">
              <a:spcBef>
                <a:spcPts val="400"/>
              </a:spcBef>
              <a:buClr>
                <a:srgbClr val="548235"/>
              </a:buClr>
              <a:buFont typeface="Wingdings" panose="05000000000000000000" pitchFamily="2" charset="2"/>
              <a:buChar char="§"/>
            </a:pPr>
            <a:endParaRPr lang="ru-RU" sz="1100" dirty="0">
              <a:solidFill>
                <a:srgbClr val="1B2E51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463FE90-84F5-4948-8636-98F136FB0994}"/>
              </a:ext>
            </a:extLst>
          </p:cNvPr>
          <p:cNvSpPr/>
          <p:nvPr/>
        </p:nvSpPr>
        <p:spPr>
          <a:xfrm>
            <a:off x="995143" y="4319505"/>
            <a:ext cx="6509401" cy="2118001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A356F68-3C99-41BB-88EC-D7A9D6D56C06}"/>
              </a:ext>
            </a:extLst>
          </p:cNvPr>
          <p:cNvGrpSpPr/>
          <p:nvPr/>
        </p:nvGrpSpPr>
        <p:grpSpPr>
          <a:xfrm>
            <a:off x="2359104" y="2261310"/>
            <a:ext cx="1111242" cy="1124516"/>
            <a:chOff x="2961269" y="2285204"/>
            <a:chExt cx="1111242" cy="1124516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85BB53A9-6061-4EF0-9146-336F04083F9F}"/>
                </a:ext>
              </a:extLst>
            </p:cNvPr>
            <p:cNvSpPr/>
            <p:nvPr/>
          </p:nvSpPr>
          <p:spPr>
            <a:xfrm>
              <a:off x="2961269" y="2285204"/>
              <a:ext cx="1111242" cy="11245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0B05827-1AFB-4D7F-B1B8-72082DAD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291657" y="2478757"/>
              <a:ext cx="659951" cy="771953"/>
            </a:xfrm>
            <a:prstGeom prst="rect">
              <a:avLst/>
            </a:prstGeom>
          </p:spPr>
        </p:pic>
      </p:grpSp>
      <p:pic>
        <p:nvPicPr>
          <p:cNvPr id="39" name="Рисунок 15">
            <a:extLst>
              <a:ext uri="{FF2B5EF4-FFF2-40B4-BE49-F238E27FC236}">
                <a16:creationId xmlns:a16="http://schemas.microsoft.com/office/drawing/2014/main" id="{72A24B42-9A3D-434B-AEF9-B5840EAAEB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6910669" y="4822713"/>
            <a:ext cx="1608151" cy="1616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B77C6AC-BD80-49A3-8F58-191543C6C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 b="17672"/>
          <a:stretch/>
        </p:blipFill>
        <p:spPr bwMode="auto">
          <a:xfrm>
            <a:off x="7626921" y="1933548"/>
            <a:ext cx="2560539" cy="2207360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B5C0FD0-E01F-4B69-A5A5-6DA18125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" r="4868"/>
          <a:stretch/>
        </p:blipFill>
        <p:spPr bwMode="auto">
          <a:xfrm>
            <a:off x="9709722" y="3378190"/>
            <a:ext cx="2125418" cy="1832256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Шестиугольник 41">
            <a:extLst>
              <a:ext uri="{FF2B5EF4-FFF2-40B4-BE49-F238E27FC236}">
                <a16:creationId xmlns:a16="http://schemas.microsoft.com/office/drawing/2014/main" id="{BC09ABBF-B390-4E0A-B035-6DA275796C0B}"/>
              </a:ext>
            </a:extLst>
          </p:cNvPr>
          <p:cNvSpPr/>
          <p:nvPr/>
        </p:nvSpPr>
        <p:spPr>
          <a:xfrm>
            <a:off x="10187460" y="2108268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273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CA431AB-0098-4C43-A220-259B2BA1F46B}"/>
              </a:ext>
            </a:extLst>
          </p:cNvPr>
          <p:cNvSpPr/>
          <p:nvPr/>
        </p:nvSpPr>
        <p:spPr>
          <a:xfrm>
            <a:off x="-4500" y="0"/>
            <a:ext cx="12192000" cy="6858000"/>
          </a:xfrm>
          <a:prstGeom prst="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Шестиугольник 24">
            <a:extLst>
              <a:ext uri="{FF2B5EF4-FFF2-40B4-BE49-F238E27FC236}">
                <a16:creationId xmlns:a16="http://schemas.microsoft.com/office/drawing/2014/main" id="{80B0D981-E481-4B71-AEFE-A9D87EC7EAEE}"/>
              </a:ext>
            </a:extLst>
          </p:cNvPr>
          <p:cNvSpPr/>
          <p:nvPr/>
        </p:nvSpPr>
        <p:spPr>
          <a:xfrm>
            <a:off x="3513999" y="1774719"/>
            <a:ext cx="5152095" cy="444146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Шестиугольник 2">
            <a:extLst>
              <a:ext uri="{FF2B5EF4-FFF2-40B4-BE49-F238E27FC236}">
                <a16:creationId xmlns:a16="http://schemas.microsoft.com/office/drawing/2014/main" id="{EE247263-AC10-4185-928C-73159EF0F64A}"/>
              </a:ext>
            </a:extLst>
          </p:cNvPr>
          <p:cNvSpPr/>
          <p:nvPr/>
        </p:nvSpPr>
        <p:spPr>
          <a:xfrm>
            <a:off x="398510" y="2776835"/>
            <a:ext cx="2170208" cy="1870869"/>
          </a:xfrm>
          <a:prstGeom prst="hexagon">
            <a:avLst/>
          </a:prstGeom>
          <a:solidFill>
            <a:srgbClr val="7E903C">
              <a:alpha val="29804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id="{5F8E7ED9-8BCE-44A2-9DE5-AECC36FE24FD}"/>
              </a:ext>
            </a:extLst>
          </p:cNvPr>
          <p:cNvSpPr/>
          <p:nvPr/>
        </p:nvSpPr>
        <p:spPr>
          <a:xfrm>
            <a:off x="6027769" y="661496"/>
            <a:ext cx="6742231" cy="5812269"/>
          </a:xfrm>
          <a:prstGeom prst="hexagon">
            <a:avLst/>
          </a:prstGeom>
          <a:solidFill>
            <a:srgbClr val="7E903C">
              <a:alpha val="30000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221FD0-DD15-44CE-891E-07D43229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9" r="18529"/>
          <a:stretch/>
        </p:blipFill>
        <p:spPr bwMode="auto">
          <a:xfrm>
            <a:off x="5983985" y="1425208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2927F28-E3D7-42CD-9A0B-40A783C6E4F4}"/>
              </a:ext>
            </a:extLst>
          </p:cNvPr>
          <p:cNvSpPr/>
          <p:nvPr/>
        </p:nvSpPr>
        <p:spPr>
          <a:xfrm>
            <a:off x="5848350" y="1475305"/>
            <a:ext cx="1476874" cy="461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89514-F366-4990-943F-F23AE031003D}"/>
              </a:ext>
            </a:extLst>
          </p:cNvPr>
          <p:cNvSpPr txBox="1"/>
          <p:nvPr/>
        </p:nvSpPr>
        <p:spPr>
          <a:xfrm>
            <a:off x="5883803" y="1457607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Общегородские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проекты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DBD667-B5B4-4890-9611-2000051A6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0" t="1084" r="1450"/>
          <a:stretch>
            <a:fillRect/>
          </a:stretch>
        </p:blipFill>
        <p:spPr bwMode="auto">
          <a:xfrm>
            <a:off x="5998894" y="3897034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D01E638-D14B-4C64-B7B6-82038698C8E1}"/>
              </a:ext>
            </a:extLst>
          </p:cNvPr>
          <p:cNvSpPr/>
          <p:nvPr/>
        </p:nvSpPr>
        <p:spPr>
          <a:xfrm>
            <a:off x="5224388" y="5612989"/>
            <a:ext cx="2190211" cy="461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48B685-2494-49FD-97C7-860F69E38D49}"/>
              </a:ext>
            </a:extLst>
          </p:cNvPr>
          <p:cNvSpPr txBox="1"/>
          <p:nvPr/>
        </p:nvSpPr>
        <p:spPr>
          <a:xfrm>
            <a:off x="5259842" y="5595291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Льготное лекарственное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обеспечение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A2F044-1AC7-459D-882B-2BD10928D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208194">
            <a:off x="5717791" y="1523133"/>
            <a:ext cx="190214" cy="1985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4223A9-06BD-4950-827B-F0E7BEC72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5" r="11325"/>
          <a:stretch/>
        </p:blipFill>
        <p:spPr bwMode="auto">
          <a:xfrm>
            <a:off x="8264994" y="2640475"/>
            <a:ext cx="2798892" cy="2411355"/>
          </a:xfrm>
          <a:custGeom>
            <a:avLst/>
            <a:gdLst>
              <a:gd name="connsiteX0" fmla="*/ 603209 w 2798892"/>
              <a:gd name="connsiteY0" fmla="*/ 0 h 2411355"/>
              <a:gd name="connsiteX1" fmla="*/ 2195682 w 2798892"/>
              <a:gd name="connsiteY1" fmla="*/ 0 h 2411355"/>
              <a:gd name="connsiteX2" fmla="*/ 2798892 w 2798892"/>
              <a:gd name="connsiteY2" fmla="*/ 1206418 h 2411355"/>
              <a:gd name="connsiteX3" fmla="*/ 2196423 w 2798892"/>
              <a:gd name="connsiteY3" fmla="*/ 2411355 h 2411355"/>
              <a:gd name="connsiteX4" fmla="*/ 602469 w 2798892"/>
              <a:gd name="connsiteY4" fmla="*/ 2411355 h 2411355"/>
              <a:gd name="connsiteX5" fmla="*/ 0 w 2798892"/>
              <a:gd name="connsiteY5" fmla="*/ 1206418 h 241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1355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6423" y="2411355"/>
                </a:lnTo>
                <a:lnTo>
                  <a:pt x="602469" y="2411355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E3CBC4-C785-4C28-A527-FAEB73AC5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208194">
            <a:off x="5095460" y="5657045"/>
            <a:ext cx="190214" cy="1985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2CCC18-B08F-4FBA-83F5-0FB7D3029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r="6500"/>
          <a:stretch/>
        </p:blipFill>
        <p:spPr bwMode="auto">
          <a:xfrm>
            <a:off x="1465750" y="3897034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5D2AAC09-8276-4088-97D7-CA84F6C8756C}"/>
              </a:ext>
            </a:extLst>
          </p:cNvPr>
          <p:cNvSpPr/>
          <p:nvPr/>
        </p:nvSpPr>
        <p:spPr>
          <a:xfrm>
            <a:off x="1369446" y="5883293"/>
            <a:ext cx="1406341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B96CFA-8164-4383-8547-8C194C1C4C28}"/>
              </a:ext>
            </a:extLst>
          </p:cNvPr>
          <p:cNvSpPr txBox="1"/>
          <p:nvPr/>
        </p:nvSpPr>
        <p:spPr>
          <a:xfrm>
            <a:off x="1404900" y="5906890"/>
            <a:ext cx="137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Цифровизация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75D052B-DCFB-4437-A18A-F8959DF43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208194">
            <a:off x="1248100" y="5988336"/>
            <a:ext cx="190214" cy="19857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A524ED4-E4B1-41A6-BCA0-F81797722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1333"/>
          <a:stretch/>
        </p:blipFill>
        <p:spPr bwMode="auto">
          <a:xfrm>
            <a:off x="3732794" y="2656691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4506B026-D403-44B5-A0A9-6C715F2E605C}"/>
              </a:ext>
            </a:extLst>
          </p:cNvPr>
          <p:cNvSpPr/>
          <p:nvPr/>
        </p:nvSpPr>
        <p:spPr>
          <a:xfrm>
            <a:off x="3478546" y="2750494"/>
            <a:ext cx="1745842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3B55C8-9A56-40A3-A5A6-04A0AE7BA03E}"/>
              </a:ext>
            </a:extLst>
          </p:cNvPr>
          <p:cNvSpPr txBox="1"/>
          <p:nvPr/>
        </p:nvSpPr>
        <p:spPr>
          <a:xfrm>
            <a:off x="3513999" y="2774091"/>
            <a:ext cx="1725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Кадровое развитие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9692DCF-2C92-450C-ADE9-7E5D2C0CE9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208194">
            <a:off x="3357199" y="2855537"/>
            <a:ext cx="190214" cy="198576"/>
          </a:xfrm>
          <a:prstGeom prst="rect">
            <a:avLst/>
          </a:prstGeom>
        </p:spPr>
      </p:pic>
      <p:sp>
        <p:nvSpPr>
          <p:cNvPr id="26" name="Шестиугольник 25">
            <a:extLst>
              <a:ext uri="{FF2B5EF4-FFF2-40B4-BE49-F238E27FC236}">
                <a16:creationId xmlns:a16="http://schemas.microsoft.com/office/drawing/2014/main" id="{90EF7F69-D727-4328-9A87-1E43910EF461}"/>
              </a:ext>
            </a:extLst>
          </p:cNvPr>
          <p:cNvSpPr/>
          <p:nvPr/>
        </p:nvSpPr>
        <p:spPr>
          <a:xfrm>
            <a:off x="1616462" y="2403081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естиугольник 26">
            <a:extLst>
              <a:ext uri="{FF2B5EF4-FFF2-40B4-BE49-F238E27FC236}">
                <a16:creationId xmlns:a16="http://schemas.microsoft.com/office/drawing/2014/main" id="{804BB70F-EEFC-425B-902E-2E4CA2337D85}"/>
              </a:ext>
            </a:extLst>
          </p:cNvPr>
          <p:cNvSpPr/>
          <p:nvPr/>
        </p:nvSpPr>
        <p:spPr>
          <a:xfrm>
            <a:off x="10519569" y="1706137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379A52-E0B2-4E49-9A5D-F2F061240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70572" y="5943211"/>
            <a:ext cx="1364438" cy="40441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3C98986-B166-4FBF-B19C-9EAE7080B5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5408" y="541005"/>
            <a:ext cx="6217499" cy="865043"/>
          </a:xfrm>
          <a:prstGeom prst="rect">
            <a:avLst/>
          </a:prstGeom>
        </p:spPr>
      </p:pic>
      <p:sp>
        <p:nvSpPr>
          <p:cNvPr id="30" name="CustomShape 7">
            <a:extLst>
              <a:ext uri="{FF2B5EF4-FFF2-40B4-BE49-F238E27FC236}">
                <a16:creationId xmlns:a16="http://schemas.microsoft.com/office/drawing/2014/main" id="{68EFCD9A-139B-4CE9-80B2-1CB91C0F173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5E1049F-B5F7-4899-9915-A499354F5D4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62675"/>
          <a:stretch/>
        </p:blipFill>
        <p:spPr>
          <a:xfrm>
            <a:off x="7379088" y="525763"/>
            <a:ext cx="1841488" cy="6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63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29494CA6-2CD2-452E-ADE0-08C603DA0CA1}"/>
              </a:ext>
            </a:extLst>
          </p:cNvPr>
          <p:cNvSpPr/>
          <p:nvPr/>
        </p:nvSpPr>
        <p:spPr>
          <a:xfrm>
            <a:off x="1772730" y="5995814"/>
            <a:ext cx="3518651" cy="521106"/>
          </a:xfrm>
          <a:prstGeom prst="roundRect">
            <a:avLst>
              <a:gd name="adj" fmla="val 13110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5DC47B06-6D2E-4F1A-99E2-C5921D2862E7}"/>
              </a:ext>
            </a:extLst>
          </p:cNvPr>
          <p:cNvSpPr/>
          <p:nvPr/>
        </p:nvSpPr>
        <p:spPr>
          <a:xfrm>
            <a:off x="695473" y="1102371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17" name="TextShape 3"/>
          <p:cNvSpPr txBox="1"/>
          <p:nvPr/>
        </p:nvSpPr>
        <p:spPr>
          <a:xfrm>
            <a:off x="1044541" y="257395"/>
            <a:ext cx="8477023" cy="79216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Показатели заболеваемости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2DA8C48-B08E-4226-8D72-63722641D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CA2C76B-A036-4A48-BC70-2C41C7D115D5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B0EF809B-066A-486F-A5C7-31406738F89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20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9" name="Шестиугольник 28">
            <a:extLst>
              <a:ext uri="{FF2B5EF4-FFF2-40B4-BE49-F238E27FC236}">
                <a16:creationId xmlns:a16="http://schemas.microsoft.com/office/drawing/2014/main" id="{2B45D52C-97E3-44A4-B92B-7DBA41F44260}"/>
              </a:ext>
            </a:extLst>
          </p:cNvPr>
          <p:cNvSpPr/>
          <p:nvPr/>
        </p:nvSpPr>
        <p:spPr>
          <a:xfrm>
            <a:off x="1585214" y="1746211"/>
            <a:ext cx="1184510" cy="1021129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DE17AF-65B7-41B9-9D8B-CE966A40B192}"/>
              </a:ext>
            </a:extLst>
          </p:cNvPr>
          <p:cNvSpPr txBox="1"/>
          <p:nvPr/>
        </p:nvSpPr>
        <p:spPr>
          <a:xfrm>
            <a:off x="1844720" y="1866326"/>
            <a:ext cx="1176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2 968</a:t>
            </a:r>
            <a:endParaRPr lang="ru-RU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F8378E-F579-409F-BDA2-46ACA5304F72}"/>
              </a:ext>
            </a:extLst>
          </p:cNvPr>
          <p:cNvSpPr txBox="1"/>
          <p:nvPr/>
        </p:nvSpPr>
        <p:spPr>
          <a:xfrm>
            <a:off x="1844721" y="2204880"/>
            <a:ext cx="1928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Всего детей с Ковид+ </a:t>
            </a:r>
            <a:b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202</a:t>
            </a:r>
            <a:r>
              <a:rPr lang="en-US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г.</a:t>
            </a:r>
            <a:endParaRPr lang="ru-RU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Шестиугольник 31">
            <a:extLst>
              <a:ext uri="{FF2B5EF4-FFF2-40B4-BE49-F238E27FC236}">
                <a16:creationId xmlns:a16="http://schemas.microsoft.com/office/drawing/2014/main" id="{672CAC22-D34C-426D-B4EF-8AD4CF8E962E}"/>
              </a:ext>
            </a:extLst>
          </p:cNvPr>
          <p:cNvSpPr/>
          <p:nvPr/>
        </p:nvSpPr>
        <p:spPr>
          <a:xfrm>
            <a:off x="1947614" y="2972121"/>
            <a:ext cx="1184510" cy="1021129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BF27EF-DB9D-4EDE-989C-9C0B9B8DF59C}"/>
              </a:ext>
            </a:extLst>
          </p:cNvPr>
          <p:cNvSpPr txBox="1"/>
          <p:nvPr/>
        </p:nvSpPr>
        <p:spPr>
          <a:xfrm>
            <a:off x="2262687" y="3059668"/>
            <a:ext cx="2358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728</a:t>
            </a:r>
            <a:endParaRPr lang="ru-RU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B30256-F6FB-4C8A-B81A-3B6E3D4ACED2}"/>
              </a:ext>
            </a:extLst>
          </p:cNvPr>
          <p:cNvSpPr txBox="1"/>
          <p:nvPr/>
        </p:nvSpPr>
        <p:spPr>
          <a:xfrm>
            <a:off x="2262687" y="3355736"/>
            <a:ext cx="1879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диагноз внебольничная пневмония</a:t>
            </a:r>
            <a:r>
              <a:rPr lang="en-US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202</a:t>
            </a:r>
            <a:r>
              <a:rPr lang="en-US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г.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D6D9624C-2A40-4FC1-9C06-4420AEFFBF1F}"/>
              </a:ext>
            </a:extLst>
          </p:cNvPr>
          <p:cNvSpPr/>
          <p:nvPr/>
        </p:nvSpPr>
        <p:spPr>
          <a:xfrm>
            <a:off x="954214" y="1523558"/>
            <a:ext cx="3142125" cy="2826306"/>
          </a:xfrm>
          <a:prstGeom prst="roundRect">
            <a:avLst>
              <a:gd name="adj" fmla="val 4319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537DD14-59DE-4A8B-B396-2E2774D50C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5" b="53927"/>
          <a:stretch/>
        </p:blipFill>
        <p:spPr>
          <a:xfrm>
            <a:off x="9818774" y="0"/>
            <a:ext cx="2380529" cy="24471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13A0F9-D167-4273-BB8F-771998FFD5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0197" y="1213684"/>
            <a:ext cx="671515" cy="67638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E70A67F-8DD7-4392-95D3-080A37FA7063}"/>
              </a:ext>
            </a:extLst>
          </p:cNvPr>
          <p:cNvSpPr txBox="1"/>
          <p:nvPr/>
        </p:nvSpPr>
        <p:spPr>
          <a:xfrm>
            <a:off x="5228235" y="2274564"/>
            <a:ext cx="212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66 </a:t>
            </a:r>
            <a:r>
              <a:rPr lang="en-US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966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b="1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детей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426EE1-8219-4C48-B0A1-FC8F36EB1C33}"/>
              </a:ext>
            </a:extLst>
          </p:cNvPr>
          <p:cNvSpPr txBox="1"/>
          <p:nvPr/>
        </p:nvSpPr>
        <p:spPr>
          <a:xfrm>
            <a:off x="5223730" y="2549363"/>
            <a:ext cx="2440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экспресс-тестирования на антиген SARS-COV-2 иммунохимическим методом (ИХА)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7525808-1D14-4BD5-82D5-9CD6034755C7}"/>
              </a:ext>
            </a:extLst>
          </p:cNvPr>
          <p:cNvSpPr txBox="1"/>
          <p:nvPr/>
        </p:nvSpPr>
        <p:spPr>
          <a:xfrm>
            <a:off x="5223730" y="3363542"/>
            <a:ext cx="2358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62 939 </a:t>
            </a:r>
            <a:r>
              <a:rPr lang="ru-RU" sz="1100" b="1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детей</a:t>
            </a:r>
            <a:endParaRPr lang="ru-RU" sz="1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E40D165-ECED-44D9-A281-E3E2E7818702}"/>
              </a:ext>
            </a:extLst>
          </p:cNvPr>
          <p:cNvSpPr txBox="1"/>
          <p:nvPr/>
        </p:nvSpPr>
        <p:spPr>
          <a:xfrm>
            <a:off x="5223730" y="3649495"/>
            <a:ext cx="2163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Молекулярно-биологическим методом (ПЦР)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D1B40267-D456-489C-9D43-6AEC64F54B06}"/>
              </a:ext>
            </a:extLst>
          </p:cNvPr>
          <p:cNvSpPr/>
          <p:nvPr/>
        </p:nvSpPr>
        <p:spPr>
          <a:xfrm>
            <a:off x="4337729" y="1523558"/>
            <a:ext cx="6819066" cy="2826306"/>
          </a:xfrm>
          <a:prstGeom prst="roundRect">
            <a:avLst>
              <a:gd name="adj" fmla="val 4319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D6788515-E736-46DD-84CC-0DD8F6BF89F6}"/>
              </a:ext>
            </a:extLst>
          </p:cNvPr>
          <p:cNvSpPr/>
          <p:nvPr/>
        </p:nvSpPr>
        <p:spPr>
          <a:xfrm>
            <a:off x="4177539" y="1102371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8E340A-8C64-4A4E-B301-5C6B6F64B8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17376" y="1261683"/>
            <a:ext cx="681093" cy="664413"/>
          </a:xfrm>
          <a:prstGeom prst="rect">
            <a:avLst/>
          </a:prstGeom>
        </p:spPr>
      </p:pic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C8B0A9A8-DBBC-4977-BCEE-3DDC8CD5BE8C}"/>
              </a:ext>
            </a:extLst>
          </p:cNvPr>
          <p:cNvSpPr/>
          <p:nvPr/>
        </p:nvSpPr>
        <p:spPr>
          <a:xfrm>
            <a:off x="938371" y="4470175"/>
            <a:ext cx="10218423" cy="626714"/>
          </a:xfrm>
          <a:prstGeom prst="roundRect">
            <a:avLst>
              <a:gd name="adj" fmla="val 1311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DDD5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9BB7861-E964-4F7D-8886-A65C53060B5C}"/>
              </a:ext>
            </a:extLst>
          </p:cNvPr>
          <p:cNvSpPr txBox="1"/>
          <p:nvPr/>
        </p:nvSpPr>
        <p:spPr>
          <a:xfrm>
            <a:off x="1044541" y="4482256"/>
            <a:ext cx="992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целью профилактики заноса и распространения коронавирусной инфекции и гриппа постоянно поддерживается противоэпидемический режим.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96FED0B-269A-4463-A383-2EDF407D1D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39132" y="579557"/>
            <a:ext cx="710871" cy="68548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63FF544-FF45-452B-BD93-E07737C72FE7}"/>
              </a:ext>
            </a:extLst>
          </p:cNvPr>
          <p:cNvSpPr txBox="1"/>
          <p:nvPr/>
        </p:nvSpPr>
        <p:spPr>
          <a:xfrm>
            <a:off x="5223729" y="1642852"/>
            <a:ext cx="22632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Обследование на</a:t>
            </a:r>
            <a:r>
              <a:rPr lang="ru-RU" sz="16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Covid</a:t>
            </a:r>
            <a:endParaRPr lang="ru-RU" sz="16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CD8DD41-996D-4374-8FF7-F2768CA8D33E}"/>
              </a:ext>
            </a:extLst>
          </p:cNvPr>
          <p:cNvSpPr txBox="1"/>
          <p:nvPr/>
        </p:nvSpPr>
        <p:spPr>
          <a:xfrm>
            <a:off x="8056092" y="2274564"/>
            <a:ext cx="212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14 852 </a:t>
            </a:r>
            <a:r>
              <a:rPr lang="ru-RU" sz="1100" b="1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ребенка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6D0F82-428E-4795-84C0-9D428B814369}"/>
              </a:ext>
            </a:extLst>
          </p:cNvPr>
          <p:cNvSpPr txBox="1"/>
          <p:nvPr/>
        </p:nvSpPr>
        <p:spPr>
          <a:xfrm>
            <a:off x="8051587" y="2549363"/>
            <a:ext cx="2440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иммунохимическим методом (ИХА)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E78EB29-6923-4449-8645-9EF1D6120ABB}"/>
              </a:ext>
            </a:extLst>
          </p:cNvPr>
          <p:cNvSpPr txBox="1"/>
          <p:nvPr/>
        </p:nvSpPr>
        <p:spPr>
          <a:xfrm>
            <a:off x="8051587" y="3363542"/>
            <a:ext cx="2358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13 753 </a:t>
            </a:r>
            <a:r>
              <a:rPr lang="ru-RU" sz="1100" b="1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ребенка</a:t>
            </a:r>
            <a:endParaRPr lang="ru-RU" sz="1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B4F508E-2150-41AD-94FD-0C9C67293EAF}"/>
              </a:ext>
            </a:extLst>
          </p:cNvPr>
          <p:cNvSpPr txBox="1"/>
          <p:nvPr/>
        </p:nvSpPr>
        <p:spPr>
          <a:xfrm>
            <a:off x="8051587" y="3649495"/>
            <a:ext cx="2163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Молекулярно-биологическим методом (ПЦР)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23B8CAA-33A9-4092-A6A9-328547DD212D}"/>
              </a:ext>
            </a:extLst>
          </p:cNvPr>
          <p:cNvSpPr txBox="1"/>
          <p:nvPr/>
        </p:nvSpPr>
        <p:spPr>
          <a:xfrm>
            <a:off x="8051587" y="1642852"/>
            <a:ext cx="2295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Обследование на</a:t>
            </a:r>
            <a:r>
              <a:rPr lang="ru-RU" sz="16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грипп</a:t>
            </a:r>
            <a:endParaRPr lang="ru-RU" sz="1600" b="1" dirty="0"/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773F805E-1762-4A17-84FD-CEA28F16DA18}"/>
              </a:ext>
            </a:extLst>
          </p:cNvPr>
          <p:cNvSpPr/>
          <p:nvPr/>
        </p:nvSpPr>
        <p:spPr>
          <a:xfrm>
            <a:off x="954215" y="5296908"/>
            <a:ext cx="10202580" cy="1349220"/>
          </a:xfrm>
          <a:prstGeom prst="roundRect">
            <a:avLst>
              <a:gd name="adj" fmla="val 4319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D8B8A5BE-12D0-47D4-BCFB-999CE274A650}"/>
              </a:ext>
            </a:extLst>
          </p:cNvPr>
          <p:cNvSpPr/>
          <p:nvPr/>
        </p:nvSpPr>
        <p:spPr>
          <a:xfrm>
            <a:off x="646329" y="5296907"/>
            <a:ext cx="922838" cy="92283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73BCBD-D60B-491B-A3AF-5578133AEC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0217" y="5424166"/>
            <a:ext cx="744627" cy="74462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80607274-9E0A-433B-807A-864E9EE57C30}"/>
              </a:ext>
            </a:extLst>
          </p:cNvPr>
          <p:cNvSpPr txBox="1"/>
          <p:nvPr/>
        </p:nvSpPr>
        <p:spPr>
          <a:xfrm>
            <a:off x="1803164" y="5458801"/>
            <a:ext cx="1176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30</a:t>
            </a:r>
            <a:endParaRPr lang="ru-RU" sz="2800" b="1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A16809A-B75A-49AA-BB2D-B36516E0A591}"/>
              </a:ext>
            </a:extLst>
          </p:cNvPr>
          <p:cNvSpPr txBox="1"/>
          <p:nvPr/>
        </p:nvSpPr>
        <p:spPr>
          <a:xfrm>
            <a:off x="2432854" y="5475684"/>
            <a:ext cx="1928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случаев </a:t>
            </a:r>
            <a:r>
              <a:rPr lang="ru-RU" sz="1200" b="1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кори</a:t>
            </a:r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среди детей 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202</a:t>
            </a:r>
            <a:r>
              <a:rPr lang="en-US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г.</a:t>
            </a:r>
            <a:endParaRPr lang="ru-RU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CABF64A-D866-41B9-8A1A-1F1BB17ADFE4}"/>
              </a:ext>
            </a:extLst>
          </p:cNvPr>
          <p:cNvSpPr txBox="1"/>
          <p:nvPr/>
        </p:nvSpPr>
        <p:spPr>
          <a:xfrm>
            <a:off x="1850871" y="6052114"/>
            <a:ext cx="33150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Все заболевшие </a:t>
            </a:r>
            <a:r>
              <a:rPr lang="ru-RU" sz="105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 получали прививок </a:t>
            </a:r>
            <a:r>
              <a:rPr lang="ru-RU" sz="10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против кори по причине отказа родителей.</a:t>
            </a:r>
            <a:endParaRPr lang="ru-RU" sz="1050" b="0" i="0" u="none" strike="noStrike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6B07B32-1FB1-4E4D-9F82-652C63494DB9}"/>
              </a:ext>
            </a:extLst>
          </p:cNvPr>
          <p:cNvSpPr txBox="1"/>
          <p:nvPr/>
        </p:nvSpPr>
        <p:spPr>
          <a:xfrm>
            <a:off x="5651662" y="5394869"/>
            <a:ext cx="2337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3 870 </a:t>
            </a:r>
            <a:r>
              <a:rPr lang="ru-RU" sz="1100" b="1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детей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1DD92A9-0DEA-4477-946D-99844490D7D5}"/>
              </a:ext>
            </a:extLst>
          </p:cNvPr>
          <p:cNvSpPr txBox="1"/>
          <p:nvPr/>
        </p:nvSpPr>
        <p:spPr>
          <a:xfrm>
            <a:off x="5652184" y="5669668"/>
            <a:ext cx="2227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chemeClr val="tx2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охвачены наблюдением </a:t>
            </a:r>
            <a:r>
              <a:rPr lang="ru-RU" sz="1200" b="1" kern="1200" dirty="0">
                <a:solidFill>
                  <a:schemeClr val="tx2"/>
                </a:solidFill>
                <a:effectLst/>
                <a:latin typeface="+mn-lt"/>
                <a:ea typeface="Calibri" panose="020F0502020204030204" pitchFamily="34" charset="0"/>
              </a:rPr>
              <a:t>в домашних очагах </a:t>
            </a:r>
            <a:endParaRPr lang="ru-RU" sz="1200" b="1" i="0" u="none" strike="noStrike" dirty="0">
              <a:solidFill>
                <a:schemeClr val="tx2"/>
              </a:solidFill>
              <a:effectLst/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4542B1D-AB5D-403E-AF28-32D9C9CA2FDB}"/>
              </a:ext>
            </a:extLst>
          </p:cNvPr>
          <p:cNvSpPr txBox="1"/>
          <p:nvPr/>
        </p:nvSpPr>
        <p:spPr>
          <a:xfrm>
            <a:off x="8259755" y="5394869"/>
            <a:ext cx="2337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5 712 </a:t>
            </a:r>
            <a:r>
              <a:rPr lang="ru-RU" sz="1100" b="1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детей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60331B3-3FCF-4CCC-885B-FFE95CA311CE}"/>
              </a:ext>
            </a:extLst>
          </p:cNvPr>
          <p:cNvSpPr txBox="1"/>
          <p:nvPr/>
        </p:nvSpPr>
        <p:spPr>
          <a:xfrm>
            <a:off x="8237218" y="5669668"/>
            <a:ext cx="2734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chemeClr val="tx2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охвачены наблюдением </a:t>
            </a:r>
            <a:r>
              <a:rPr lang="ru-RU" sz="1200" b="1" kern="1200" dirty="0">
                <a:solidFill>
                  <a:schemeClr val="tx2"/>
                </a:solidFill>
                <a:effectLst/>
                <a:latin typeface="+mn-lt"/>
                <a:ea typeface="Calibri" panose="020F0502020204030204" pitchFamily="34" charset="0"/>
              </a:rPr>
              <a:t>в организованных коллективах</a:t>
            </a:r>
            <a:endParaRPr lang="ru-RU" sz="1200" b="1" i="0" u="none" strike="noStrike" dirty="0">
              <a:solidFill>
                <a:schemeClr val="tx2"/>
              </a:solidFill>
              <a:effectLst/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500DE9C-9465-4435-9683-70A74D5A75F6}"/>
              </a:ext>
            </a:extLst>
          </p:cNvPr>
          <p:cNvSpPr txBox="1"/>
          <p:nvPr/>
        </p:nvSpPr>
        <p:spPr>
          <a:xfrm>
            <a:off x="5619287" y="6234846"/>
            <a:ext cx="2950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102 </a:t>
            </a:r>
            <a:r>
              <a:rPr lang="ru-RU" sz="1100" i="0" u="none" strike="noStrike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ребенка привито (31,2%)</a:t>
            </a:r>
            <a:endParaRPr lang="ru-RU" sz="16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90A5284-4902-496D-8FFB-42E8EEBE4181}"/>
              </a:ext>
            </a:extLst>
          </p:cNvPr>
          <p:cNvSpPr txBox="1"/>
          <p:nvPr/>
        </p:nvSpPr>
        <p:spPr>
          <a:xfrm>
            <a:off x="8223919" y="6234846"/>
            <a:ext cx="2950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149 </a:t>
            </a:r>
            <a:r>
              <a:rPr lang="ru-RU" sz="1100" i="0" u="none" strike="noStrike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детей привито (39,8%)</a:t>
            </a:r>
            <a:endParaRPr lang="ru-RU" sz="16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3D167E1-94FE-470C-B56D-C45AC93C34FA}"/>
              </a:ext>
            </a:extLst>
          </p:cNvPr>
          <p:cNvSpPr/>
          <p:nvPr/>
        </p:nvSpPr>
        <p:spPr>
          <a:xfrm>
            <a:off x="965346" y="1608128"/>
            <a:ext cx="7969181" cy="4881571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E685C07-8162-436F-920F-3B963FA9B6BB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7463D4-60AA-47C2-A911-8957B02DBEF4}"/>
              </a:ext>
            </a:extLst>
          </p:cNvPr>
          <p:cNvSpPr txBox="1"/>
          <p:nvPr/>
        </p:nvSpPr>
        <p:spPr>
          <a:xfrm>
            <a:off x="1163345" y="368300"/>
            <a:ext cx="8857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Совместная работа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04D728-B04D-44DB-891A-342468960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DCAD91-A615-4A89-8DCA-5C94B76FC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8571"/>
          <a:stretch/>
        </p:blipFill>
        <p:spPr bwMode="auto">
          <a:xfrm>
            <a:off x="8704772" y="1955460"/>
            <a:ext cx="2819482" cy="2430586"/>
          </a:xfrm>
          <a:custGeom>
            <a:avLst/>
            <a:gdLst>
              <a:gd name="connsiteX0" fmla="*/ 821834 w 3813311"/>
              <a:gd name="connsiteY0" fmla="*/ 0 h 3287335"/>
              <a:gd name="connsiteX1" fmla="*/ 2991477 w 3813311"/>
              <a:gd name="connsiteY1" fmla="*/ 0 h 3287335"/>
              <a:gd name="connsiteX2" fmla="*/ 3813311 w 3813311"/>
              <a:gd name="connsiteY2" fmla="*/ 1643668 h 3287335"/>
              <a:gd name="connsiteX3" fmla="*/ 2991477 w 3813311"/>
              <a:gd name="connsiteY3" fmla="*/ 3287335 h 3287335"/>
              <a:gd name="connsiteX4" fmla="*/ 821834 w 3813311"/>
              <a:gd name="connsiteY4" fmla="*/ 3287335 h 3287335"/>
              <a:gd name="connsiteX5" fmla="*/ 0 w 3813311"/>
              <a:gd name="connsiteY5" fmla="*/ 1643668 h 32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3311" h="3287335">
                <a:moveTo>
                  <a:pt x="821834" y="0"/>
                </a:moveTo>
                <a:lnTo>
                  <a:pt x="2991477" y="0"/>
                </a:lnTo>
                <a:lnTo>
                  <a:pt x="3813311" y="1643668"/>
                </a:lnTo>
                <a:lnTo>
                  <a:pt x="2991477" y="3287335"/>
                </a:lnTo>
                <a:lnTo>
                  <a:pt x="821834" y="3287335"/>
                </a:lnTo>
                <a:lnTo>
                  <a:pt x="0" y="16436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Шестиугольник 8">
            <a:extLst>
              <a:ext uri="{FF2B5EF4-FFF2-40B4-BE49-F238E27FC236}">
                <a16:creationId xmlns:a16="http://schemas.microsoft.com/office/drawing/2014/main" id="{C51131DB-11F0-4D23-BBB5-9A7BD67ED592}"/>
              </a:ext>
            </a:extLst>
          </p:cNvPr>
          <p:cNvSpPr/>
          <p:nvPr/>
        </p:nvSpPr>
        <p:spPr>
          <a:xfrm>
            <a:off x="8890593" y="6005270"/>
            <a:ext cx="1063136" cy="818293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id="{D20B74AB-9CFF-4B72-82A2-10AF74589347}"/>
              </a:ext>
            </a:extLst>
          </p:cNvPr>
          <p:cNvSpPr/>
          <p:nvPr/>
        </p:nvSpPr>
        <p:spPr>
          <a:xfrm>
            <a:off x="10556636" y="3874040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0AB085C-B2E7-4630-ABFB-5BD570A384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5" b="53927"/>
          <a:stretch/>
        </p:blipFill>
        <p:spPr>
          <a:xfrm>
            <a:off x="9818774" y="0"/>
            <a:ext cx="2380529" cy="244718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D2B2904-0C7F-4FF7-BC3D-D44D569E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9" r="11309"/>
          <a:stretch/>
        </p:blipFill>
        <p:spPr bwMode="auto">
          <a:xfrm>
            <a:off x="9909794" y="4609921"/>
            <a:ext cx="2061198" cy="1776894"/>
          </a:xfrm>
          <a:custGeom>
            <a:avLst/>
            <a:gdLst>
              <a:gd name="connsiteX0" fmla="*/ 821834 w 3813311"/>
              <a:gd name="connsiteY0" fmla="*/ 0 h 3287335"/>
              <a:gd name="connsiteX1" fmla="*/ 2991477 w 3813311"/>
              <a:gd name="connsiteY1" fmla="*/ 0 h 3287335"/>
              <a:gd name="connsiteX2" fmla="*/ 3813311 w 3813311"/>
              <a:gd name="connsiteY2" fmla="*/ 1643668 h 3287335"/>
              <a:gd name="connsiteX3" fmla="*/ 2991477 w 3813311"/>
              <a:gd name="connsiteY3" fmla="*/ 3287335 h 3287335"/>
              <a:gd name="connsiteX4" fmla="*/ 821834 w 3813311"/>
              <a:gd name="connsiteY4" fmla="*/ 3287335 h 3287335"/>
              <a:gd name="connsiteX5" fmla="*/ 0 w 3813311"/>
              <a:gd name="connsiteY5" fmla="*/ 1643668 h 32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3311" h="3287335">
                <a:moveTo>
                  <a:pt x="821834" y="0"/>
                </a:moveTo>
                <a:lnTo>
                  <a:pt x="2991477" y="0"/>
                </a:lnTo>
                <a:lnTo>
                  <a:pt x="3813311" y="1643668"/>
                </a:lnTo>
                <a:lnTo>
                  <a:pt x="2991477" y="3287335"/>
                </a:lnTo>
                <a:lnTo>
                  <a:pt x="821834" y="3287335"/>
                </a:lnTo>
                <a:lnTo>
                  <a:pt x="0" y="16436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C153BF-BBD6-4BAB-9FF5-84A17E3DC077}"/>
              </a:ext>
            </a:extLst>
          </p:cNvPr>
          <p:cNvSpPr txBox="1"/>
          <p:nvPr/>
        </p:nvSpPr>
        <p:spPr>
          <a:xfrm>
            <a:off x="1825663" y="1925964"/>
            <a:ext cx="678865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kern="1200" spc="-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Продолжается работа с </a:t>
            </a:r>
            <a:r>
              <a:rPr lang="ru-RU" b="1" kern="1200" spc="-5" dirty="0">
                <a:solidFill>
                  <a:srgbClr val="7E903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Центром социальной поддержки и реабилитации «Роза ветров»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Службы ранней помощи детям до 3-х лет жизни с тяжелыми врожденными заболеваниями. </a:t>
            </a:r>
          </a:p>
          <a:p>
            <a:pPr algn="just"/>
            <a:endParaRPr lang="ru-RU" spc="-5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kern="1200" spc="-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год </a:t>
            </a:r>
            <a:r>
              <a:rPr lang="ru-RU" b="1" kern="1200" spc="-5" dirty="0">
                <a:solidFill>
                  <a:srgbClr val="7E903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 патронаж службы переданы 3</a:t>
            </a:r>
            <a:r>
              <a:rPr lang="en-US" b="1" kern="1200" spc="-5" dirty="0">
                <a:solidFill>
                  <a:srgbClr val="7E903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b="1" kern="1200" spc="-5" dirty="0">
                <a:solidFill>
                  <a:srgbClr val="7E903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детей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которые имеют ограниченные возможности здоровья, в том числе тяжелые множественные нарушения в развитии.</a:t>
            </a:r>
            <a:endParaRPr lang="en-US" kern="1200" spc="-5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pc="-5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kern="1200" spc="-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Одно из ключевых направлений работы центра − наблюдение и определение </a:t>
            </a:r>
            <a:r>
              <a:rPr lang="ru-RU" b="1" spc="-5" dirty="0">
                <a:solidFill>
                  <a:srgbClr val="7E903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лечения и реабилитации ребенка.</a:t>
            </a:r>
            <a:r>
              <a:rPr lang="en-US" b="1" spc="-5" dirty="0">
                <a:solidFill>
                  <a:srgbClr val="7E903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этом программа реализуется по принципу </a:t>
            </a:r>
            <a:r>
              <a:rPr lang="ru-RU" sz="1800" b="1" kern="1200" spc="-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«рядом с домом» 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привлечением государственных реабилитационных центров. В настоящее время Многофункциональный координационный центр «Свой путь» оказывает услуги семьям, проживающим в районе Южное Бутово и имеющим постоянную регистрацию в столице. </a:t>
            </a:r>
            <a:endParaRPr lang="ru-RU" b="1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E6179D65-4FF6-48F1-8FEC-06EA441C8591}"/>
              </a:ext>
            </a:extLst>
          </p:cNvPr>
          <p:cNvSpPr/>
          <p:nvPr/>
        </p:nvSpPr>
        <p:spPr>
          <a:xfrm>
            <a:off x="695473" y="1580543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82A7F96-3397-466F-879F-8882406855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0627" y="1694577"/>
            <a:ext cx="692530" cy="69477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B0EA695-B0B5-4379-9E67-3B6F983DF7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39132" y="579557"/>
            <a:ext cx="710871" cy="685483"/>
          </a:xfrm>
          <a:prstGeom prst="rect">
            <a:avLst/>
          </a:prstGeom>
        </p:spPr>
      </p:pic>
      <p:sp>
        <p:nvSpPr>
          <p:cNvPr id="21" name="CustomShape 7">
            <a:extLst>
              <a:ext uri="{FF2B5EF4-FFF2-40B4-BE49-F238E27FC236}">
                <a16:creationId xmlns:a16="http://schemas.microsoft.com/office/drawing/2014/main" id="{A68A7856-E38F-48D6-BB3D-A9067DC5B457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21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971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CA431AB-0098-4C43-A220-259B2BA1F46B}"/>
              </a:ext>
            </a:extLst>
          </p:cNvPr>
          <p:cNvSpPr/>
          <p:nvPr/>
        </p:nvSpPr>
        <p:spPr>
          <a:xfrm>
            <a:off x="0" y="-55756"/>
            <a:ext cx="12192000" cy="6858000"/>
          </a:xfrm>
          <a:prstGeom prst="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Шестиугольник 2">
            <a:extLst>
              <a:ext uri="{FF2B5EF4-FFF2-40B4-BE49-F238E27FC236}">
                <a16:creationId xmlns:a16="http://schemas.microsoft.com/office/drawing/2014/main" id="{EE247263-AC10-4185-928C-73159EF0F64A}"/>
              </a:ext>
            </a:extLst>
          </p:cNvPr>
          <p:cNvSpPr/>
          <p:nvPr/>
        </p:nvSpPr>
        <p:spPr>
          <a:xfrm>
            <a:off x="-363490" y="3034419"/>
            <a:ext cx="2170208" cy="1870869"/>
          </a:xfrm>
          <a:prstGeom prst="hexagon">
            <a:avLst/>
          </a:prstGeom>
          <a:solidFill>
            <a:srgbClr val="7E903C">
              <a:alpha val="29804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id="{5F8E7ED9-8BCE-44A2-9DE5-AECC36FE24FD}"/>
              </a:ext>
            </a:extLst>
          </p:cNvPr>
          <p:cNvSpPr/>
          <p:nvPr/>
        </p:nvSpPr>
        <p:spPr>
          <a:xfrm>
            <a:off x="6016988" y="643222"/>
            <a:ext cx="6742231" cy="5812269"/>
          </a:xfrm>
          <a:prstGeom prst="hexagon">
            <a:avLst/>
          </a:prstGeom>
          <a:solidFill>
            <a:srgbClr val="7E903C">
              <a:alpha val="30000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Шестиугольник 24">
            <a:extLst>
              <a:ext uri="{FF2B5EF4-FFF2-40B4-BE49-F238E27FC236}">
                <a16:creationId xmlns:a16="http://schemas.microsoft.com/office/drawing/2014/main" id="{80B0D981-E481-4B71-AEFE-A9D87EC7EAEE}"/>
              </a:ext>
            </a:extLst>
          </p:cNvPr>
          <p:cNvSpPr/>
          <p:nvPr/>
        </p:nvSpPr>
        <p:spPr>
          <a:xfrm>
            <a:off x="2751999" y="2032303"/>
            <a:ext cx="5152095" cy="444146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>
            <a:extLst>
              <a:ext uri="{FF2B5EF4-FFF2-40B4-BE49-F238E27FC236}">
                <a16:creationId xmlns:a16="http://schemas.microsoft.com/office/drawing/2014/main" id="{90EF7F69-D727-4328-9A87-1E43910EF461}"/>
              </a:ext>
            </a:extLst>
          </p:cNvPr>
          <p:cNvSpPr/>
          <p:nvPr/>
        </p:nvSpPr>
        <p:spPr>
          <a:xfrm>
            <a:off x="854462" y="2660665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естиугольник 26">
            <a:extLst>
              <a:ext uri="{FF2B5EF4-FFF2-40B4-BE49-F238E27FC236}">
                <a16:creationId xmlns:a16="http://schemas.microsoft.com/office/drawing/2014/main" id="{804BB70F-EEFC-425B-902E-2E4CA2337D85}"/>
              </a:ext>
            </a:extLst>
          </p:cNvPr>
          <p:cNvSpPr/>
          <p:nvPr/>
        </p:nvSpPr>
        <p:spPr>
          <a:xfrm>
            <a:off x="10515669" y="1963721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CustomShape 7">
            <a:extLst>
              <a:ext uri="{FF2B5EF4-FFF2-40B4-BE49-F238E27FC236}">
                <a16:creationId xmlns:a16="http://schemas.microsoft.com/office/drawing/2014/main" id="{68EFCD9A-139B-4CE9-80B2-1CB91C0F173D}"/>
              </a:ext>
            </a:extLst>
          </p:cNvPr>
          <p:cNvSpPr/>
          <p:nvPr/>
        </p:nvSpPr>
        <p:spPr>
          <a:xfrm>
            <a:off x="9285286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22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31" name="TextShape 3">
            <a:extLst>
              <a:ext uri="{FF2B5EF4-FFF2-40B4-BE49-F238E27FC236}">
                <a16:creationId xmlns:a16="http://schemas.microsoft.com/office/drawing/2014/main" id="{894919A9-C600-4C7B-BB90-62E56FDEDAAB}"/>
              </a:ext>
            </a:extLst>
          </p:cNvPr>
          <p:cNvSpPr txBox="1"/>
          <p:nvPr/>
        </p:nvSpPr>
        <p:spPr>
          <a:xfrm>
            <a:off x="854462" y="537256"/>
            <a:ext cx="8940144" cy="443282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lang="ru-RU" sz="2400" b="1" dirty="0">
                <a:solidFill>
                  <a:schemeClr val="bg1"/>
                </a:solidFill>
                <a:cs typeface="Arial" panose="020B0604020202020204" pitchFamily="34" charset="0"/>
              </a:rPr>
              <a:t>Основные задачи, стоящие перед ДГП № 118 в 2024 году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4F0B3EB-FE36-4B66-96E2-3DC209B2FE45}"/>
              </a:ext>
            </a:extLst>
          </p:cNvPr>
          <p:cNvGrpSpPr/>
          <p:nvPr/>
        </p:nvGrpSpPr>
        <p:grpSpPr>
          <a:xfrm>
            <a:off x="984820" y="3978867"/>
            <a:ext cx="3166954" cy="773986"/>
            <a:chOff x="4854096" y="1406642"/>
            <a:chExt cx="3166954" cy="773986"/>
          </a:xfrm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B0B9514F-7EA2-41A4-BBC3-D9F82F38458C}"/>
                </a:ext>
              </a:extLst>
            </p:cNvPr>
            <p:cNvSpPr/>
            <p:nvPr/>
          </p:nvSpPr>
          <p:spPr>
            <a:xfrm>
              <a:off x="4973104" y="1406642"/>
              <a:ext cx="3047946" cy="77398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dist="63500" dir="3240000" algn="l" rotWithShape="0">
                <a:srgbClr val="FDDD5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7480CAC0-CE16-4D54-A577-DBFDCCD83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7208194">
              <a:off x="4861106" y="1657446"/>
              <a:ext cx="318896" cy="332915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ECBFA46-067E-4D76-A919-B068BB28AA18}"/>
              </a:ext>
            </a:extLst>
          </p:cNvPr>
          <p:cNvSpPr txBox="1"/>
          <p:nvPr/>
        </p:nvSpPr>
        <p:spPr>
          <a:xfrm>
            <a:off x="1389113" y="4056446"/>
            <a:ext cx="2463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Внедрение 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методики контрастирования в МРТ 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базе филиала № 2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3926A4D-42A9-437F-BC2B-DC41FCD42575}"/>
              </a:ext>
            </a:extLst>
          </p:cNvPr>
          <p:cNvGrpSpPr/>
          <p:nvPr/>
        </p:nvGrpSpPr>
        <p:grpSpPr>
          <a:xfrm>
            <a:off x="1029605" y="1521483"/>
            <a:ext cx="3444788" cy="951370"/>
            <a:chOff x="6312781" y="5531349"/>
            <a:chExt cx="3444788" cy="951370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A3B4B3E7-40FA-4E48-832F-200213B804DA}"/>
                </a:ext>
              </a:extLst>
            </p:cNvPr>
            <p:cNvSpPr/>
            <p:nvPr/>
          </p:nvSpPr>
          <p:spPr>
            <a:xfrm>
              <a:off x="6431789" y="5531349"/>
              <a:ext cx="3325780" cy="9513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dist="63500" dir="3240000" algn="l" rotWithShape="0">
                <a:srgbClr val="FDDD5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B64B7F5A-5DDE-455C-AD46-9704A8953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7208194">
              <a:off x="6319791" y="5782153"/>
              <a:ext cx="318896" cy="332915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599CF54-C4DF-4736-9A29-88A313EC10AD}"/>
              </a:ext>
            </a:extLst>
          </p:cNvPr>
          <p:cNvSpPr txBox="1"/>
          <p:nvPr/>
        </p:nvSpPr>
        <p:spPr>
          <a:xfrm>
            <a:off x="1433899" y="1599062"/>
            <a:ext cx="279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Повышение качества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оказания первичной медико-санитарной помощи в поликлинике.</a:t>
            </a: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56D6E744-F80A-452F-A866-C7EB464FFA9E}"/>
              </a:ext>
            </a:extLst>
          </p:cNvPr>
          <p:cNvSpPr/>
          <p:nvPr/>
        </p:nvSpPr>
        <p:spPr>
          <a:xfrm>
            <a:off x="6517147" y="5212954"/>
            <a:ext cx="2604810" cy="11077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473D105-713A-4706-B451-B24AF402F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208194">
            <a:off x="6405149" y="5463759"/>
            <a:ext cx="318896" cy="33291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A88AE08-6396-443F-B498-C86D39D2F246}"/>
              </a:ext>
            </a:extLst>
          </p:cNvPr>
          <p:cNvSpPr txBox="1"/>
          <p:nvPr/>
        </p:nvSpPr>
        <p:spPr>
          <a:xfrm>
            <a:off x="6841859" y="5375802"/>
            <a:ext cx="2926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Обеспечить 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100 % укомплектованность 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амбулаторного центра медицинскими кадрами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C6CC785C-73A4-4226-A7A9-39C7EB2A961B}"/>
              </a:ext>
            </a:extLst>
          </p:cNvPr>
          <p:cNvGrpSpPr/>
          <p:nvPr/>
        </p:nvGrpSpPr>
        <p:grpSpPr>
          <a:xfrm>
            <a:off x="1564069" y="2813368"/>
            <a:ext cx="2595007" cy="773986"/>
            <a:chOff x="4854096" y="1406642"/>
            <a:chExt cx="2595007" cy="773986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F2927F28-E3D7-42CD-9A0B-40A783C6E4F4}"/>
                </a:ext>
              </a:extLst>
            </p:cNvPr>
            <p:cNvSpPr/>
            <p:nvPr/>
          </p:nvSpPr>
          <p:spPr>
            <a:xfrm>
              <a:off x="4973104" y="1406642"/>
              <a:ext cx="2475999" cy="77398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dist="63500" dir="3240000" algn="l" rotWithShape="0">
                <a:srgbClr val="FDDD5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9A2F044-1AC7-459D-882B-2BD10928D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7208194">
              <a:off x="4861106" y="1657446"/>
              <a:ext cx="318896" cy="332915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C89514-F366-4990-943F-F23AE031003D}"/>
              </a:ext>
            </a:extLst>
          </p:cNvPr>
          <p:cNvSpPr txBox="1"/>
          <p:nvPr/>
        </p:nvSpPr>
        <p:spPr>
          <a:xfrm>
            <a:off x="1968362" y="2890947"/>
            <a:ext cx="2201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Участие в проекте 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«Медицинский класс в Московской школе»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FD597E29-1E75-4642-BF38-41FAB55B5994}"/>
              </a:ext>
            </a:extLst>
          </p:cNvPr>
          <p:cNvGrpSpPr/>
          <p:nvPr/>
        </p:nvGrpSpPr>
        <p:grpSpPr>
          <a:xfrm>
            <a:off x="5948285" y="1479583"/>
            <a:ext cx="3531240" cy="773986"/>
            <a:chOff x="4854096" y="1406642"/>
            <a:chExt cx="3531240" cy="773986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EBACBCD6-6CF5-4C7E-887E-CB9D9452829A}"/>
                </a:ext>
              </a:extLst>
            </p:cNvPr>
            <p:cNvSpPr/>
            <p:nvPr/>
          </p:nvSpPr>
          <p:spPr>
            <a:xfrm>
              <a:off x="4973104" y="1406642"/>
              <a:ext cx="3412232" cy="77398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dist="63500" dir="3240000" algn="l" rotWithShape="0">
                <a:srgbClr val="FDDD5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2EDDEFFC-7E54-44D9-AE51-0E18FC5C2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7208194">
              <a:off x="4861106" y="1657446"/>
              <a:ext cx="318896" cy="332915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6CBF2C90-5A5C-4F4D-BCFE-AC8E62C1A8BB}"/>
              </a:ext>
            </a:extLst>
          </p:cNvPr>
          <p:cNvSpPr txBox="1"/>
          <p:nvPr/>
        </p:nvSpPr>
        <p:spPr>
          <a:xfrm>
            <a:off x="6352579" y="1557162"/>
            <a:ext cx="3018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Развитие </a:t>
            </a:r>
            <a:r>
              <a:rPr lang="ru-RU" sz="1200" b="1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Telegram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– канала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путем привлечения Общественного совета при ДГП № 118 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4A19ECB-8355-4846-B813-2B6699293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1333"/>
          <a:stretch/>
        </p:blipFill>
        <p:spPr bwMode="auto">
          <a:xfrm>
            <a:off x="9262046" y="1146003"/>
            <a:ext cx="749745" cy="646331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4223A9-06BD-4950-827B-F0E7BEC72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" r="20046"/>
          <a:stretch/>
        </p:blipFill>
        <p:spPr bwMode="auto">
          <a:xfrm>
            <a:off x="3991885" y="1241215"/>
            <a:ext cx="1208751" cy="1041386"/>
          </a:xfrm>
          <a:custGeom>
            <a:avLst/>
            <a:gdLst>
              <a:gd name="connsiteX0" fmla="*/ 603209 w 2798892"/>
              <a:gd name="connsiteY0" fmla="*/ 0 h 2411355"/>
              <a:gd name="connsiteX1" fmla="*/ 2195682 w 2798892"/>
              <a:gd name="connsiteY1" fmla="*/ 0 h 2411355"/>
              <a:gd name="connsiteX2" fmla="*/ 2798892 w 2798892"/>
              <a:gd name="connsiteY2" fmla="*/ 1206418 h 2411355"/>
              <a:gd name="connsiteX3" fmla="*/ 2196423 w 2798892"/>
              <a:gd name="connsiteY3" fmla="*/ 2411355 h 2411355"/>
              <a:gd name="connsiteX4" fmla="*/ 602469 w 2798892"/>
              <a:gd name="connsiteY4" fmla="*/ 2411355 h 2411355"/>
              <a:gd name="connsiteX5" fmla="*/ 0 w 2798892"/>
              <a:gd name="connsiteY5" fmla="*/ 1206418 h 241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1355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6423" y="2411355"/>
                </a:lnTo>
                <a:lnTo>
                  <a:pt x="602469" y="2411355"/>
                </a:lnTo>
                <a:lnTo>
                  <a:pt x="0" y="1206418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05D0D93-DA86-409C-B0A0-FE274AE20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r="6305"/>
          <a:stretch/>
        </p:blipFill>
        <p:spPr bwMode="auto">
          <a:xfrm>
            <a:off x="454344" y="2859569"/>
            <a:ext cx="1120393" cy="963038"/>
          </a:xfrm>
          <a:custGeom>
            <a:avLst/>
            <a:gdLst>
              <a:gd name="connsiteX0" fmla="*/ 780856 w 3644432"/>
              <a:gd name="connsiteY0" fmla="*/ 0 h 3132586"/>
              <a:gd name="connsiteX1" fmla="*/ 2863576 w 3644432"/>
              <a:gd name="connsiteY1" fmla="*/ 0 h 3132586"/>
              <a:gd name="connsiteX2" fmla="*/ 3644432 w 3644432"/>
              <a:gd name="connsiteY2" fmla="*/ 1561711 h 3132586"/>
              <a:gd name="connsiteX3" fmla="*/ 2858994 w 3644432"/>
              <a:gd name="connsiteY3" fmla="*/ 3132586 h 3132586"/>
              <a:gd name="connsiteX4" fmla="*/ 785438 w 3644432"/>
              <a:gd name="connsiteY4" fmla="*/ 3132586 h 3132586"/>
              <a:gd name="connsiteX5" fmla="*/ 0 w 3644432"/>
              <a:gd name="connsiteY5" fmla="*/ 1561711 h 313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4432" h="3132586">
                <a:moveTo>
                  <a:pt x="780856" y="0"/>
                </a:moveTo>
                <a:lnTo>
                  <a:pt x="2863576" y="0"/>
                </a:lnTo>
                <a:lnTo>
                  <a:pt x="3644432" y="1561711"/>
                </a:lnTo>
                <a:lnTo>
                  <a:pt x="2858994" y="3132586"/>
                </a:lnTo>
                <a:lnTo>
                  <a:pt x="785438" y="3132586"/>
                </a:lnTo>
                <a:lnTo>
                  <a:pt x="0" y="1561711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2CCC18-B08F-4FBA-83F5-0FB7D3029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r="6500"/>
          <a:stretch/>
        </p:blipFill>
        <p:spPr bwMode="auto">
          <a:xfrm>
            <a:off x="3682713" y="3715877"/>
            <a:ext cx="1475500" cy="1271982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291E4F0F-9C1B-46AC-8D02-16E74FE2A561}"/>
              </a:ext>
            </a:extLst>
          </p:cNvPr>
          <p:cNvSpPr/>
          <p:nvPr/>
        </p:nvSpPr>
        <p:spPr>
          <a:xfrm>
            <a:off x="4832329" y="2600856"/>
            <a:ext cx="2609184" cy="65231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4999BE1-1DB9-4512-80D2-02CB43545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208194">
            <a:off x="4689644" y="2761373"/>
            <a:ext cx="318896" cy="33291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656FDD0-0CB9-4DDA-AF77-1781F863C310}"/>
              </a:ext>
            </a:extLst>
          </p:cNvPr>
          <p:cNvSpPr txBox="1"/>
          <p:nvPr/>
        </p:nvSpPr>
        <p:spPr>
          <a:xfrm>
            <a:off x="5049008" y="2702883"/>
            <a:ext cx="242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Проведение 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«Воскресных дней здоровья»</a:t>
            </a: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16694D50-9412-4B0B-A12E-D267221C757A}"/>
              </a:ext>
            </a:extLst>
          </p:cNvPr>
          <p:cNvSpPr/>
          <p:nvPr/>
        </p:nvSpPr>
        <p:spPr>
          <a:xfrm>
            <a:off x="8814853" y="2480127"/>
            <a:ext cx="3200663" cy="111769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8AEA206-7E77-4741-8586-77D905DA9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208194">
            <a:off x="8672168" y="2640644"/>
            <a:ext cx="318896" cy="332915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68560E40-33FA-417D-93DC-BA1FB9085DEF}"/>
              </a:ext>
            </a:extLst>
          </p:cNvPr>
          <p:cNvSpPr txBox="1"/>
          <p:nvPr/>
        </p:nvSpPr>
        <p:spPr>
          <a:xfrm>
            <a:off x="8986533" y="2609611"/>
            <a:ext cx="299343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Внедрение информационных </a:t>
            </a:r>
            <a:r>
              <a:rPr lang="ru-RU" sz="11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видео – сюжетов по профилактике инфекционных заболеваний </a:t>
            </a:r>
            <a:r>
              <a:rPr lang="ru-RU" sz="11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официальных соц. сетях с просветительской целью</a:t>
            </a: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1F9E3C2F-6593-4A88-A844-7FB75F03B5EB}"/>
              </a:ext>
            </a:extLst>
          </p:cNvPr>
          <p:cNvSpPr/>
          <p:nvPr/>
        </p:nvSpPr>
        <p:spPr>
          <a:xfrm>
            <a:off x="5402571" y="3571849"/>
            <a:ext cx="3200663" cy="111769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F05112B-6768-433F-9729-EFE537306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208194">
            <a:off x="5259886" y="3732366"/>
            <a:ext cx="318896" cy="332915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CC59749-02D4-467B-84F8-F27C0CE7F4F6}"/>
              </a:ext>
            </a:extLst>
          </p:cNvPr>
          <p:cNvSpPr txBox="1"/>
          <p:nvPr/>
        </p:nvSpPr>
        <p:spPr>
          <a:xfrm>
            <a:off x="5609804" y="3645085"/>
            <a:ext cx="2993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Открытие и организация работы 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хирургического отделения с малой операционной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в рамках развития платных медицинских услуг в филиале № 3</a:t>
            </a:r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20D09860-41E6-4730-ACF2-EE47A64210DF}"/>
              </a:ext>
            </a:extLst>
          </p:cNvPr>
          <p:cNvSpPr/>
          <p:nvPr/>
        </p:nvSpPr>
        <p:spPr>
          <a:xfrm>
            <a:off x="1790632" y="5371999"/>
            <a:ext cx="2766808" cy="65231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6284C73-DA7E-4DC9-83C9-A23339E6C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208194">
            <a:off x="1647947" y="5532516"/>
            <a:ext cx="318896" cy="332915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1B3A2D3E-8A3A-4CEA-B766-C8F2DF0A8F13}"/>
              </a:ext>
            </a:extLst>
          </p:cNvPr>
          <p:cNvSpPr txBox="1"/>
          <p:nvPr/>
        </p:nvSpPr>
        <p:spPr>
          <a:xfrm>
            <a:off x="2007311" y="5474026"/>
            <a:ext cx="2550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Открытие водолечебницы 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филиале № 3 </a:t>
            </a:r>
            <a:endParaRPr lang="ru-RU" sz="1200" b="1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8BB1B40A-148D-428B-A1FE-23A3000E3FA1}"/>
              </a:ext>
            </a:extLst>
          </p:cNvPr>
          <p:cNvSpPr/>
          <p:nvPr/>
        </p:nvSpPr>
        <p:spPr>
          <a:xfrm>
            <a:off x="9102106" y="3969853"/>
            <a:ext cx="2913410" cy="80029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41BB8D0C-0608-49DD-A135-7DDEB9AEA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208194">
            <a:off x="8911532" y="4056728"/>
            <a:ext cx="318896" cy="33291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192CEC3D-AE51-4162-8381-4DD699B57B51}"/>
              </a:ext>
            </a:extLst>
          </p:cNvPr>
          <p:cNvSpPr txBox="1"/>
          <p:nvPr/>
        </p:nvSpPr>
        <p:spPr>
          <a:xfrm>
            <a:off x="9241698" y="4011518"/>
            <a:ext cx="2695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Проведение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процедуры зондирования слезных каналов 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базе филиала №2 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373EFD8C-4A59-4875-8AB0-A8A60CD10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0" b="7570"/>
          <a:stretch/>
        </p:blipFill>
        <p:spPr bwMode="auto">
          <a:xfrm>
            <a:off x="9047466" y="5184163"/>
            <a:ext cx="1494279" cy="1288170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DA796090-B498-4398-B797-E03102960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8" r="17148"/>
          <a:stretch/>
        </p:blipFill>
        <p:spPr bwMode="auto">
          <a:xfrm>
            <a:off x="4403398" y="5276824"/>
            <a:ext cx="1475500" cy="1271982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63A394C-3166-4CE1-A06C-11B326F7B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" b="424"/>
          <a:stretch/>
        </p:blipFill>
        <p:spPr bwMode="auto">
          <a:xfrm>
            <a:off x="7392763" y="2510981"/>
            <a:ext cx="1120393" cy="963038"/>
          </a:xfrm>
          <a:custGeom>
            <a:avLst/>
            <a:gdLst>
              <a:gd name="connsiteX0" fmla="*/ 780856 w 3644432"/>
              <a:gd name="connsiteY0" fmla="*/ 0 h 3132586"/>
              <a:gd name="connsiteX1" fmla="*/ 2863576 w 3644432"/>
              <a:gd name="connsiteY1" fmla="*/ 0 h 3132586"/>
              <a:gd name="connsiteX2" fmla="*/ 3644432 w 3644432"/>
              <a:gd name="connsiteY2" fmla="*/ 1561711 h 3132586"/>
              <a:gd name="connsiteX3" fmla="*/ 2858994 w 3644432"/>
              <a:gd name="connsiteY3" fmla="*/ 3132586 h 3132586"/>
              <a:gd name="connsiteX4" fmla="*/ 785438 w 3644432"/>
              <a:gd name="connsiteY4" fmla="*/ 3132586 h 3132586"/>
              <a:gd name="connsiteX5" fmla="*/ 0 w 3644432"/>
              <a:gd name="connsiteY5" fmla="*/ 1561711 h 313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4432" h="3132586">
                <a:moveTo>
                  <a:pt x="780856" y="0"/>
                </a:moveTo>
                <a:lnTo>
                  <a:pt x="2863576" y="0"/>
                </a:lnTo>
                <a:lnTo>
                  <a:pt x="3644432" y="1561711"/>
                </a:lnTo>
                <a:lnTo>
                  <a:pt x="2858994" y="3132586"/>
                </a:lnTo>
                <a:lnTo>
                  <a:pt x="785438" y="3132586"/>
                </a:lnTo>
                <a:lnTo>
                  <a:pt x="0" y="1561711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893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6E895AE-05FD-4367-BA0F-18206226A14B}"/>
              </a:ext>
            </a:extLst>
          </p:cNvPr>
          <p:cNvSpPr/>
          <p:nvPr/>
        </p:nvSpPr>
        <p:spPr>
          <a:xfrm>
            <a:off x="1898469" y="1098058"/>
            <a:ext cx="4753634" cy="639302"/>
          </a:xfrm>
          <a:prstGeom prst="round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естиугольник 14">
            <a:extLst>
              <a:ext uri="{FF2B5EF4-FFF2-40B4-BE49-F238E27FC236}">
                <a16:creationId xmlns:a16="http://schemas.microsoft.com/office/drawing/2014/main" id="{7DF1644C-3237-4ED0-B5D1-AB2ACE3B29D3}"/>
              </a:ext>
            </a:extLst>
          </p:cNvPr>
          <p:cNvSpPr/>
          <p:nvPr/>
        </p:nvSpPr>
        <p:spPr>
          <a:xfrm>
            <a:off x="9646339" y="1965020"/>
            <a:ext cx="1248228" cy="1076059"/>
          </a:xfrm>
          <a:prstGeom prst="hexagon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39196CE-2710-418F-85F7-E576E8E127BF}"/>
              </a:ext>
            </a:extLst>
          </p:cNvPr>
          <p:cNvSpPr/>
          <p:nvPr/>
        </p:nvSpPr>
        <p:spPr>
          <a:xfrm>
            <a:off x="596900" y="954048"/>
            <a:ext cx="92520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Shape 3">
            <a:extLst>
              <a:ext uri="{FF2B5EF4-FFF2-40B4-BE49-F238E27FC236}">
                <a16:creationId xmlns:a16="http://schemas.microsoft.com/office/drawing/2014/main" id="{B8083AEE-8863-49EF-B2F6-389333956EB4}"/>
              </a:ext>
            </a:extLst>
          </p:cNvPr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Ремонт филиала № </a:t>
            </a:r>
            <a:r>
              <a:rPr lang="en-US" sz="2400" b="1" dirty="0">
                <a:solidFill>
                  <a:srgbClr val="1B2E51"/>
                </a:solidFill>
                <a:cs typeface="Arial" panose="020B0604020202020204" pitchFamily="34" charset="0"/>
              </a:rPr>
              <a:t>3</a:t>
            </a: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 и филиала № </a:t>
            </a:r>
            <a:r>
              <a:rPr lang="en-US" sz="2400" b="1" dirty="0">
                <a:solidFill>
                  <a:srgbClr val="1B2E51"/>
                </a:solidFill>
                <a:cs typeface="Arial" panose="020B0604020202020204" pitchFamily="34" charset="0"/>
              </a:rPr>
              <a:t>4</a:t>
            </a:r>
            <a:endParaRPr lang="ru-RU"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39941" name="Текстовое поле 1"/>
          <p:cNvSpPr txBox="1"/>
          <p:nvPr/>
        </p:nvSpPr>
        <p:spPr>
          <a:xfrm>
            <a:off x="1036045" y="1863925"/>
            <a:ext cx="5916385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1200"/>
              </a:spcBef>
              <a:buNone/>
            </a:pPr>
            <a:r>
              <a:rPr lang="ru-RU"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Здание филиала № 5 после капитального ремонта имеет удобное расположение кабинетов, эргономичную мебель, новейшее эффективное оборудование. Приём ведут специалисты всех уровней. А также появились 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кабинеты функциональной и ультразвуковой диагностики.</a:t>
            </a:r>
            <a:r>
              <a:rPr lang="ru-RU"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Выделено больше площадей, организовано 8 педиатрических участков. </a:t>
            </a:r>
            <a:endParaRPr lang="ru-RU" sz="1600" b="1" dirty="0">
              <a:solidFill>
                <a:srgbClr val="ACC33D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3C356B-F56B-458C-AFBC-98C12027B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9D3E04-3DCF-4D9D-96C9-8B615672A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b="6897"/>
          <a:stretch/>
        </p:blipFill>
        <p:spPr bwMode="auto">
          <a:xfrm>
            <a:off x="7208617" y="3949705"/>
            <a:ext cx="2791717" cy="2406645"/>
          </a:xfrm>
          <a:custGeom>
            <a:avLst/>
            <a:gdLst>
              <a:gd name="connsiteX0" fmla="*/ 378302 w 1755322"/>
              <a:gd name="connsiteY0" fmla="*/ 0 h 1513209"/>
              <a:gd name="connsiteX1" fmla="*/ 1377020 w 1755322"/>
              <a:gd name="connsiteY1" fmla="*/ 0 h 1513209"/>
              <a:gd name="connsiteX2" fmla="*/ 1755322 w 1755322"/>
              <a:gd name="connsiteY2" fmla="*/ 756605 h 1513209"/>
              <a:gd name="connsiteX3" fmla="*/ 1377020 w 1755322"/>
              <a:gd name="connsiteY3" fmla="*/ 1513209 h 1513209"/>
              <a:gd name="connsiteX4" fmla="*/ 378302 w 1755322"/>
              <a:gd name="connsiteY4" fmla="*/ 1513209 h 1513209"/>
              <a:gd name="connsiteX5" fmla="*/ 0 w 1755322"/>
              <a:gd name="connsiteY5" fmla="*/ 756605 h 151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322" h="1513209">
                <a:moveTo>
                  <a:pt x="378302" y="0"/>
                </a:moveTo>
                <a:lnTo>
                  <a:pt x="1377020" y="0"/>
                </a:lnTo>
                <a:lnTo>
                  <a:pt x="1755322" y="756605"/>
                </a:lnTo>
                <a:lnTo>
                  <a:pt x="1377020" y="1513209"/>
                </a:lnTo>
                <a:lnTo>
                  <a:pt x="378302" y="1513209"/>
                </a:lnTo>
                <a:lnTo>
                  <a:pt x="0" y="756605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 r="10000"/>
            </a:stretch>
          </a:blipFill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F2DE04-8814-4962-8332-7D102025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1" b="5721"/>
          <a:stretch/>
        </p:blipFill>
        <p:spPr bwMode="auto">
          <a:xfrm>
            <a:off x="9562171" y="2727588"/>
            <a:ext cx="2550916" cy="2199063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Шестиугольник 15">
            <a:extLst>
              <a:ext uri="{FF2B5EF4-FFF2-40B4-BE49-F238E27FC236}">
                <a16:creationId xmlns:a16="http://schemas.microsoft.com/office/drawing/2014/main" id="{A424377A-3987-44C8-A619-1AC0092DEDC7}"/>
              </a:ext>
            </a:extLst>
          </p:cNvPr>
          <p:cNvSpPr/>
          <p:nvPr/>
        </p:nvSpPr>
        <p:spPr>
          <a:xfrm>
            <a:off x="10003330" y="5256168"/>
            <a:ext cx="1135041" cy="978484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752B8FF-A547-49DB-B14E-70EA506CCF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D7572D7-F871-4552-9B76-026FAF76B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1" b="6931"/>
          <a:stretch/>
        </p:blipFill>
        <p:spPr bwMode="auto">
          <a:xfrm>
            <a:off x="7238789" y="1429133"/>
            <a:ext cx="2721770" cy="2346351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blipFill>
            <a:blip r:embed="rId11"/>
            <a:stretch>
              <a:fillRect r="10000"/>
            </a:stretch>
          </a:blipFill>
        </p:spPr>
      </p:pic>
      <p:sp>
        <p:nvSpPr>
          <p:cNvPr id="19" name="CustomShape 7">
            <a:extLst>
              <a:ext uri="{FF2B5EF4-FFF2-40B4-BE49-F238E27FC236}">
                <a16:creationId xmlns:a16="http://schemas.microsoft.com/office/drawing/2014/main" id="{3610C3C4-3F8A-4438-8752-D1638852C50A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23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B5BEB6-2782-48EA-B269-8A206BF887D1}"/>
              </a:ext>
            </a:extLst>
          </p:cNvPr>
          <p:cNvSpPr txBox="1"/>
          <p:nvPr/>
        </p:nvSpPr>
        <p:spPr>
          <a:xfrm>
            <a:off x="2166469" y="1088285"/>
            <a:ext cx="7741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</a:rPr>
              <a:t>Открытие филиала № </a:t>
            </a:r>
            <a:r>
              <a:rPr lang="en-US" sz="1800" b="1" dirty="0">
                <a:solidFill>
                  <a:schemeClr val="bg1"/>
                </a:solidFill>
              </a:rPr>
              <a:t>5</a:t>
            </a:r>
            <a:r>
              <a:rPr lang="ru-RU" sz="1800" b="1" dirty="0">
                <a:solidFill>
                  <a:schemeClr val="bg1"/>
                </a:solidFill>
              </a:rPr>
              <a:t> </a:t>
            </a:r>
          </a:p>
          <a:p>
            <a:r>
              <a:rPr lang="ru-RU" dirty="0">
                <a:solidFill>
                  <a:schemeClr val="bg1"/>
                </a:solidFill>
              </a:rPr>
              <a:t>г</a:t>
            </a:r>
            <a:r>
              <a:rPr lang="ru-RU" sz="1800" dirty="0">
                <a:solidFill>
                  <a:schemeClr val="bg1"/>
                </a:solidFill>
              </a:rPr>
              <a:t>. Москва, ул. Ратная, д. 8Г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BCA81BE-8D30-478D-8F76-F83B026ED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94" y="1077598"/>
            <a:ext cx="629765" cy="68077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D483406-DE89-4B86-930D-61C5E4B1D1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39132" y="579557"/>
            <a:ext cx="710871" cy="68548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F1055C4-3ABA-4328-B979-5A7ECA697C5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5" b="53927"/>
          <a:stretch/>
        </p:blipFill>
        <p:spPr>
          <a:xfrm>
            <a:off x="9811471" y="-17435"/>
            <a:ext cx="2380529" cy="244718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A607D73-750D-4E44-8B29-7AB13D6148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31829" y="562122"/>
            <a:ext cx="710871" cy="685483"/>
          </a:xfrm>
          <a:prstGeom prst="rect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1486CF1E-CC20-402B-BA2B-5B63CFF31A8C}"/>
              </a:ext>
            </a:extLst>
          </p:cNvPr>
          <p:cNvSpPr/>
          <p:nvPr/>
        </p:nvSpPr>
        <p:spPr>
          <a:xfrm>
            <a:off x="1898469" y="3852885"/>
            <a:ext cx="4753634" cy="639302"/>
          </a:xfrm>
          <a:prstGeom prst="round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Текстовое поле 1">
            <a:extLst>
              <a:ext uri="{FF2B5EF4-FFF2-40B4-BE49-F238E27FC236}">
                <a16:creationId xmlns:a16="http://schemas.microsoft.com/office/drawing/2014/main" id="{54DDBF72-DD57-4B3A-916F-485AE5C0ED53}"/>
              </a:ext>
            </a:extLst>
          </p:cNvPr>
          <p:cNvSpPr txBox="1"/>
          <p:nvPr/>
        </p:nvSpPr>
        <p:spPr>
          <a:xfrm>
            <a:off x="1036045" y="4618752"/>
            <a:ext cx="5916385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1200"/>
              </a:spcBef>
              <a:buNone/>
            </a:pPr>
            <a:r>
              <a:rPr lang="ru-RU"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Здание филиала № 2 после капитального ремонта получило новейшее высоко – цифровое оборудование, имеет удобное расположение кабинетов. Приём ведут специалисты всех уровней. А также 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появилось отделение МРТ.</a:t>
            </a:r>
            <a:endParaRPr lang="ru-RU" sz="1600" b="1" dirty="0">
              <a:solidFill>
                <a:srgbClr val="ACC33D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0946CE-AC13-4F9E-9D27-D5AE8FF204EC}"/>
              </a:ext>
            </a:extLst>
          </p:cNvPr>
          <p:cNvSpPr txBox="1"/>
          <p:nvPr/>
        </p:nvSpPr>
        <p:spPr>
          <a:xfrm>
            <a:off x="2166469" y="3843112"/>
            <a:ext cx="4317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</a:rPr>
              <a:t>Открытие филиала № 2 </a:t>
            </a:r>
          </a:p>
          <a:p>
            <a:r>
              <a:rPr lang="ru-RU" dirty="0">
                <a:solidFill>
                  <a:schemeClr val="bg1"/>
                </a:solidFill>
              </a:rPr>
              <a:t>г</a:t>
            </a:r>
            <a:r>
              <a:rPr lang="ru-RU" sz="1800" dirty="0">
                <a:solidFill>
                  <a:schemeClr val="bg1"/>
                </a:solidFill>
              </a:rPr>
              <a:t>. Москва, ул. </a:t>
            </a:r>
            <a:r>
              <a:rPr lang="ru-RU" sz="1800" dirty="0" err="1">
                <a:solidFill>
                  <a:schemeClr val="bg1"/>
                </a:solidFill>
              </a:rPr>
              <a:t>Бартеневская</a:t>
            </a:r>
            <a:r>
              <a:rPr lang="ru-RU" sz="1800" dirty="0">
                <a:solidFill>
                  <a:schemeClr val="bg1"/>
                </a:solidFill>
              </a:rPr>
              <a:t>, д. 61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FCAE8BE-4F00-4EDC-B1F6-D709F85D733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94" y="3832425"/>
            <a:ext cx="629765" cy="68077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Шестиугольник 14">
            <a:extLst>
              <a:ext uri="{FF2B5EF4-FFF2-40B4-BE49-F238E27FC236}">
                <a16:creationId xmlns:a16="http://schemas.microsoft.com/office/drawing/2014/main" id="{7DF1644C-3237-4ED0-B5D1-AB2ACE3B29D3}"/>
              </a:ext>
            </a:extLst>
          </p:cNvPr>
          <p:cNvSpPr/>
          <p:nvPr/>
        </p:nvSpPr>
        <p:spPr>
          <a:xfrm>
            <a:off x="10227322" y="2721877"/>
            <a:ext cx="1248228" cy="1076059"/>
          </a:xfrm>
          <a:prstGeom prst="hexagon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39196CE-2710-418F-85F7-E576E8E127BF}"/>
              </a:ext>
            </a:extLst>
          </p:cNvPr>
          <p:cNvSpPr/>
          <p:nvPr/>
        </p:nvSpPr>
        <p:spPr>
          <a:xfrm>
            <a:off x="596900" y="954048"/>
            <a:ext cx="92520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Shape 3">
            <a:extLst>
              <a:ext uri="{FF2B5EF4-FFF2-40B4-BE49-F238E27FC236}">
                <a16:creationId xmlns:a16="http://schemas.microsoft.com/office/drawing/2014/main" id="{B8083AEE-8863-49EF-B2F6-389333956EB4}"/>
              </a:ext>
            </a:extLst>
          </p:cNvPr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Ремонт филиала № </a:t>
            </a:r>
            <a:r>
              <a:rPr lang="en-US" sz="2400" b="1" dirty="0">
                <a:solidFill>
                  <a:srgbClr val="1B2E51"/>
                </a:solidFill>
                <a:cs typeface="Arial" panose="020B0604020202020204" pitchFamily="34" charset="0"/>
              </a:rPr>
              <a:t>3</a:t>
            </a: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 и филиала № </a:t>
            </a:r>
            <a:r>
              <a:rPr lang="en-US" sz="2400" b="1" dirty="0">
                <a:solidFill>
                  <a:srgbClr val="1B2E51"/>
                </a:solidFill>
                <a:cs typeface="Arial" panose="020B0604020202020204" pitchFamily="34" charset="0"/>
              </a:rPr>
              <a:t>4</a:t>
            </a:r>
            <a:endParaRPr lang="ru-RU"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3C356B-F56B-458C-AFBC-98C12027B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752B8FF-A547-49DB-B14E-70EA506CCF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19" name="CustomShape 7">
            <a:extLst>
              <a:ext uri="{FF2B5EF4-FFF2-40B4-BE49-F238E27FC236}">
                <a16:creationId xmlns:a16="http://schemas.microsoft.com/office/drawing/2014/main" id="{3610C3C4-3F8A-4438-8752-D1638852C50A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24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B5BEB6-2782-48EA-B269-8A206BF887D1}"/>
              </a:ext>
            </a:extLst>
          </p:cNvPr>
          <p:cNvSpPr txBox="1"/>
          <p:nvPr/>
        </p:nvSpPr>
        <p:spPr>
          <a:xfrm>
            <a:off x="2166469" y="1088285"/>
            <a:ext cx="7741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</a:rPr>
              <a:t>Открытие филиала №</a:t>
            </a:r>
            <a:r>
              <a:rPr lang="en-US" sz="1800" b="1" dirty="0">
                <a:solidFill>
                  <a:schemeClr val="bg1"/>
                </a:solidFill>
              </a:rPr>
              <a:t>5</a:t>
            </a:r>
            <a:r>
              <a:rPr lang="ru-RU" sz="1800" b="1" dirty="0">
                <a:solidFill>
                  <a:schemeClr val="bg1"/>
                </a:solidFill>
              </a:rPr>
              <a:t> </a:t>
            </a:r>
          </a:p>
          <a:p>
            <a:r>
              <a:rPr lang="ru-RU" sz="1800" dirty="0">
                <a:solidFill>
                  <a:schemeClr val="bg1"/>
                </a:solidFill>
              </a:rPr>
              <a:t>ул. Ратная, д. 8Г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6194EA-76CC-4971-B21A-5779008427DC}"/>
              </a:ext>
            </a:extLst>
          </p:cNvPr>
          <p:cNvSpPr txBox="1"/>
          <p:nvPr/>
        </p:nvSpPr>
        <p:spPr>
          <a:xfrm>
            <a:off x="2408759" y="1844972"/>
            <a:ext cx="46765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ACC33D"/>
                </a:solidFill>
              </a:rPr>
              <a:t>Филиал № 3 - ул. Брусилова, д. 17, к. 1</a:t>
            </a:r>
          </a:p>
          <a:p>
            <a:r>
              <a:rPr lang="ru-RU" sz="1400" b="1" dirty="0"/>
              <a:t>(уход в ремонт – ноябрь 2023)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A43CDB-9872-45C9-BDA4-8D991ED0812F}"/>
              </a:ext>
            </a:extLst>
          </p:cNvPr>
          <p:cNvSpPr txBox="1"/>
          <p:nvPr/>
        </p:nvSpPr>
        <p:spPr>
          <a:xfrm>
            <a:off x="2408758" y="4407052"/>
            <a:ext cx="4676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ACC33D"/>
                </a:solidFill>
              </a:rPr>
              <a:t>Филиал № 4 - ул. </a:t>
            </a:r>
            <a:r>
              <a:rPr lang="ru-RU" sz="1800" b="1" dirty="0" err="1">
                <a:solidFill>
                  <a:srgbClr val="ACC33D"/>
                </a:solidFill>
              </a:rPr>
              <a:t>Южнобутовская</a:t>
            </a:r>
            <a:r>
              <a:rPr lang="ru-RU" sz="1800" b="1" dirty="0">
                <a:solidFill>
                  <a:srgbClr val="ACC33D"/>
                </a:solidFill>
              </a:rPr>
              <a:t>, д. 87 </a:t>
            </a:r>
          </a:p>
          <a:p>
            <a:r>
              <a:rPr lang="ru-RU" sz="1400" b="1" dirty="0"/>
              <a:t>(уход в ремонт – декабрь 2023)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FB4A0FA-5CB7-4FED-AF5A-B7F29D4BBF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13388" y="1617273"/>
            <a:ext cx="915235" cy="87165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1DA277D-9CFC-41E1-909E-D1855584A5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13388" y="4199004"/>
            <a:ext cx="915235" cy="87165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D483406-DE89-4B86-930D-61C5E4B1D1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39132" y="579557"/>
            <a:ext cx="710871" cy="68548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F1055C4-3ABA-4328-B979-5A7ECA697C5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5" b="53927"/>
          <a:stretch/>
        </p:blipFill>
        <p:spPr>
          <a:xfrm>
            <a:off x="9811471" y="-17435"/>
            <a:ext cx="2380529" cy="244718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A607D73-750D-4E44-8B29-7AB13D6148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31829" y="562122"/>
            <a:ext cx="710871" cy="6854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D2396B6-FC68-4B13-B480-E4984F96FFC5}"/>
              </a:ext>
            </a:extLst>
          </p:cNvPr>
          <p:cNvSpPr txBox="1"/>
          <p:nvPr/>
        </p:nvSpPr>
        <p:spPr>
          <a:xfrm>
            <a:off x="2471065" y="2444154"/>
            <a:ext cx="45496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kern="1200" dirty="0">
                <a:effectLst/>
                <a:latin typeface="+mn-lt"/>
                <a:ea typeface="Times New Roman" panose="02020603050405020304" pitchFamily="18" charset="0"/>
              </a:rPr>
              <a:t>на данный момент располагается в филиале № 3 ГБУЗ «КДП № 121 ДЗМ» по адресу:       2-ая Мелитопольская ул., д. 13</a:t>
            </a:r>
            <a:endParaRPr lang="ru-RU" sz="1600" dirty="0">
              <a:latin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0D3027-0E16-40C2-8290-EB70AF057625}"/>
              </a:ext>
            </a:extLst>
          </p:cNvPr>
          <p:cNvSpPr txBox="1"/>
          <p:nvPr/>
        </p:nvSpPr>
        <p:spPr>
          <a:xfrm>
            <a:off x="2471065" y="4993723"/>
            <a:ext cx="45496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kern="1200" dirty="0">
                <a:effectLst/>
                <a:latin typeface="+mn-lt"/>
                <a:ea typeface="Times New Roman" panose="02020603050405020304" pitchFamily="18" charset="0"/>
              </a:rPr>
              <a:t>на данный момент располагается в филиале № 6 ГБУЗ «ДГП № 118 ДЗМ» по адресу:      ул. Изюмская, д. 37</a:t>
            </a:r>
            <a:endParaRPr lang="ru-RU" sz="1600" dirty="0">
              <a:latin typeface="+mn-lt"/>
            </a:endParaRPr>
          </a:p>
        </p:txBody>
      </p:sp>
      <p:sp>
        <p:nvSpPr>
          <p:cNvPr id="32" name="Шестиугольник 31">
            <a:extLst>
              <a:ext uri="{FF2B5EF4-FFF2-40B4-BE49-F238E27FC236}">
                <a16:creationId xmlns:a16="http://schemas.microsoft.com/office/drawing/2014/main" id="{D837419D-AE10-42A7-AA5B-ABA378D70F54}"/>
              </a:ext>
            </a:extLst>
          </p:cNvPr>
          <p:cNvSpPr/>
          <p:nvPr/>
        </p:nvSpPr>
        <p:spPr>
          <a:xfrm>
            <a:off x="7327713" y="4174123"/>
            <a:ext cx="1897073" cy="1635408"/>
          </a:xfrm>
          <a:prstGeom prst="hexagon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FED910-342B-458D-A464-00885ABA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r="6500"/>
          <a:stretch/>
        </p:blipFill>
        <p:spPr bwMode="auto">
          <a:xfrm>
            <a:off x="7263110" y="1553336"/>
            <a:ext cx="2721770" cy="2346351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blipFill>
            <a:blip r:embed="rId13"/>
            <a:stretch>
              <a:fillRect r="10000"/>
            </a:stretch>
          </a:blipFill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B60C206-D95D-408C-B931-22031CC21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r="6500"/>
          <a:stretch/>
        </p:blipFill>
        <p:spPr bwMode="auto">
          <a:xfrm>
            <a:off x="8547353" y="4039313"/>
            <a:ext cx="2721770" cy="2346351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blipFill>
            <a:blip r:embed="rId13"/>
            <a:stretch>
              <a:fillRect r="10000"/>
            </a:stretch>
          </a:blipFill>
        </p:spPr>
      </p:pic>
    </p:spTree>
    <p:extLst>
      <p:ext uri="{BB962C8B-B14F-4D97-AF65-F5344CB8AC3E}">
        <p14:creationId xmlns:p14="http://schemas.microsoft.com/office/powerpoint/2010/main" val="982821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stomShape 7">
            <a:extLst>
              <a:ext uri="{FF2B5EF4-FFF2-40B4-BE49-F238E27FC236}">
                <a16:creationId xmlns:a16="http://schemas.microsoft.com/office/drawing/2014/main" id="{7E855646-44CD-456C-8ABF-6D9AD2877646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25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9" name="CustomShape 7">
            <a:extLst>
              <a:ext uri="{FF2B5EF4-FFF2-40B4-BE49-F238E27FC236}">
                <a16:creationId xmlns:a16="http://schemas.microsoft.com/office/drawing/2014/main" id="{DB632B7C-D49D-4665-BEE0-B459819F3CF6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25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7" name="CustomShape 7">
            <a:extLst>
              <a:ext uri="{FF2B5EF4-FFF2-40B4-BE49-F238E27FC236}">
                <a16:creationId xmlns:a16="http://schemas.microsoft.com/office/drawing/2014/main" id="{8E33BAB9-5201-43EE-A34B-E575B674668C}"/>
              </a:ext>
            </a:extLst>
          </p:cNvPr>
          <p:cNvSpPr/>
          <p:nvPr/>
        </p:nvSpPr>
        <p:spPr>
          <a:xfrm>
            <a:off x="584989" y="4499267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" name="Шестиугольник 27">
            <a:extLst>
              <a:ext uri="{FF2B5EF4-FFF2-40B4-BE49-F238E27FC236}">
                <a16:creationId xmlns:a16="http://schemas.microsoft.com/office/drawing/2014/main" id="{562C5172-752D-4248-A6EF-6A61936118E8}"/>
              </a:ext>
            </a:extLst>
          </p:cNvPr>
          <p:cNvSpPr/>
          <p:nvPr/>
        </p:nvSpPr>
        <p:spPr>
          <a:xfrm>
            <a:off x="2305585" y="4192859"/>
            <a:ext cx="1478213" cy="1274322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Шестиугольник 38">
            <a:extLst>
              <a:ext uri="{FF2B5EF4-FFF2-40B4-BE49-F238E27FC236}">
                <a16:creationId xmlns:a16="http://schemas.microsoft.com/office/drawing/2014/main" id="{D773DEB6-D396-4425-A99B-82A5E78AF030}"/>
              </a:ext>
            </a:extLst>
          </p:cNvPr>
          <p:cNvSpPr/>
          <p:nvPr/>
        </p:nvSpPr>
        <p:spPr>
          <a:xfrm>
            <a:off x="9580860" y="3699728"/>
            <a:ext cx="2291328" cy="1969218"/>
          </a:xfrm>
          <a:prstGeom prst="hexagon">
            <a:avLst/>
          </a:prstGeom>
          <a:noFill/>
          <a:ln w="12700">
            <a:solidFill>
              <a:schemeClr val="accent2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Google Shape;146;p18">
            <a:extLst>
              <a:ext uri="{FF2B5EF4-FFF2-40B4-BE49-F238E27FC236}">
                <a16:creationId xmlns:a16="http://schemas.microsoft.com/office/drawing/2014/main" id="{4CB83278-F42F-47AE-931F-C64FE20FFAF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999783" y="2415604"/>
            <a:ext cx="695603" cy="581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47;p18">
            <a:extLst>
              <a:ext uri="{FF2B5EF4-FFF2-40B4-BE49-F238E27FC236}">
                <a16:creationId xmlns:a16="http://schemas.microsoft.com/office/drawing/2014/main" id="{BD353EEA-01B0-47EF-B8F5-42766F3A1DA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8896" y="4457855"/>
            <a:ext cx="626758" cy="716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48;p18">
            <a:extLst>
              <a:ext uri="{FF2B5EF4-FFF2-40B4-BE49-F238E27FC236}">
                <a16:creationId xmlns:a16="http://schemas.microsoft.com/office/drawing/2014/main" id="{D34CE745-B392-49AC-8E42-8DB6D7E22CE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3036" y="5549815"/>
            <a:ext cx="717746" cy="67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49;p18">
            <a:extLst>
              <a:ext uri="{FF2B5EF4-FFF2-40B4-BE49-F238E27FC236}">
                <a16:creationId xmlns:a16="http://schemas.microsoft.com/office/drawing/2014/main" id="{8FB4CF0E-4390-4958-8B04-80958BBF7AC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32882" y="4237486"/>
            <a:ext cx="1163800" cy="89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50;p18">
            <a:extLst>
              <a:ext uri="{FF2B5EF4-FFF2-40B4-BE49-F238E27FC236}">
                <a16:creationId xmlns:a16="http://schemas.microsoft.com/office/drawing/2014/main" id="{F5214ADB-8804-46E3-A210-879D3EE7A0C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18676" y="5478297"/>
            <a:ext cx="521868" cy="463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51;p18">
            <a:extLst>
              <a:ext uri="{FF2B5EF4-FFF2-40B4-BE49-F238E27FC236}">
                <a16:creationId xmlns:a16="http://schemas.microsoft.com/office/drawing/2014/main" id="{A02BC247-C577-407B-BC0E-0D338C5EF9D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37492" y="5439932"/>
            <a:ext cx="516908" cy="42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9E4CFB4F-A72B-4F5E-8A13-FE5D664063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5" b="53927"/>
          <a:stretch/>
        </p:blipFill>
        <p:spPr>
          <a:xfrm>
            <a:off x="9818774" y="0"/>
            <a:ext cx="2380529" cy="2447182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ACCEDD6-BA6E-4384-A3B5-3E55233C92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39132" y="579557"/>
            <a:ext cx="710871" cy="685483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7833414-3EDB-48B8-9906-91DDA59EA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" b="950"/>
          <a:stretch/>
        </p:blipFill>
        <p:spPr bwMode="auto">
          <a:xfrm>
            <a:off x="4609068" y="2032591"/>
            <a:ext cx="3827294" cy="3289766"/>
          </a:xfrm>
          <a:custGeom>
            <a:avLst/>
            <a:gdLst>
              <a:gd name="connsiteX0" fmla="*/ 780856 w 3644432"/>
              <a:gd name="connsiteY0" fmla="*/ 0 h 3132586"/>
              <a:gd name="connsiteX1" fmla="*/ 2863576 w 3644432"/>
              <a:gd name="connsiteY1" fmla="*/ 0 h 3132586"/>
              <a:gd name="connsiteX2" fmla="*/ 3644432 w 3644432"/>
              <a:gd name="connsiteY2" fmla="*/ 1561711 h 3132586"/>
              <a:gd name="connsiteX3" fmla="*/ 2858994 w 3644432"/>
              <a:gd name="connsiteY3" fmla="*/ 3132586 h 3132586"/>
              <a:gd name="connsiteX4" fmla="*/ 785438 w 3644432"/>
              <a:gd name="connsiteY4" fmla="*/ 3132586 h 3132586"/>
              <a:gd name="connsiteX5" fmla="*/ 0 w 3644432"/>
              <a:gd name="connsiteY5" fmla="*/ 1561711 h 313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4432" h="3132586">
                <a:moveTo>
                  <a:pt x="780856" y="0"/>
                </a:moveTo>
                <a:lnTo>
                  <a:pt x="2863576" y="0"/>
                </a:lnTo>
                <a:lnTo>
                  <a:pt x="3644432" y="1561711"/>
                </a:lnTo>
                <a:lnTo>
                  <a:pt x="2858994" y="3132586"/>
                </a:lnTo>
                <a:lnTo>
                  <a:pt x="785438" y="3132586"/>
                </a:lnTo>
                <a:lnTo>
                  <a:pt x="0" y="15617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Шестиугольник 65">
            <a:extLst>
              <a:ext uri="{FF2B5EF4-FFF2-40B4-BE49-F238E27FC236}">
                <a16:creationId xmlns:a16="http://schemas.microsoft.com/office/drawing/2014/main" id="{D846A8A6-4CAC-4C1D-80E6-988238815117}"/>
              </a:ext>
            </a:extLst>
          </p:cNvPr>
          <p:cNvSpPr/>
          <p:nvPr/>
        </p:nvSpPr>
        <p:spPr>
          <a:xfrm>
            <a:off x="1184400" y="5174474"/>
            <a:ext cx="1131372" cy="975321"/>
          </a:xfrm>
          <a:prstGeom prst="hexagon">
            <a:avLst/>
          </a:prstGeom>
          <a:noFill/>
          <a:ln w="12700">
            <a:solidFill>
              <a:srgbClr val="0070C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Шестиугольник 66">
            <a:extLst>
              <a:ext uri="{FF2B5EF4-FFF2-40B4-BE49-F238E27FC236}">
                <a16:creationId xmlns:a16="http://schemas.microsoft.com/office/drawing/2014/main" id="{4B3AF5D0-FDBB-4DF1-BB9B-2060D84198F1}"/>
              </a:ext>
            </a:extLst>
          </p:cNvPr>
          <p:cNvSpPr/>
          <p:nvPr/>
        </p:nvSpPr>
        <p:spPr>
          <a:xfrm>
            <a:off x="3538593" y="5181662"/>
            <a:ext cx="1675710" cy="1444580"/>
          </a:xfrm>
          <a:prstGeom prst="hexagon">
            <a:avLst/>
          </a:prstGeom>
          <a:noFill/>
          <a:ln w="12700">
            <a:solidFill>
              <a:schemeClr val="accent2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Шестиугольник 68">
            <a:extLst>
              <a:ext uri="{FF2B5EF4-FFF2-40B4-BE49-F238E27FC236}">
                <a16:creationId xmlns:a16="http://schemas.microsoft.com/office/drawing/2014/main" id="{C390F11F-BE32-4342-A170-EE17693DEB55}"/>
              </a:ext>
            </a:extLst>
          </p:cNvPr>
          <p:cNvSpPr/>
          <p:nvPr/>
        </p:nvSpPr>
        <p:spPr>
          <a:xfrm>
            <a:off x="8130260" y="5190286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Шестиугольник 69">
            <a:extLst>
              <a:ext uri="{FF2B5EF4-FFF2-40B4-BE49-F238E27FC236}">
                <a16:creationId xmlns:a16="http://schemas.microsoft.com/office/drawing/2014/main" id="{63B911BD-0D2B-41A8-B6F0-F92C3EA58FA0}"/>
              </a:ext>
            </a:extLst>
          </p:cNvPr>
          <p:cNvSpPr/>
          <p:nvPr/>
        </p:nvSpPr>
        <p:spPr>
          <a:xfrm>
            <a:off x="8556316" y="2036729"/>
            <a:ext cx="1609386" cy="1387402"/>
          </a:xfrm>
          <a:prstGeom prst="hexagon">
            <a:avLst/>
          </a:prstGeom>
          <a:noFill/>
          <a:ln w="12700">
            <a:solidFill>
              <a:srgbClr val="0070C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6E947AAB-D3A6-400B-B530-24D146FE96D7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FD9FDA5-C425-4FCB-82FD-7344CB7A3A82}"/>
              </a:ext>
            </a:extLst>
          </p:cNvPr>
          <p:cNvGrpSpPr/>
          <p:nvPr/>
        </p:nvGrpSpPr>
        <p:grpSpPr>
          <a:xfrm>
            <a:off x="1104427" y="1068428"/>
            <a:ext cx="4365008" cy="2359400"/>
            <a:chOff x="990763" y="720151"/>
            <a:chExt cx="4365008" cy="2359400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01B3EEF4-A424-4DC6-921D-C53EF44B0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7712767">
              <a:off x="1064130" y="2040544"/>
              <a:ext cx="336318" cy="351103"/>
            </a:xfrm>
            <a:prstGeom prst="rect">
              <a:avLst/>
            </a:prstGeom>
          </p:spPr>
        </p:pic>
        <p:sp>
          <p:nvSpPr>
            <p:cNvPr id="73" name="TextShape 3">
              <a:extLst>
                <a:ext uri="{FF2B5EF4-FFF2-40B4-BE49-F238E27FC236}">
                  <a16:creationId xmlns:a16="http://schemas.microsoft.com/office/drawing/2014/main" id="{5313FABE-6D18-4369-B3FF-628FF8FCAC55}"/>
                </a:ext>
              </a:extLst>
            </p:cNvPr>
            <p:cNvSpPr txBox="1"/>
            <p:nvPr/>
          </p:nvSpPr>
          <p:spPr>
            <a:xfrm>
              <a:off x="990763" y="720151"/>
              <a:ext cx="4365008" cy="23594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eaLnBrk="1" hangingPunct="1">
                <a:spcBef>
                  <a:spcPts val="1200"/>
                </a:spcBef>
                <a:buNone/>
              </a:pPr>
              <a:r>
                <a:rPr lang="ru-RU" b="1" dirty="0">
                  <a:solidFill>
                    <a:srgbClr val="548235"/>
                  </a:solidFill>
                  <a:cs typeface="Arial" panose="020B0604020202020204" pitchFamily="34" charset="0"/>
                </a:rPr>
                <a:t>Распространение и активное внедрение ценностей Московского здравоохранения и проекта </a:t>
              </a:r>
            </a:p>
            <a:p>
              <a:pPr marL="539750" eaLnBrk="1" hangingPunct="1">
                <a:spcBef>
                  <a:spcPts val="1200"/>
                </a:spcBef>
                <a:buNone/>
              </a:pPr>
              <a:r>
                <a:rPr lang="ru-RU" b="1" dirty="0">
                  <a:solidFill>
                    <a:srgbClr val="548235"/>
                  </a:solidFill>
                  <a:cs typeface="Arial" panose="020B0604020202020204" pitchFamily="34" charset="0"/>
                </a:rPr>
                <a:t>«Лидерство», </a:t>
              </a:r>
            </a:p>
            <a:p>
              <a:pPr marL="539750" eaLnBrk="1" hangingPunct="1">
                <a:spcBef>
                  <a:spcPts val="1200"/>
                </a:spcBef>
                <a:buNone/>
              </a:pPr>
              <a:r>
                <a:rPr lang="ru-RU" b="1" dirty="0">
                  <a:solidFill>
                    <a:srgbClr val="548235"/>
                  </a:solidFill>
                  <a:cs typeface="Arial" panose="020B0604020202020204" pitchFamily="34" charset="0"/>
                </a:rPr>
                <a:t>«Искренний сервис»</a:t>
              </a:r>
              <a:endParaRPr lang="ru-RU" dirty="0">
                <a:solidFill>
                  <a:srgbClr val="1B2E5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57ED7DD-6A9D-48FF-9DE4-26840ADAA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7712767">
              <a:off x="1053063" y="2494387"/>
              <a:ext cx="336318" cy="351103"/>
            </a:xfrm>
            <a:prstGeom prst="rect">
              <a:avLst/>
            </a:prstGeom>
          </p:spPr>
        </p:pic>
      </p:grpSp>
      <p:sp>
        <p:nvSpPr>
          <p:cNvPr id="75" name="TextShape 3">
            <a:extLst>
              <a:ext uri="{FF2B5EF4-FFF2-40B4-BE49-F238E27FC236}">
                <a16:creationId xmlns:a16="http://schemas.microsoft.com/office/drawing/2014/main" id="{7F0F1609-291D-4734-8E52-FCE1C6892BCB}"/>
              </a:ext>
            </a:extLst>
          </p:cNvPr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Ценности Московского здравоохранения</a:t>
            </a: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E2850BB3-E59C-4DBF-8EB0-8C2566BC3B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48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80288F8-5671-4CD2-BFFD-33A4B87801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F3AEDB95-E2D2-4659-AABF-BC7AA18C9D44}"/>
              </a:ext>
            </a:extLst>
          </p:cNvPr>
          <p:cNvSpPr/>
          <p:nvPr/>
        </p:nvSpPr>
        <p:spPr>
          <a:xfrm>
            <a:off x="398510" y="3034419"/>
            <a:ext cx="2170208" cy="1870869"/>
          </a:xfrm>
          <a:prstGeom prst="hexagon">
            <a:avLst/>
          </a:prstGeom>
          <a:solidFill>
            <a:srgbClr val="7E903C">
              <a:alpha val="29804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id="{B9C56710-B434-461C-B4E7-81F488B22145}"/>
              </a:ext>
            </a:extLst>
          </p:cNvPr>
          <p:cNvSpPr/>
          <p:nvPr/>
        </p:nvSpPr>
        <p:spPr>
          <a:xfrm>
            <a:off x="4803126" y="0"/>
            <a:ext cx="6742231" cy="5812269"/>
          </a:xfrm>
          <a:prstGeom prst="hexagon">
            <a:avLst/>
          </a:prstGeom>
          <a:solidFill>
            <a:srgbClr val="7E903C">
              <a:alpha val="30000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id="{068E728D-F3D4-496E-8520-70FE4AD571DE}"/>
              </a:ext>
            </a:extLst>
          </p:cNvPr>
          <p:cNvSpPr/>
          <p:nvPr/>
        </p:nvSpPr>
        <p:spPr>
          <a:xfrm>
            <a:off x="1616462" y="2660665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CustomShape 1"/>
          <p:cNvSpPr/>
          <p:nvPr/>
        </p:nvSpPr>
        <p:spPr>
          <a:xfrm>
            <a:off x="999944" y="2523100"/>
            <a:ext cx="10072370" cy="13550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4400" b="1" strike="noStrike" spc="-1" dirty="0">
                <a:solidFill>
                  <a:schemeClr val="bg1"/>
                </a:solidFill>
                <a:latin typeface="+mj-lt"/>
                <a:ea typeface="Roboto"/>
                <a:cs typeface="Bahnschrift Condensed" panose="020B0502040204020203" charset="0"/>
              </a:rPr>
              <a:t>Спасибо за внимание!</a:t>
            </a:r>
          </a:p>
        </p:txBody>
      </p:sp>
      <p:sp>
        <p:nvSpPr>
          <p:cNvPr id="13" name="Шестиугольник 12">
            <a:extLst>
              <a:ext uri="{FF2B5EF4-FFF2-40B4-BE49-F238E27FC236}">
                <a16:creationId xmlns:a16="http://schemas.microsoft.com/office/drawing/2014/main" id="{EA436DA4-2D1D-4B78-9701-EC23887A0E84}"/>
              </a:ext>
            </a:extLst>
          </p:cNvPr>
          <p:cNvSpPr/>
          <p:nvPr/>
        </p:nvSpPr>
        <p:spPr>
          <a:xfrm>
            <a:off x="9679949" y="4525645"/>
            <a:ext cx="2170208" cy="1870869"/>
          </a:xfrm>
          <a:prstGeom prst="hexagon">
            <a:avLst/>
          </a:prstGeom>
          <a:solidFill>
            <a:srgbClr val="7E903C">
              <a:alpha val="29804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DCB371-8B15-48ED-A870-50370ECE8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13768" y="4453116"/>
            <a:ext cx="1265391" cy="1220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Шестиугольник 21">
            <a:extLst>
              <a:ext uri="{FF2B5EF4-FFF2-40B4-BE49-F238E27FC236}">
                <a16:creationId xmlns:a16="http://schemas.microsoft.com/office/drawing/2014/main" id="{BB8B9C1E-935C-4068-801A-19C45C2DB736}"/>
              </a:ext>
            </a:extLst>
          </p:cNvPr>
          <p:cNvSpPr/>
          <p:nvPr/>
        </p:nvSpPr>
        <p:spPr>
          <a:xfrm>
            <a:off x="1649351" y="2912481"/>
            <a:ext cx="824434" cy="710719"/>
          </a:xfrm>
          <a:prstGeom prst="hexagon">
            <a:avLst/>
          </a:prstGeom>
          <a:solidFill>
            <a:schemeClr val="tx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E903C"/>
              </a:solidFill>
            </a:endParaRPr>
          </a:p>
        </p:txBody>
      </p:sp>
      <p:sp>
        <p:nvSpPr>
          <p:cNvPr id="33" name="Шестиугольник 32">
            <a:extLst>
              <a:ext uri="{FF2B5EF4-FFF2-40B4-BE49-F238E27FC236}">
                <a16:creationId xmlns:a16="http://schemas.microsoft.com/office/drawing/2014/main" id="{EC008A5E-9935-4582-B98A-E5CC037914BF}"/>
              </a:ext>
            </a:extLst>
          </p:cNvPr>
          <p:cNvSpPr/>
          <p:nvPr/>
        </p:nvSpPr>
        <p:spPr>
          <a:xfrm>
            <a:off x="1649351" y="3829670"/>
            <a:ext cx="824434" cy="710719"/>
          </a:xfrm>
          <a:prstGeom prst="hexagon">
            <a:avLst/>
          </a:prstGeom>
          <a:solidFill>
            <a:schemeClr val="tx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E903C"/>
              </a:solidFill>
            </a:endParaRPr>
          </a:p>
        </p:txBody>
      </p:sp>
      <p:sp>
        <p:nvSpPr>
          <p:cNvPr id="38" name="Шестиугольник 37">
            <a:extLst>
              <a:ext uri="{FF2B5EF4-FFF2-40B4-BE49-F238E27FC236}">
                <a16:creationId xmlns:a16="http://schemas.microsoft.com/office/drawing/2014/main" id="{83F33691-023E-4D55-891C-51FE07743D6E}"/>
              </a:ext>
            </a:extLst>
          </p:cNvPr>
          <p:cNvSpPr/>
          <p:nvPr/>
        </p:nvSpPr>
        <p:spPr>
          <a:xfrm>
            <a:off x="1649351" y="4777641"/>
            <a:ext cx="824434" cy="710719"/>
          </a:xfrm>
          <a:prstGeom prst="hexagon">
            <a:avLst/>
          </a:prstGeom>
          <a:solidFill>
            <a:schemeClr val="tx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E903C"/>
              </a:solidFill>
            </a:endParaRPr>
          </a:p>
        </p:txBody>
      </p:sp>
      <p:sp>
        <p:nvSpPr>
          <p:cNvPr id="39" name="Шестиугольник 38">
            <a:extLst>
              <a:ext uri="{FF2B5EF4-FFF2-40B4-BE49-F238E27FC236}">
                <a16:creationId xmlns:a16="http://schemas.microsoft.com/office/drawing/2014/main" id="{38B57B74-A75B-4222-9724-4A077C7E506B}"/>
              </a:ext>
            </a:extLst>
          </p:cNvPr>
          <p:cNvSpPr/>
          <p:nvPr/>
        </p:nvSpPr>
        <p:spPr>
          <a:xfrm>
            <a:off x="4991646" y="2912481"/>
            <a:ext cx="824434" cy="710719"/>
          </a:xfrm>
          <a:prstGeom prst="hexagon">
            <a:avLst/>
          </a:prstGeom>
          <a:solidFill>
            <a:schemeClr val="tx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E903C"/>
              </a:solidFill>
            </a:endParaRPr>
          </a:p>
        </p:txBody>
      </p:sp>
      <p:sp>
        <p:nvSpPr>
          <p:cNvPr id="41" name="Шестиугольник 40">
            <a:extLst>
              <a:ext uri="{FF2B5EF4-FFF2-40B4-BE49-F238E27FC236}">
                <a16:creationId xmlns:a16="http://schemas.microsoft.com/office/drawing/2014/main" id="{3DABD73D-7465-4241-8EC8-9C60C6882804}"/>
              </a:ext>
            </a:extLst>
          </p:cNvPr>
          <p:cNvSpPr/>
          <p:nvPr/>
        </p:nvSpPr>
        <p:spPr>
          <a:xfrm>
            <a:off x="4991646" y="3829670"/>
            <a:ext cx="824434" cy="710719"/>
          </a:xfrm>
          <a:prstGeom prst="hexagon">
            <a:avLst/>
          </a:prstGeom>
          <a:solidFill>
            <a:schemeClr val="tx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E903C"/>
              </a:solidFill>
            </a:endParaRPr>
          </a:p>
        </p:txBody>
      </p:sp>
      <p:sp>
        <p:nvSpPr>
          <p:cNvPr id="49" name="Шестиугольник 48">
            <a:extLst>
              <a:ext uri="{FF2B5EF4-FFF2-40B4-BE49-F238E27FC236}">
                <a16:creationId xmlns:a16="http://schemas.microsoft.com/office/drawing/2014/main" id="{13B984C0-9FDC-44BC-894B-281B7B4DEC30}"/>
              </a:ext>
            </a:extLst>
          </p:cNvPr>
          <p:cNvSpPr/>
          <p:nvPr/>
        </p:nvSpPr>
        <p:spPr>
          <a:xfrm>
            <a:off x="4991646" y="4777641"/>
            <a:ext cx="824434" cy="710719"/>
          </a:xfrm>
          <a:prstGeom prst="hexagon">
            <a:avLst/>
          </a:prstGeom>
          <a:solidFill>
            <a:schemeClr val="tx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E903C"/>
              </a:solidFill>
            </a:endParaRPr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82DC893C-3EAC-4744-904F-152614CD93A4}"/>
              </a:ext>
            </a:extLst>
          </p:cNvPr>
          <p:cNvSpPr/>
          <p:nvPr/>
        </p:nvSpPr>
        <p:spPr>
          <a:xfrm>
            <a:off x="1237850" y="1585677"/>
            <a:ext cx="7479249" cy="5000323"/>
          </a:xfrm>
          <a:prstGeom prst="roundRect">
            <a:avLst>
              <a:gd name="adj" fmla="val 4987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Шестиугольник 41">
            <a:extLst>
              <a:ext uri="{FF2B5EF4-FFF2-40B4-BE49-F238E27FC236}">
                <a16:creationId xmlns:a16="http://schemas.microsoft.com/office/drawing/2014/main" id="{A7FAD4B5-8B0E-4F7D-8548-6E1509845192}"/>
              </a:ext>
            </a:extLst>
          </p:cNvPr>
          <p:cNvSpPr/>
          <p:nvPr/>
        </p:nvSpPr>
        <p:spPr>
          <a:xfrm>
            <a:off x="1614448" y="1877420"/>
            <a:ext cx="822960" cy="709448"/>
          </a:xfrm>
          <a:prstGeom prst="hexagon">
            <a:avLst/>
          </a:prstGeom>
          <a:solidFill>
            <a:schemeClr val="tx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E903C"/>
              </a:solidFill>
            </a:endParaRPr>
          </a:p>
        </p:txBody>
      </p:sp>
      <p:sp>
        <p:nvSpPr>
          <p:cNvPr id="9" name="TextShape 3">
            <a:extLst>
              <a:ext uri="{FF2B5EF4-FFF2-40B4-BE49-F238E27FC236}">
                <a16:creationId xmlns:a16="http://schemas.microsoft.com/office/drawing/2014/main" id="{2F76B04E-C174-4064-8ACF-325FE2B44866}"/>
              </a:ext>
            </a:extLst>
          </p:cNvPr>
          <p:cNvSpPr txBox="1"/>
          <p:nvPr/>
        </p:nvSpPr>
        <p:spPr>
          <a:xfrm>
            <a:off x="1016000" y="384109"/>
            <a:ext cx="10515600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450" b="1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Амбулаторно-поликлиническое объединение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sz="1450" b="1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ГБУЗ «Детская городская поликлиника № 118 Департамента здравоохранения г. Москвы»</a:t>
            </a:r>
            <a:endParaRPr lang="ru-RU" sz="1450" b="1" dirty="0">
              <a:solidFill>
                <a:srgbClr val="1B2E5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60FA141-52A5-42AD-9036-F2FF2181D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27A8C35-64B8-455D-A515-D791F2C6910C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A3980BE9-6ADB-4AF2-BC51-079204E0A8AB}"/>
              </a:ext>
            </a:extLst>
          </p:cNvPr>
          <p:cNvSpPr txBox="1">
            <a:spLocks/>
          </p:cNvSpPr>
          <p:nvPr/>
        </p:nvSpPr>
        <p:spPr>
          <a:xfrm>
            <a:off x="2176670" y="1960859"/>
            <a:ext cx="3808925" cy="781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7E903C"/>
                </a:solidFill>
                <a:ea typeface="Roboto" panose="02000000000000000000" pitchFamily="2" charset="0"/>
                <a:cs typeface="Roboto" panose="02000000000000000000" pitchFamily="2" charset="0"/>
              </a:rPr>
              <a:t>Головная поликлиника</a:t>
            </a:r>
          </a:p>
          <a:p>
            <a:r>
              <a:rPr lang="ru-RU" sz="1400" dirty="0">
                <a:ea typeface="Roboto" panose="02000000000000000000" pitchFamily="2" charset="0"/>
                <a:cs typeface="Roboto" panose="02000000000000000000" pitchFamily="2" charset="0"/>
              </a:rPr>
              <a:t>(ГБУЗ «ДГП № 118 ДЗМ»)</a:t>
            </a:r>
          </a:p>
          <a:p>
            <a:r>
              <a:rPr lang="ru-RU" sz="1400" dirty="0">
                <a:ea typeface="Roboto" panose="02000000000000000000" pitchFamily="2" charset="0"/>
                <a:cs typeface="Roboto" panose="02000000000000000000" pitchFamily="2" charset="0"/>
              </a:rPr>
              <a:t>г. Москва, ул. Куликовская, д. 1Б</a:t>
            </a:r>
            <a:endParaRPr lang="ru-RU" sz="12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83D99DB-1B57-4560-BEEF-550B5DFB55E5}"/>
              </a:ext>
            </a:extLst>
          </p:cNvPr>
          <p:cNvSpPr txBox="1">
            <a:spLocks/>
          </p:cNvSpPr>
          <p:nvPr/>
        </p:nvSpPr>
        <p:spPr>
          <a:xfrm>
            <a:off x="2101173" y="2920890"/>
            <a:ext cx="2890472" cy="781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7E903C"/>
                </a:solidFill>
                <a:ea typeface="Roboto" panose="02000000000000000000" pitchFamily="2" charset="0"/>
                <a:cs typeface="Roboto" panose="02000000000000000000" pitchFamily="2" charset="0"/>
              </a:rPr>
              <a:t>Филиал № 1 </a:t>
            </a:r>
          </a:p>
          <a:p>
            <a:r>
              <a:rPr lang="ru-RU" sz="1400" dirty="0">
                <a:ea typeface="Roboto" panose="02000000000000000000" pitchFamily="2" charset="0"/>
                <a:cs typeface="Roboto" panose="02000000000000000000" pitchFamily="2" charset="0"/>
              </a:rPr>
              <a:t>г. Москва, ул. Скобелевская, д. 2</a:t>
            </a: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7E3AD415-9832-4027-AA96-7BD63FE0B9E8}"/>
              </a:ext>
            </a:extLst>
          </p:cNvPr>
          <p:cNvSpPr txBox="1">
            <a:spLocks/>
          </p:cNvSpPr>
          <p:nvPr/>
        </p:nvSpPr>
        <p:spPr>
          <a:xfrm>
            <a:off x="5513615" y="2920890"/>
            <a:ext cx="3203485" cy="781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7E903C"/>
                </a:solidFill>
                <a:ea typeface="Roboto" panose="02000000000000000000" pitchFamily="2" charset="0"/>
                <a:cs typeface="Roboto" panose="02000000000000000000" pitchFamily="2" charset="0"/>
              </a:rPr>
              <a:t>Филиал № 4 </a:t>
            </a:r>
          </a:p>
          <a:p>
            <a:r>
              <a:rPr lang="ru-RU" sz="1400" dirty="0">
                <a:ea typeface="Roboto" panose="02000000000000000000" pitchFamily="2" charset="0"/>
                <a:cs typeface="Roboto" panose="02000000000000000000" pitchFamily="2" charset="0"/>
              </a:rPr>
              <a:t>г. Москва,  ул. </a:t>
            </a:r>
            <a:r>
              <a:rPr lang="ru-RU" sz="1400" dirty="0" err="1">
                <a:ea typeface="Roboto" panose="02000000000000000000" pitchFamily="2" charset="0"/>
                <a:cs typeface="Roboto" panose="02000000000000000000" pitchFamily="2" charset="0"/>
              </a:rPr>
              <a:t>Южнобутовская</a:t>
            </a:r>
            <a:r>
              <a:rPr lang="ru-RU" sz="1400" dirty="0">
                <a:ea typeface="Roboto" panose="02000000000000000000" pitchFamily="2" charset="0"/>
                <a:cs typeface="Roboto" panose="02000000000000000000" pitchFamily="2" charset="0"/>
              </a:rPr>
              <a:t>, д. 87</a:t>
            </a:r>
          </a:p>
          <a:p>
            <a:r>
              <a:rPr lang="ru-RU" sz="1100" b="1" dirty="0"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100" b="1" dirty="0">
                <a:solidFill>
                  <a:srgbClr val="7030A0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проводится капитальный ремонт</a:t>
            </a:r>
            <a:endParaRPr lang="ru-RU" sz="1400" dirty="0">
              <a:solidFill>
                <a:srgbClr val="7030A0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4F51A2F4-78BC-4A43-830B-0E4F93E41D9D}"/>
              </a:ext>
            </a:extLst>
          </p:cNvPr>
          <p:cNvSpPr txBox="1">
            <a:spLocks/>
          </p:cNvSpPr>
          <p:nvPr/>
        </p:nvSpPr>
        <p:spPr>
          <a:xfrm>
            <a:off x="2111546" y="3872103"/>
            <a:ext cx="2972998" cy="781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7E903C"/>
                </a:solidFill>
                <a:ea typeface="Roboto" panose="02000000000000000000" pitchFamily="2" charset="0"/>
                <a:cs typeface="Roboto" panose="02000000000000000000" pitchFamily="2" charset="0"/>
              </a:rPr>
              <a:t>Филиал № 2</a:t>
            </a:r>
          </a:p>
          <a:p>
            <a:r>
              <a:rPr lang="ru-RU" sz="1400" dirty="0">
                <a:ea typeface="Roboto" panose="02000000000000000000" pitchFamily="2" charset="0"/>
                <a:cs typeface="Roboto" panose="02000000000000000000" pitchFamily="2" charset="0"/>
              </a:rPr>
              <a:t>г. Москва, ул. </a:t>
            </a:r>
            <a:r>
              <a:rPr lang="ru-RU" sz="1400" dirty="0" err="1">
                <a:ea typeface="Roboto" panose="02000000000000000000" pitchFamily="2" charset="0"/>
                <a:cs typeface="Roboto" panose="02000000000000000000" pitchFamily="2" charset="0"/>
              </a:rPr>
              <a:t>Бартеневская</a:t>
            </a:r>
            <a:r>
              <a:rPr lang="ru-RU" sz="1400" dirty="0">
                <a:ea typeface="Roboto" panose="02000000000000000000" pitchFamily="2" charset="0"/>
                <a:cs typeface="Roboto" panose="02000000000000000000" pitchFamily="2" charset="0"/>
              </a:rPr>
              <a:t>, д. 61 </a:t>
            </a:r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CAF058DB-4F9B-4171-834A-C1DB4C79B798}"/>
              </a:ext>
            </a:extLst>
          </p:cNvPr>
          <p:cNvSpPr txBox="1">
            <a:spLocks/>
          </p:cNvSpPr>
          <p:nvPr/>
        </p:nvSpPr>
        <p:spPr>
          <a:xfrm>
            <a:off x="5513616" y="3898062"/>
            <a:ext cx="2544534" cy="781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7E903C"/>
                </a:solidFill>
                <a:ea typeface="Roboto" panose="02000000000000000000" pitchFamily="2" charset="0"/>
                <a:cs typeface="Roboto" panose="02000000000000000000" pitchFamily="2" charset="0"/>
              </a:rPr>
              <a:t>Филиал № 5 </a:t>
            </a:r>
          </a:p>
          <a:p>
            <a:r>
              <a:rPr lang="ru-RU" sz="1400" dirty="0">
                <a:ea typeface="Roboto" panose="02000000000000000000" pitchFamily="2" charset="0"/>
                <a:cs typeface="Roboto" panose="02000000000000000000" pitchFamily="2" charset="0"/>
              </a:rPr>
              <a:t>г. Москва, ул. Ратная, д. 8Г </a:t>
            </a:r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E9A6220F-2DE6-401A-A258-94AE05497838}"/>
              </a:ext>
            </a:extLst>
          </p:cNvPr>
          <p:cNvSpPr txBox="1">
            <a:spLocks/>
          </p:cNvSpPr>
          <p:nvPr/>
        </p:nvSpPr>
        <p:spPr>
          <a:xfrm>
            <a:off x="2064917" y="4785271"/>
            <a:ext cx="3448698" cy="781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7E903C"/>
                </a:solidFill>
                <a:ea typeface="Roboto" panose="02000000000000000000" pitchFamily="2" charset="0"/>
                <a:cs typeface="Roboto" panose="02000000000000000000" pitchFamily="2" charset="0"/>
              </a:rPr>
              <a:t>Филиал № 3 </a:t>
            </a:r>
          </a:p>
          <a:p>
            <a:r>
              <a:rPr lang="ru-RU" sz="1400" dirty="0">
                <a:ea typeface="Roboto" panose="02000000000000000000" pitchFamily="2" charset="0"/>
                <a:cs typeface="Roboto" panose="02000000000000000000" pitchFamily="2" charset="0"/>
              </a:rPr>
              <a:t>г. Москва, ул. Брусилова, д. 17, корп. 1</a:t>
            </a:r>
          </a:p>
          <a:p>
            <a:r>
              <a:rPr lang="ru-RU" sz="1100" b="1" dirty="0">
                <a:solidFill>
                  <a:srgbClr val="7030A0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проводится капитальный ремонт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6C2CD164-8E98-4E67-9905-B9096B953B27}"/>
              </a:ext>
            </a:extLst>
          </p:cNvPr>
          <p:cNvSpPr txBox="1">
            <a:spLocks/>
          </p:cNvSpPr>
          <p:nvPr/>
        </p:nvSpPr>
        <p:spPr>
          <a:xfrm>
            <a:off x="5513616" y="4796360"/>
            <a:ext cx="2713574" cy="781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7E903C"/>
                </a:solidFill>
                <a:ea typeface="Roboto" panose="02000000000000000000" pitchFamily="2" charset="0"/>
                <a:cs typeface="Roboto" panose="02000000000000000000" pitchFamily="2" charset="0"/>
              </a:rPr>
              <a:t>Филиал № 6</a:t>
            </a:r>
          </a:p>
          <a:p>
            <a:r>
              <a:rPr lang="ru-RU" sz="1400" dirty="0">
                <a:ea typeface="Roboto" panose="02000000000000000000" pitchFamily="2" charset="0"/>
                <a:cs typeface="Roboto" panose="02000000000000000000" pitchFamily="2" charset="0"/>
              </a:rPr>
              <a:t>г. Москва, ул. Изюмская, д. 37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7C9F553-B1F0-43C1-A5B4-0AE736158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3147" y="3053331"/>
            <a:ext cx="450469" cy="4290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CA6A8A-4732-4F69-BA33-FA9DAE0C25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54171" y="2002875"/>
            <a:ext cx="342900" cy="2952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13EF65-8389-47F6-BA19-97B7977E2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r="11348"/>
          <a:stretch/>
        </p:blipFill>
        <p:spPr bwMode="auto">
          <a:xfrm>
            <a:off x="8640666" y="3898063"/>
            <a:ext cx="2811106" cy="2423364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5141143-9CFC-4E8C-88A8-EAA352E9A2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84544" y="4052638"/>
            <a:ext cx="342900" cy="29527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8265024-714E-4E27-BC91-52B5823DD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53192" y="4918491"/>
            <a:ext cx="450469" cy="42901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E38BB38-403A-4782-96F2-93D23ED845C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5" b="53927"/>
          <a:stretch/>
        </p:blipFill>
        <p:spPr>
          <a:xfrm>
            <a:off x="9818774" y="0"/>
            <a:ext cx="2380529" cy="244718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9CFB963-6B89-45D9-9FEC-3151E32AC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 r="6591"/>
          <a:stretch/>
        </p:blipFill>
        <p:spPr bwMode="auto">
          <a:xfrm>
            <a:off x="10548502" y="2489318"/>
            <a:ext cx="1612367" cy="1389970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FD2A73B-32DB-4701-A228-4F8F55130C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539132" y="579557"/>
            <a:ext cx="710871" cy="685483"/>
          </a:xfrm>
          <a:prstGeom prst="rect">
            <a:avLst/>
          </a:prstGeom>
        </p:spPr>
      </p:pic>
      <p:sp>
        <p:nvSpPr>
          <p:cNvPr id="30" name="Шестиугольник 29">
            <a:extLst>
              <a:ext uri="{FF2B5EF4-FFF2-40B4-BE49-F238E27FC236}">
                <a16:creationId xmlns:a16="http://schemas.microsoft.com/office/drawing/2014/main" id="{936CA8D7-4830-4008-9C89-08765D49E783}"/>
              </a:ext>
            </a:extLst>
          </p:cNvPr>
          <p:cNvSpPr/>
          <p:nvPr/>
        </p:nvSpPr>
        <p:spPr>
          <a:xfrm>
            <a:off x="7842876" y="3785250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Шестиугольник 33">
            <a:extLst>
              <a:ext uri="{FF2B5EF4-FFF2-40B4-BE49-F238E27FC236}">
                <a16:creationId xmlns:a16="http://schemas.microsoft.com/office/drawing/2014/main" id="{B7C602DA-DD75-4D75-A621-B8387A96339A}"/>
              </a:ext>
            </a:extLst>
          </p:cNvPr>
          <p:cNvSpPr/>
          <p:nvPr/>
        </p:nvSpPr>
        <p:spPr>
          <a:xfrm>
            <a:off x="11009038" y="5728847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8C024EB-5091-4F26-B786-A65D2343FB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69175" y="3103711"/>
            <a:ext cx="342900" cy="29527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E884D10-A8E7-4F83-9401-07797458C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58481" y="4052638"/>
            <a:ext cx="342900" cy="29527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E96A484-3BAC-43AA-A147-73284DFB6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b="6897"/>
          <a:stretch/>
        </p:blipFill>
        <p:spPr bwMode="auto">
          <a:xfrm>
            <a:off x="8193973" y="1028821"/>
            <a:ext cx="2791717" cy="2406645"/>
          </a:xfrm>
          <a:custGeom>
            <a:avLst/>
            <a:gdLst>
              <a:gd name="connsiteX0" fmla="*/ 378302 w 1755322"/>
              <a:gd name="connsiteY0" fmla="*/ 0 h 1513209"/>
              <a:gd name="connsiteX1" fmla="*/ 1377020 w 1755322"/>
              <a:gd name="connsiteY1" fmla="*/ 0 h 1513209"/>
              <a:gd name="connsiteX2" fmla="*/ 1755322 w 1755322"/>
              <a:gd name="connsiteY2" fmla="*/ 756605 h 1513209"/>
              <a:gd name="connsiteX3" fmla="*/ 1377020 w 1755322"/>
              <a:gd name="connsiteY3" fmla="*/ 1513209 h 1513209"/>
              <a:gd name="connsiteX4" fmla="*/ 378302 w 1755322"/>
              <a:gd name="connsiteY4" fmla="*/ 1513209 h 1513209"/>
              <a:gd name="connsiteX5" fmla="*/ 0 w 1755322"/>
              <a:gd name="connsiteY5" fmla="*/ 756605 h 151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322" h="1513209">
                <a:moveTo>
                  <a:pt x="378302" y="0"/>
                </a:moveTo>
                <a:lnTo>
                  <a:pt x="1377020" y="0"/>
                </a:lnTo>
                <a:lnTo>
                  <a:pt x="1755322" y="756605"/>
                </a:lnTo>
                <a:lnTo>
                  <a:pt x="1377020" y="1513209"/>
                </a:lnTo>
                <a:lnTo>
                  <a:pt x="378302" y="1513209"/>
                </a:lnTo>
                <a:lnTo>
                  <a:pt x="0" y="756605"/>
                </a:lnTo>
                <a:close/>
              </a:path>
            </a:pathLst>
          </a:custGeom>
          <a:blipFill dpi="0" rotWithShape="0">
            <a:blip r:embed="rId14"/>
            <a:srcRect/>
            <a:stretch>
              <a:fillRect r="10000"/>
            </a:stretch>
          </a:blipFill>
        </p:spPr>
      </p:pic>
      <p:sp>
        <p:nvSpPr>
          <p:cNvPr id="52" name="CustomShape 7">
            <a:extLst>
              <a:ext uri="{FF2B5EF4-FFF2-40B4-BE49-F238E27FC236}">
                <a16:creationId xmlns:a16="http://schemas.microsoft.com/office/drawing/2014/main" id="{19D2CE5C-AD40-4C8F-8E10-9204D6943810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3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498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CF1123F0-A66A-4BE8-9B52-9493D0425383}"/>
              </a:ext>
            </a:extLst>
          </p:cNvPr>
          <p:cNvSpPr txBox="1"/>
          <p:nvPr/>
        </p:nvSpPr>
        <p:spPr>
          <a:xfrm>
            <a:off x="1072994" y="3565760"/>
            <a:ext cx="2815926" cy="810025"/>
          </a:xfrm>
          <a:prstGeom prst="rect">
            <a:avLst/>
          </a:prstGeom>
          <a:noFill/>
        </p:spPr>
        <p:txBody>
          <a:bodyPr vert="horz" lIns="96012" tIns="48006" rIns="96012" bIns="4800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cap="small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3 362 </a:t>
            </a:r>
            <a:r>
              <a:rPr kumimoji="0" lang="ru-RU" sz="2000" b="1" i="0" u="none" strike="noStrike" kern="1200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человек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7B9075B3-93AE-4A1F-A2EE-92EAF5DC8FE1}"/>
              </a:ext>
            </a:extLst>
          </p:cNvPr>
          <p:cNvSpPr/>
          <p:nvPr/>
        </p:nvSpPr>
        <p:spPr>
          <a:xfrm>
            <a:off x="1173548" y="5081365"/>
            <a:ext cx="2593429" cy="55535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6F49E2A5-B1BD-4926-9796-318D9F7D5B2F}"/>
              </a:ext>
            </a:extLst>
          </p:cNvPr>
          <p:cNvSpPr/>
          <p:nvPr/>
        </p:nvSpPr>
        <p:spPr>
          <a:xfrm>
            <a:off x="1184243" y="2354207"/>
            <a:ext cx="2593429" cy="55535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D13E3406-5593-422B-9540-261E588C62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7544930"/>
              </p:ext>
            </p:extLst>
          </p:nvPr>
        </p:nvGraphicFramePr>
        <p:xfrm>
          <a:off x="5080387" y="2378872"/>
          <a:ext cx="3260371" cy="3144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3325BDF-2DDB-4EFE-B9AA-0E3EE82A3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3FADE9E-CB01-4D25-8E6F-4B23C22F93E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CustomShape 4"/>
          <p:cNvSpPr/>
          <p:nvPr/>
        </p:nvSpPr>
        <p:spPr>
          <a:xfrm>
            <a:off x="4790950" y="1635803"/>
            <a:ext cx="2706162" cy="9969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4400" b="1" dirty="0">
                <a:solidFill>
                  <a:srgbClr val="9D23AD"/>
                </a:solidFill>
                <a:latin typeface="+mj-lt"/>
                <a:cs typeface="Roboto" pitchFamily="2" charset="0"/>
              </a:rPr>
              <a:t>1 089 878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sz="1400" dirty="0">
                <a:solidFill>
                  <a:srgbClr val="000000"/>
                </a:solidFill>
                <a:latin typeface="+mj-lt"/>
                <a:cs typeface="Roboto" pitchFamily="2" charset="0"/>
              </a:rPr>
              <a:t>  </a:t>
            </a:r>
            <a:r>
              <a:rPr sz="14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посещений</a:t>
            </a:r>
            <a:r>
              <a:rPr sz="1400" dirty="0">
                <a:solidFill>
                  <a:srgbClr val="000000"/>
                </a:solidFill>
                <a:latin typeface="+mj-lt"/>
                <a:cs typeface="Roboto" pitchFamily="2" charset="0"/>
              </a:rPr>
              <a:t> в 202</a:t>
            </a:r>
            <a:r>
              <a:rPr lang="ru-RU" sz="1400" dirty="0">
                <a:solidFill>
                  <a:srgbClr val="000000"/>
                </a:solidFill>
                <a:latin typeface="+mj-lt"/>
                <a:cs typeface="Roboto" pitchFamily="2" charset="0"/>
              </a:rPr>
              <a:t>3</a:t>
            </a:r>
            <a:r>
              <a:rPr sz="1400" dirty="0">
                <a:solidFill>
                  <a:srgbClr val="000000"/>
                </a:solidFill>
                <a:latin typeface="+mj-lt"/>
                <a:cs typeface="Roboto" pitchFamily="2" charset="0"/>
              </a:rPr>
              <a:t> году</a:t>
            </a:r>
            <a:endParaRPr sz="1400" dirty="0">
              <a:latin typeface="+mj-lt"/>
            </a:endParaRPr>
          </a:p>
        </p:txBody>
      </p:sp>
      <p:sp>
        <p:nvSpPr>
          <p:cNvPr id="15" name="TextShape 3"/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Основные показатели работы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27" name="CustomShape 7">
            <a:extLst>
              <a:ext uri="{FF2B5EF4-FFF2-40B4-BE49-F238E27FC236}">
                <a16:creationId xmlns:a16="http://schemas.microsoft.com/office/drawing/2014/main" id="{D4BB2B44-A797-459D-B145-F8A53F4791BC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4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67EF586-BA58-4370-8E99-8087CAC518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5" b="53927"/>
          <a:stretch/>
        </p:blipFill>
        <p:spPr>
          <a:xfrm>
            <a:off x="9818774" y="0"/>
            <a:ext cx="2380529" cy="2447182"/>
          </a:xfrm>
          <a:prstGeom prst="rect">
            <a:avLst/>
          </a:prstGeom>
        </p:spPr>
      </p:pic>
      <p:sp>
        <p:nvSpPr>
          <p:cNvPr id="21" name="CustomShape 4">
            <a:extLst>
              <a:ext uri="{FF2B5EF4-FFF2-40B4-BE49-F238E27FC236}">
                <a16:creationId xmlns:a16="http://schemas.microsoft.com/office/drawing/2014/main" id="{D648D7DA-1C77-44DF-AD16-9A7349C00A8F}"/>
              </a:ext>
            </a:extLst>
          </p:cNvPr>
          <p:cNvSpPr/>
          <p:nvPr/>
        </p:nvSpPr>
        <p:spPr>
          <a:xfrm>
            <a:off x="7029461" y="3894557"/>
            <a:ext cx="2075429" cy="9969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l" rtl="0">
              <a:defRPr lang="ru-RU"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100" b="1" strike="noStrike" spc="-1" dirty="0">
                <a:latin typeface="Arial" panose="020B0604020202020204"/>
              </a:rPr>
              <a:t>с</a:t>
            </a:r>
            <a:r>
              <a:rPr lang="ru-RU" sz="1100" b="1" strike="noStrike" spc="-1" baseline="0" dirty="0">
                <a:latin typeface="Arial" panose="020B0604020202020204"/>
              </a:rPr>
              <a:t> профилактической целью</a:t>
            </a:r>
            <a:endParaRPr lang="ru-RU" sz="1100" b="1" strike="noStrike" spc="-1" dirty="0">
              <a:latin typeface="Arial" panose="020B0604020202020204"/>
            </a:endParaRPr>
          </a:p>
        </p:txBody>
      </p:sp>
      <p:sp>
        <p:nvSpPr>
          <p:cNvPr id="24" name="CustomShape 4">
            <a:extLst>
              <a:ext uri="{FF2B5EF4-FFF2-40B4-BE49-F238E27FC236}">
                <a16:creationId xmlns:a16="http://schemas.microsoft.com/office/drawing/2014/main" id="{3E10BBE1-C04A-429D-A3FF-E2B6CB5557EA}"/>
              </a:ext>
            </a:extLst>
          </p:cNvPr>
          <p:cNvSpPr/>
          <p:nvPr/>
        </p:nvSpPr>
        <p:spPr>
          <a:xfrm>
            <a:off x="4491325" y="3773389"/>
            <a:ext cx="2075429" cy="9969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l" rtl="0">
              <a:defRPr lang="ru-RU"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100" b="1" strike="noStrike" spc="-1" dirty="0">
                <a:latin typeface="Arial" panose="020B0604020202020204"/>
              </a:rPr>
              <a:t>по заболеванию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6DC416CA-E890-4113-852D-64BEF223EFD5}"/>
              </a:ext>
            </a:extLst>
          </p:cNvPr>
          <p:cNvSpPr/>
          <p:nvPr/>
        </p:nvSpPr>
        <p:spPr>
          <a:xfrm>
            <a:off x="716212" y="1497037"/>
            <a:ext cx="3461666" cy="4890842"/>
          </a:xfrm>
          <a:prstGeom prst="roundRect">
            <a:avLst>
              <a:gd name="adj" fmla="val 831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CustomShape 4">
            <a:extLst>
              <a:ext uri="{FF2B5EF4-FFF2-40B4-BE49-F238E27FC236}">
                <a16:creationId xmlns:a16="http://schemas.microsoft.com/office/drawing/2014/main" id="{1460E901-2879-4928-9F4E-1DCEB7FE6D28}"/>
              </a:ext>
            </a:extLst>
          </p:cNvPr>
          <p:cNvSpPr/>
          <p:nvPr/>
        </p:nvSpPr>
        <p:spPr>
          <a:xfrm>
            <a:off x="1579653" y="4634712"/>
            <a:ext cx="1388190" cy="4615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b="1" dirty="0">
                <a:solidFill>
                  <a:srgbClr val="ACC3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b="1" dirty="0" err="1">
                <a:solidFill>
                  <a:srgbClr val="ACC3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ощность</a:t>
            </a:r>
            <a:endParaRPr b="1" dirty="0">
              <a:solidFill>
                <a:srgbClr val="ACC3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2" descr="https://www.culture.ru/storage/images/1965de0c61e039d48e5962f88edb2a67/cb092e51b5ac46f8cce688185ab74370.jpg">
            <a:extLst>
              <a:ext uri="{FF2B5EF4-FFF2-40B4-BE49-F238E27FC236}">
                <a16:creationId xmlns:a16="http://schemas.microsoft.com/office/drawing/2014/main" id="{437C29B2-3193-453C-8D8F-EDACCD540C0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5150" r="39407" b="24420"/>
          <a:stretch>
            <a:fillRect/>
          </a:stretch>
        </p:blipFill>
        <p:spPr>
          <a:xfrm>
            <a:off x="2845211" y="1380772"/>
            <a:ext cx="1091815" cy="6472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D5B4554-E3E9-4AEA-B975-A8EA0F8F027D}"/>
              </a:ext>
            </a:extLst>
          </p:cNvPr>
          <p:cNvSpPr txBox="1"/>
          <p:nvPr/>
        </p:nvSpPr>
        <p:spPr>
          <a:xfrm>
            <a:off x="1084722" y="1706065"/>
            <a:ext cx="2914624" cy="563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2000" b="1" dirty="0">
                <a:solidFill>
                  <a:srgbClr val="ACC33D"/>
                </a:solidFill>
                <a:cs typeface="Arial" panose="020B0604020202020204" pitchFamily="34" charset="0"/>
              </a:rPr>
              <a:t>Численность</a:t>
            </a:r>
            <a:r>
              <a:rPr lang="ru-RU" sz="2000" b="1" dirty="0">
                <a:solidFill>
                  <a:srgbClr val="548235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sz="1400" dirty="0">
                <a:cs typeface="Arial" panose="020B0604020202020204" pitchFamily="34" charset="0"/>
              </a:rPr>
              <a:t>прикрепленного населения</a:t>
            </a: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D727894B-489E-4AE4-9981-053D55D16771}"/>
              </a:ext>
            </a:extLst>
          </p:cNvPr>
          <p:cNvSpPr txBox="1"/>
          <p:nvPr/>
        </p:nvSpPr>
        <p:spPr>
          <a:xfrm>
            <a:off x="1237660" y="2239381"/>
            <a:ext cx="2815926" cy="810025"/>
          </a:xfrm>
          <a:prstGeom prst="rect">
            <a:avLst/>
          </a:prstGeom>
          <a:noFill/>
        </p:spPr>
        <p:txBody>
          <a:bodyPr vert="horz" lIns="96012" tIns="48006" rIns="96012" bIns="4800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cap="small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91 435 </a:t>
            </a:r>
            <a:r>
              <a:rPr kumimoji="0" lang="ru-RU" sz="2000" b="1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человек</a:t>
            </a:r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FAD58125-A66C-44FF-8BB5-FF6AE3921D08}"/>
              </a:ext>
            </a:extLst>
          </p:cNvPr>
          <p:cNvSpPr txBox="1">
            <a:spLocks/>
          </p:cNvSpPr>
          <p:nvPr/>
        </p:nvSpPr>
        <p:spPr>
          <a:xfrm>
            <a:off x="1141201" y="2985424"/>
            <a:ext cx="3106962" cy="269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rgbClr val="9D23AD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+2,26% </a:t>
            </a:r>
            <a:r>
              <a:rPr lang="ru-RU" sz="8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прирост прикрепленного населения</a:t>
            </a:r>
          </a:p>
        </p:txBody>
      </p:sp>
      <p:sp>
        <p:nvSpPr>
          <p:cNvPr id="46" name="Заголовок 1">
            <a:extLst>
              <a:ext uri="{FF2B5EF4-FFF2-40B4-BE49-F238E27FC236}">
                <a16:creationId xmlns:a16="http://schemas.microsoft.com/office/drawing/2014/main" id="{1009BE68-BADA-47AF-B298-3137055A4162}"/>
              </a:ext>
            </a:extLst>
          </p:cNvPr>
          <p:cNvSpPr txBox="1">
            <a:spLocks/>
          </p:cNvSpPr>
          <p:nvPr/>
        </p:nvSpPr>
        <p:spPr>
          <a:xfrm>
            <a:off x="1600798" y="5600264"/>
            <a:ext cx="2110510" cy="349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rgbClr val="9D23AD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+15 % </a:t>
            </a:r>
            <a:r>
              <a:rPr lang="ru-RU" sz="8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больше плановой</a:t>
            </a:r>
          </a:p>
        </p:txBody>
      </p:sp>
      <p:sp>
        <p:nvSpPr>
          <p:cNvPr id="51" name="Заголовок 1">
            <a:extLst>
              <a:ext uri="{FF2B5EF4-FFF2-40B4-BE49-F238E27FC236}">
                <a16:creationId xmlns:a16="http://schemas.microsoft.com/office/drawing/2014/main" id="{E931F45A-38E7-4ABE-9860-2643DACD5C9A}"/>
              </a:ext>
            </a:extLst>
          </p:cNvPr>
          <p:cNvSpPr txBox="1">
            <a:spLocks/>
          </p:cNvSpPr>
          <p:nvPr/>
        </p:nvSpPr>
        <p:spPr>
          <a:xfrm>
            <a:off x="1254317" y="5085880"/>
            <a:ext cx="2390026" cy="545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2 209</a:t>
            </a:r>
            <a:endParaRPr lang="ru-RU" sz="1200" dirty="0">
              <a:solidFill>
                <a:schemeClr val="bg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B79211C-4CAC-489B-A384-8E96C8CF7EC2}"/>
              </a:ext>
            </a:extLst>
          </p:cNvPr>
          <p:cNvSpPr txBox="1"/>
          <p:nvPr/>
        </p:nvSpPr>
        <p:spPr>
          <a:xfrm>
            <a:off x="2271313" y="5128000"/>
            <a:ext cx="10783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посещений в смену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096554D6-9FF3-43F1-98E1-282317219408}"/>
              </a:ext>
            </a:extLst>
          </p:cNvPr>
          <p:cNvSpPr/>
          <p:nvPr/>
        </p:nvSpPr>
        <p:spPr>
          <a:xfrm>
            <a:off x="4477982" y="1497037"/>
            <a:ext cx="4111638" cy="4890842"/>
          </a:xfrm>
          <a:prstGeom prst="roundRect">
            <a:avLst>
              <a:gd name="adj" fmla="val 831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30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912499" y="4634712"/>
            <a:ext cx="1242137" cy="12488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33E8DE2-2DF5-4DEF-8FF3-3E91A73F2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39132" y="579557"/>
            <a:ext cx="710871" cy="68548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6FA0849-633A-4293-9A78-E68451E7E0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54" y="4570515"/>
            <a:ext cx="440283" cy="47594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F30DB3B-8459-47EB-A41C-886FB6941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6" r="11326"/>
          <a:stretch/>
        </p:blipFill>
        <p:spPr bwMode="auto">
          <a:xfrm>
            <a:off x="9844718" y="2455081"/>
            <a:ext cx="2219243" cy="1913140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A370EEE-A112-4428-80FB-16E9EF43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3" r="11303"/>
          <a:stretch/>
        </p:blipFill>
        <p:spPr bwMode="auto">
          <a:xfrm>
            <a:off x="7982220" y="1417625"/>
            <a:ext cx="2274898" cy="1961119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89F4328-7390-45E3-B708-303850CF98AB}"/>
              </a:ext>
            </a:extLst>
          </p:cNvPr>
          <p:cNvSpPr txBox="1"/>
          <p:nvPr/>
        </p:nvSpPr>
        <p:spPr>
          <a:xfrm>
            <a:off x="1084722" y="3404057"/>
            <a:ext cx="2914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2000" b="1" dirty="0">
                <a:solidFill>
                  <a:srgbClr val="ACC33D"/>
                </a:solidFill>
                <a:cs typeface="Arial" panose="020B0604020202020204" pitchFamily="34" charset="0"/>
              </a:rPr>
              <a:t>Рождаемость в 2023г.</a:t>
            </a:r>
            <a:endParaRPr lang="ru-RU" sz="1400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12D3BF-B77A-4F2D-96D6-2E0093C211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000" y="2820604"/>
            <a:ext cx="866515" cy="1130696"/>
          </a:xfrm>
          <a:prstGeom prst="rect">
            <a:avLst/>
          </a:prstGeom>
        </p:spPr>
      </p:pic>
      <p:sp>
        <p:nvSpPr>
          <p:cNvPr id="33" name="Шестиугольник 32">
            <a:extLst>
              <a:ext uri="{FF2B5EF4-FFF2-40B4-BE49-F238E27FC236}">
                <a16:creationId xmlns:a16="http://schemas.microsoft.com/office/drawing/2014/main" id="{0846D848-80F4-4C9E-AEFD-000E001430E4}"/>
              </a:ext>
            </a:extLst>
          </p:cNvPr>
          <p:cNvSpPr/>
          <p:nvPr/>
        </p:nvSpPr>
        <p:spPr>
          <a:xfrm>
            <a:off x="9241426" y="4375785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BF1797C-0032-48AB-98B8-2852F9AF0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r="1582"/>
          <a:stretch/>
        </p:blipFill>
        <p:spPr bwMode="auto">
          <a:xfrm>
            <a:off x="8393104" y="4242646"/>
            <a:ext cx="2219243" cy="1913140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5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2603EE2-64D0-4C25-A535-48DC06A87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EA0563D5-18C2-439D-A0A3-217C82CDCE43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Shape 3">
            <a:extLst>
              <a:ext uri="{FF2B5EF4-FFF2-40B4-BE49-F238E27FC236}">
                <a16:creationId xmlns:a16="http://schemas.microsoft.com/office/drawing/2014/main" id="{A58AC502-1F87-4030-990E-34013A3C3A6D}"/>
              </a:ext>
            </a:extLst>
          </p:cNvPr>
          <p:cNvSpPr txBox="1"/>
          <p:nvPr/>
        </p:nvSpPr>
        <p:spPr>
          <a:xfrm>
            <a:off x="1036045" y="461202"/>
            <a:ext cx="7840100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Кадровый состав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5D3205A-D88D-46B3-BE2B-DECF91F87334}"/>
              </a:ext>
            </a:extLst>
          </p:cNvPr>
          <p:cNvSpPr txBox="1"/>
          <p:nvPr/>
        </p:nvSpPr>
        <p:spPr>
          <a:xfrm>
            <a:off x="1354209" y="2177161"/>
            <a:ext cx="26266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Roboto" pitchFamily="2" charset="0"/>
              </a:rPr>
              <a:t>Кадровый состав</a:t>
            </a: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F5BD97E-5E53-40C8-AEE2-39B4179C6C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5" b="53927"/>
          <a:stretch/>
        </p:blipFill>
        <p:spPr>
          <a:xfrm>
            <a:off x="9818774" y="0"/>
            <a:ext cx="2380529" cy="24471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2BB23A1-95B2-4430-BBB1-1A34E2220476}"/>
              </a:ext>
            </a:extLst>
          </p:cNvPr>
          <p:cNvSpPr txBox="1"/>
          <p:nvPr/>
        </p:nvSpPr>
        <p:spPr>
          <a:xfrm>
            <a:off x="1062442" y="1130949"/>
            <a:ext cx="828501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1200"/>
              </a:spcBef>
              <a:buNone/>
            </a:pPr>
            <a:r>
              <a:rPr lang="ru-RU" sz="1100" dirty="0">
                <a:solidFill>
                  <a:srgbClr val="000000"/>
                </a:solidFill>
                <a:latin typeface="+mj-lt"/>
                <a:cs typeface="Roboto" pitchFamily="2" charset="0"/>
              </a:rPr>
              <a:t>С 2019 года профессиональная структура ДГП № 118 в соответствии с «Новым Московским стандартом детской поликлиники» представлена координировано работающими между собой службами 1-го и 2-го уровня оказания первичной медико-санитарной помощи.</a:t>
            </a:r>
          </a:p>
        </p:txBody>
      </p:sp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16BB722F-14F0-495A-AE48-B56232AC0D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6693664"/>
              </p:ext>
            </p:extLst>
          </p:nvPr>
        </p:nvGraphicFramePr>
        <p:xfrm>
          <a:off x="1047466" y="2657767"/>
          <a:ext cx="309698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03C6367-1508-43D5-BDDC-1B2BF9338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1862" y="4404798"/>
            <a:ext cx="1314375" cy="75769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6" name="CustomShape 5">
            <a:extLst>
              <a:ext uri="{FF2B5EF4-FFF2-40B4-BE49-F238E27FC236}">
                <a16:creationId xmlns:a16="http://schemas.microsoft.com/office/drawing/2014/main" id="{C9E697B8-5048-4CD6-A6D6-67765B951CA1}"/>
              </a:ext>
            </a:extLst>
          </p:cNvPr>
          <p:cNvSpPr/>
          <p:nvPr/>
        </p:nvSpPr>
        <p:spPr>
          <a:xfrm>
            <a:off x="1997090" y="3801038"/>
            <a:ext cx="1189065" cy="8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1" i="0" u="none" strike="noStrike" kern="1200" cap="none" spc="-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690</a:t>
            </a:r>
            <a:endParaRPr kumimoji="0" lang="ru-RU" sz="2200" b="1" i="0" u="none" strike="noStrike" kern="1200" cap="none" spc="-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человек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000" b="1" i="0" u="none" strike="noStrike" kern="1200" cap="none" spc="-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D45522-C855-495D-B944-F0020AF3FF9C}"/>
              </a:ext>
            </a:extLst>
          </p:cNvPr>
          <p:cNvSpPr txBox="1"/>
          <p:nvPr/>
        </p:nvSpPr>
        <p:spPr>
          <a:xfrm>
            <a:off x="3119221" y="3838501"/>
            <a:ext cx="12060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kern="1200" spc="-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врачи</a:t>
            </a:r>
            <a:endParaRPr lang="ru-RU" sz="1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262D5E-55B5-406D-8709-4D01E862D396}"/>
              </a:ext>
            </a:extLst>
          </p:cNvPr>
          <p:cNvSpPr txBox="1"/>
          <p:nvPr/>
        </p:nvSpPr>
        <p:spPr>
          <a:xfrm>
            <a:off x="2117977" y="4876457"/>
            <a:ext cx="120608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kern="1200" spc="-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средний медицинский персонал</a:t>
            </a:r>
            <a:endParaRPr lang="ru-RU" sz="105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A85B9F-7F23-446C-9291-515DD9A51C6F}"/>
              </a:ext>
            </a:extLst>
          </p:cNvPr>
          <p:cNvSpPr txBox="1"/>
          <p:nvPr/>
        </p:nvSpPr>
        <p:spPr>
          <a:xfrm>
            <a:off x="1181555" y="3238337"/>
            <a:ext cx="120608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kern="1200" spc="-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прочий медицинский персонал</a:t>
            </a:r>
            <a:endParaRPr lang="ru-RU" sz="1050" dirty="0"/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7D1D8E73-8EF0-484A-B0E0-7EC8A4A56AC6}"/>
              </a:ext>
            </a:extLst>
          </p:cNvPr>
          <p:cNvSpPr/>
          <p:nvPr/>
        </p:nvSpPr>
        <p:spPr>
          <a:xfrm>
            <a:off x="1045516" y="1859521"/>
            <a:ext cx="3083275" cy="4416587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Шестиугольник 31">
            <a:extLst>
              <a:ext uri="{FF2B5EF4-FFF2-40B4-BE49-F238E27FC236}">
                <a16:creationId xmlns:a16="http://schemas.microsoft.com/office/drawing/2014/main" id="{2EFD85D1-A17C-4450-BF85-3151CB423403}"/>
              </a:ext>
            </a:extLst>
          </p:cNvPr>
          <p:cNvSpPr/>
          <p:nvPr/>
        </p:nvSpPr>
        <p:spPr>
          <a:xfrm>
            <a:off x="4961012" y="1859521"/>
            <a:ext cx="1250960" cy="1078413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CustomShape 10">
            <a:extLst>
              <a:ext uri="{FF2B5EF4-FFF2-40B4-BE49-F238E27FC236}">
                <a16:creationId xmlns:a16="http://schemas.microsoft.com/office/drawing/2014/main" id="{D0F07441-D0A0-484E-ADEC-9A10E14D0531}"/>
              </a:ext>
            </a:extLst>
          </p:cNvPr>
          <p:cNvSpPr/>
          <p:nvPr/>
        </p:nvSpPr>
        <p:spPr>
          <a:xfrm>
            <a:off x="4720134" y="2125846"/>
            <a:ext cx="2397998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-1" normalizeH="0" baseline="0" noProof="0" dirty="0">
                <a:ln>
                  <a:noFill/>
                </a:ln>
                <a:solidFill>
                  <a:srgbClr val="7E903C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7 </a:t>
            </a:r>
            <a:r>
              <a:rPr lang="ru-RU" sz="1600" b="1" spc="-1" dirty="0">
                <a:solidFill>
                  <a:srgbClr val="7E903C"/>
                </a:solidFill>
                <a:latin typeface="Roboto"/>
                <a:ea typeface="Roboto"/>
              </a:rPr>
              <a:t>врачей</a:t>
            </a:r>
            <a:endParaRPr kumimoji="0" lang="ru-RU" sz="1600" b="1" i="0" u="none" strike="noStrike" kern="1200" cap="none" spc="-1" normalizeH="0" baseline="0" noProof="0" dirty="0">
              <a:ln>
                <a:noFill/>
              </a:ln>
              <a:solidFill>
                <a:srgbClr val="7E903C"/>
              </a:solidFill>
              <a:effectLst/>
              <a:uLnTx/>
              <a:uFillTx/>
              <a:latin typeface="Roboto"/>
              <a:ea typeface="Roboto"/>
              <a:cs typeface="+mn-cs"/>
            </a:endParaRPr>
          </a:p>
        </p:txBody>
      </p:sp>
      <p:sp>
        <p:nvSpPr>
          <p:cNvPr id="34" name="CustomShape 6">
            <a:extLst>
              <a:ext uri="{FF2B5EF4-FFF2-40B4-BE49-F238E27FC236}">
                <a16:creationId xmlns:a16="http://schemas.microsoft.com/office/drawing/2014/main" id="{3C286FDE-7456-4EF3-97F2-5A8C1178566F}"/>
              </a:ext>
            </a:extLst>
          </p:cNvPr>
          <p:cNvSpPr/>
          <p:nvPr/>
        </p:nvSpPr>
        <p:spPr>
          <a:xfrm>
            <a:off x="4810859" y="2531832"/>
            <a:ext cx="3096986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ru-RU" sz="1600" kern="1200" spc="-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Кандидаты медицинских наук</a:t>
            </a:r>
            <a:endParaRPr sz="1400" dirty="0"/>
          </a:p>
        </p:txBody>
      </p:sp>
      <p:sp>
        <p:nvSpPr>
          <p:cNvPr id="35" name="Шестиугольник 34">
            <a:extLst>
              <a:ext uri="{FF2B5EF4-FFF2-40B4-BE49-F238E27FC236}">
                <a16:creationId xmlns:a16="http://schemas.microsoft.com/office/drawing/2014/main" id="{1D426376-6AF9-49B9-B3FA-F0CEA6380F1D}"/>
              </a:ext>
            </a:extLst>
          </p:cNvPr>
          <p:cNvSpPr/>
          <p:nvPr/>
        </p:nvSpPr>
        <p:spPr>
          <a:xfrm>
            <a:off x="7720335" y="1864535"/>
            <a:ext cx="1250960" cy="1078413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CustomShape 10">
            <a:extLst>
              <a:ext uri="{FF2B5EF4-FFF2-40B4-BE49-F238E27FC236}">
                <a16:creationId xmlns:a16="http://schemas.microsoft.com/office/drawing/2014/main" id="{AEACFD20-996C-40AB-B578-8A3B508D4703}"/>
              </a:ext>
            </a:extLst>
          </p:cNvPr>
          <p:cNvSpPr/>
          <p:nvPr/>
        </p:nvSpPr>
        <p:spPr>
          <a:xfrm>
            <a:off x="7479457" y="2130860"/>
            <a:ext cx="2397998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-1" normalizeH="0" baseline="0" noProof="0" dirty="0">
                <a:ln>
                  <a:noFill/>
                </a:ln>
                <a:solidFill>
                  <a:srgbClr val="7E903C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2 </a:t>
            </a:r>
            <a:r>
              <a:rPr lang="ru-RU" sz="1600" b="1" spc="-1" dirty="0">
                <a:solidFill>
                  <a:srgbClr val="7E903C"/>
                </a:solidFill>
                <a:latin typeface="Roboto"/>
                <a:ea typeface="Roboto"/>
              </a:rPr>
              <a:t>врача</a:t>
            </a:r>
            <a:endParaRPr kumimoji="0" lang="ru-RU" sz="1600" b="1" i="0" u="none" strike="noStrike" kern="1200" cap="none" spc="-1" normalizeH="0" baseline="0" noProof="0" dirty="0">
              <a:ln>
                <a:noFill/>
              </a:ln>
              <a:solidFill>
                <a:srgbClr val="7E903C"/>
              </a:solidFill>
              <a:effectLst/>
              <a:uLnTx/>
              <a:uFillTx/>
              <a:latin typeface="Roboto"/>
              <a:ea typeface="Roboto"/>
              <a:cs typeface="+mn-cs"/>
            </a:endParaRPr>
          </a:p>
        </p:txBody>
      </p:sp>
      <p:sp>
        <p:nvSpPr>
          <p:cNvPr id="37" name="Шестиугольник 36">
            <a:extLst>
              <a:ext uri="{FF2B5EF4-FFF2-40B4-BE49-F238E27FC236}">
                <a16:creationId xmlns:a16="http://schemas.microsoft.com/office/drawing/2014/main" id="{2048DD8C-918F-4571-A27D-C1087CF38F17}"/>
              </a:ext>
            </a:extLst>
          </p:cNvPr>
          <p:cNvSpPr/>
          <p:nvPr/>
        </p:nvSpPr>
        <p:spPr>
          <a:xfrm>
            <a:off x="6231225" y="3498865"/>
            <a:ext cx="1773813" cy="1529148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CustomShape 10">
            <a:extLst>
              <a:ext uri="{FF2B5EF4-FFF2-40B4-BE49-F238E27FC236}">
                <a16:creationId xmlns:a16="http://schemas.microsoft.com/office/drawing/2014/main" id="{882EE143-06EF-4352-A391-F400C78F4C5A}"/>
              </a:ext>
            </a:extLst>
          </p:cNvPr>
          <p:cNvSpPr/>
          <p:nvPr/>
        </p:nvSpPr>
        <p:spPr>
          <a:xfrm>
            <a:off x="6167718" y="3765190"/>
            <a:ext cx="1250960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-1" normalizeH="0" baseline="0" noProof="0" dirty="0">
                <a:ln>
                  <a:noFill/>
                </a:ln>
                <a:solidFill>
                  <a:srgbClr val="7E903C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13 </a:t>
            </a:r>
            <a:r>
              <a:rPr lang="ru-RU" sz="1600" b="1" spc="-1" dirty="0">
                <a:solidFill>
                  <a:srgbClr val="7E903C"/>
                </a:solidFill>
                <a:latin typeface="Roboto"/>
                <a:ea typeface="Roboto"/>
              </a:rPr>
              <a:t>врачей  </a:t>
            </a:r>
            <a:endParaRPr kumimoji="0" lang="ru-RU" sz="1600" b="1" i="0" u="none" strike="noStrike" kern="1200" cap="none" spc="-1" normalizeH="0" baseline="0" noProof="0" dirty="0">
              <a:ln>
                <a:noFill/>
              </a:ln>
              <a:solidFill>
                <a:srgbClr val="7E903C"/>
              </a:solidFill>
              <a:effectLst/>
              <a:uLnTx/>
              <a:uFillTx/>
              <a:latin typeface="Roboto"/>
              <a:ea typeface="Roboto"/>
              <a:cs typeface="+mn-cs"/>
            </a:endParaRPr>
          </a:p>
        </p:txBody>
      </p:sp>
      <p:sp>
        <p:nvSpPr>
          <p:cNvPr id="39" name="CustomShape 6">
            <a:extLst>
              <a:ext uri="{FF2B5EF4-FFF2-40B4-BE49-F238E27FC236}">
                <a16:creationId xmlns:a16="http://schemas.microsoft.com/office/drawing/2014/main" id="{22F1E4CA-91A5-4DA7-BA4C-6A30ACC3E443}"/>
              </a:ext>
            </a:extLst>
          </p:cNvPr>
          <p:cNvSpPr/>
          <p:nvPr/>
        </p:nvSpPr>
        <p:spPr>
          <a:xfrm>
            <a:off x="8451608" y="2509558"/>
            <a:ext cx="2934210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ru-RU" sz="1600" kern="1200" spc="-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статус  «Московский врач» </a:t>
            </a:r>
            <a:endParaRPr sz="1400" dirty="0"/>
          </a:p>
        </p:txBody>
      </p:sp>
      <p:sp>
        <p:nvSpPr>
          <p:cNvPr id="46" name="CustomShape 6">
            <a:extLst>
              <a:ext uri="{FF2B5EF4-FFF2-40B4-BE49-F238E27FC236}">
                <a16:creationId xmlns:a16="http://schemas.microsoft.com/office/drawing/2014/main" id="{B07A9DEC-2C2A-483C-B189-CF4C88EC3713}"/>
              </a:ext>
            </a:extLst>
          </p:cNvPr>
          <p:cNvSpPr/>
          <p:nvPr/>
        </p:nvSpPr>
        <p:spPr>
          <a:xfrm>
            <a:off x="8039264" y="3821477"/>
            <a:ext cx="3832924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ru-RU" sz="1600" kern="1200" spc="-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имеют высшую квалификационную категорию</a:t>
            </a:r>
            <a:endParaRPr sz="1400" dirty="0"/>
          </a:p>
        </p:txBody>
      </p:sp>
      <p:sp>
        <p:nvSpPr>
          <p:cNvPr id="47" name="CustomShape 10">
            <a:extLst>
              <a:ext uri="{FF2B5EF4-FFF2-40B4-BE49-F238E27FC236}">
                <a16:creationId xmlns:a16="http://schemas.microsoft.com/office/drawing/2014/main" id="{C5FBD79E-73F1-4C38-B3E2-DBA1DE4071F6}"/>
              </a:ext>
            </a:extLst>
          </p:cNvPr>
          <p:cNvSpPr/>
          <p:nvPr/>
        </p:nvSpPr>
        <p:spPr>
          <a:xfrm>
            <a:off x="6808859" y="3996335"/>
            <a:ext cx="1560593" cy="10309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-1" normalizeH="0" baseline="0" noProof="0" dirty="0">
                <a:ln>
                  <a:noFill/>
                </a:ln>
                <a:solidFill>
                  <a:srgbClr val="7E903C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7 </a:t>
            </a:r>
            <a:r>
              <a:rPr lang="ru-RU" sz="1600" b="1" spc="-1" dirty="0">
                <a:solidFill>
                  <a:srgbClr val="7E903C"/>
                </a:solidFill>
                <a:latin typeface="Roboto"/>
                <a:ea typeface="Roboto"/>
              </a:rPr>
              <a:t>медицинских сестер</a:t>
            </a:r>
            <a:endParaRPr kumimoji="0" lang="ru-RU" sz="1600" b="1" i="0" u="none" strike="noStrike" kern="1200" cap="none" spc="-1" normalizeH="0" baseline="0" noProof="0" dirty="0">
              <a:ln>
                <a:noFill/>
              </a:ln>
              <a:solidFill>
                <a:srgbClr val="7E903C"/>
              </a:solidFill>
              <a:effectLst/>
              <a:uLnTx/>
              <a:uFillTx/>
              <a:latin typeface="Roboto"/>
              <a:ea typeface="Roboto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1E0F9B-CEC7-4954-96A1-36B8CED52774}"/>
              </a:ext>
            </a:extLst>
          </p:cNvPr>
          <p:cNvSpPr txBox="1"/>
          <p:nvPr/>
        </p:nvSpPr>
        <p:spPr>
          <a:xfrm>
            <a:off x="4537486" y="5295043"/>
            <a:ext cx="6092483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1200"/>
              </a:spcBef>
              <a:buNone/>
            </a:pPr>
            <a:r>
              <a:rPr lang="ru-RU" sz="1100" dirty="0">
                <a:solidFill>
                  <a:srgbClr val="000000"/>
                </a:solidFill>
                <a:latin typeface="+mj-lt"/>
                <a:cs typeface="Roboto" pitchFamily="2" charset="0"/>
              </a:rPr>
              <a:t>Врачи и средний медицинский персонал поликлиники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Roboto" pitchFamily="2" charset="0"/>
              </a:rPr>
              <a:t>постоянно повышают свой профессиональный уровень</a:t>
            </a:r>
            <a:r>
              <a:rPr lang="ru-RU" sz="1100" dirty="0">
                <a:solidFill>
                  <a:srgbClr val="000000"/>
                </a:solidFill>
                <a:latin typeface="+mj-lt"/>
                <a:cs typeface="Roboto" pitchFamily="2" charset="0"/>
              </a:rPr>
              <a:t>, участвуют в системе непрерывного медицинского образования, ежегодно проходят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Roboto" pitchFamily="2" charset="0"/>
              </a:rPr>
              <a:t>курсы повышения квалификации</a:t>
            </a:r>
            <a:r>
              <a:rPr lang="ru-RU" sz="1100" dirty="0">
                <a:solidFill>
                  <a:srgbClr val="000000"/>
                </a:solidFill>
                <a:latin typeface="+mj-lt"/>
                <a:cs typeface="Roboto" pitchFamily="2" charset="0"/>
              </a:rPr>
              <a:t>, в том числе с применение </a:t>
            </a:r>
            <a:r>
              <a:rPr lang="ru-RU" sz="11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симуляционных</a:t>
            </a:r>
            <a:r>
              <a:rPr lang="ru-RU" sz="1100" dirty="0">
                <a:solidFill>
                  <a:srgbClr val="000000"/>
                </a:solidFill>
                <a:latin typeface="+mj-lt"/>
                <a:cs typeface="Roboto" pitchFamily="2" charset="0"/>
              </a:rPr>
              <a:t> технологий, направленных на повышение качества оказания медицинской помощи детскому населению.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62A789C-033D-4D8A-A73F-CBEA6B9E9B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39132" y="579557"/>
            <a:ext cx="710871" cy="6854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6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2603EE2-64D0-4C25-A535-48DC06A87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EA0563D5-18C2-439D-A0A3-217C82CDCE43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Shape 3">
            <a:extLst>
              <a:ext uri="{FF2B5EF4-FFF2-40B4-BE49-F238E27FC236}">
                <a16:creationId xmlns:a16="http://schemas.microsoft.com/office/drawing/2014/main" id="{A58AC502-1F87-4030-990E-34013A3C3A6D}"/>
              </a:ext>
            </a:extLst>
          </p:cNvPr>
          <p:cNvSpPr txBox="1"/>
          <p:nvPr/>
        </p:nvSpPr>
        <p:spPr>
          <a:xfrm>
            <a:off x="1036045" y="461202"/>
            <a:ext cx="7840100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Структура учреждения и его кадровый состав</a:t>
            </a: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F5BD97E-5E53-40C8-AEE2-39B4179C6C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5" b="53927"/>
          <a:stretch/>
        </p:blipFill>
        <p:spPr>
          <a:xfrm>
            <a:off x="9818774" y="0"/>
            <a:ext cx="2380529" cy="2447182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3E898A98-97F0-43E4-93A6-893216D110CB}"/>
              </a:ext>
            </a:extLst>
          </p:cNvPr>
          <p:cNvSpPr txBox="1"/>
          <p:nvPr/>
        </p:nvSpPr>
        <p:spPr>
          <a:xfrm>
            <a:off x="6336234" y="1984984"/>
            <a:ext cx="324242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5 – врачей травматологов-ортопедов </a:t>
            </a:r>
          </a:p>
          <a:p>
            <a:r>
              <a:rPr lang="ru-RU" sz="1050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5 – врачей-эндокринологов</a:t>
            </a:r>
          </a:p>
          <a:p>
            <a:r>
              <a:rPr lang="ru-RU" sz="1050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3 – врача-гастроэнтеролога</a:t>
            </a:r>
          </a:p>
          <a:p>
            <a:r>
              <a:rPr lang="ru-RU" sz="1050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10 – врачей неврологов</a:t>
            </a:r>
          </a:p>
          <a:p>
            <a:r>
              <a:rPr lang="ru-RU" sz="1050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5 – врачей-аллергологов-иммунологов</a:t>
            </a:r>
          </a:p>
          <a:p>
            <a:r>
              <a:rPr lang="ru-RU" sz="1050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4 – врача - кардиолога детских</a:t>
            </a:r>
          </a:p>
          <a:p>
            <a:r>
              <a:rPr lang="ru-RU" sz="1050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3 – врача-акушера-гинеколога</a:t>
            </a:r>
          </a:p>
          <a:p>
            <a:r>
              <a:rPr lang="ru-RU" sz="1050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1 – врач детский уролог-андролог</a:t>
            </a:r>
          </a:p>
          <a:p>
            <a:r>
              <a:rPr lang="ru-RU" sz="1050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2 – врача-нефролога</a:t>
            </a:r>
          </a:p>
          <a:p>
            <a:r>
              <a:rPr lang="ru-RU" sz="1050" dirty="0">
                <a:solidFill>
                  <a:srgbClr val="00206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1 </a:t>
            </a:r>
            <a:r>
              <a:rPr lang="ru-RU" sz="1050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– врач сурдолог. </a:t>
            </a:r>
            <a:endParaRPr lang="ru-RU" sz="700" dirty="0">
              <a:solidFill>
                <a:srgbClr val="00206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8414D1C8-E642-4B25-9393-DA1DF2CEAC40}"/>
              </a:ext>
            </a:extLst>
          </p:cNvPr>
          <p:cNvSpPr/>
          <p:nvPr/>
        </p:nvSpPr>
        <p:spPr>
          <a:xfrm>
            <a:off x="6363242" y="3795274"/>
            <a:ext cx="2384913" cy="548165"/>
          </a:xfrm>
          <a:prstGeom prst="roundRect">
            <a:avLst>
              <a:gd name="adj" fmla="val 3350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47A765F-0DFE-4180-8F2B-0CDA2E20A645}"/>
              </a:ext>
            </a:extLst>
          </p:cNvPr>
          <p:cNvSpPr txBox="1"/>
          <p:nvPr/>
        </p:nvSpPr>
        <p:spPr>
          <a:xfrm>
            <a:off x="6477036" y="3834321"/>
            <a:ext cx="2233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Вспомогательные</a:t>
            </a:r>
          </a:p>
          <a:p>
            <a:r>
              <a:rPr 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диагностические службы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6A97D5C-FD45-42A7-8F24-748A3819EE91}"/>
              </a:ext>
            </a:extLst>
          </p:cNvPr>
          <p:cNvSpPr txBox="1"/>
          <p:nvPr/>
        </p:nvSpPr>
        <p:spPr>
          <a:xfrm>
            <a:off x="6355505" y="4433876"/>
            <a:ext cx="24637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i="0" u="none" strike="noStrike" dirty="0"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рентгенологии, УЗИ диагностики - все профили, нейрофизиологии, функциональной кардиологии и пульмонологии</a:t>
            </a:r>
            <a:endParaRPr lang="ru-RU" sz="700" dirty="0"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E10BB5DF-2F90-4240-A9DF-C2EEFB27EEB4}"/>
              </a:ext>
            </a:extLst>
          </p:cNvPr>
          <p:cNvSpPr/>
          <p:nvPr/>
        </p:nvSpPr>
        <p:spPr>
          <a:xfrm>
            <a:off x="1342238" y="1469433"/>
            <a:ext cx="3615459" cy="4416587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BB568D9B-6FF4-448A-ABA0-0F92B49ABB21}"/>
              </a:ext>
            </a:extLst>
          </p:cNvPr>
          <p:cNvSpPr/>
          <p:nvPr/>
        </p:nvSpPr>
        <p:spPr>
          <a:xfrm>
            <a:off x="5779660" y="1469433"/>
            <a:ext cx="3234304" cy="4416587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Шестиугольник 48">
            <a:extLst>
              <a:ext uri="{FF2B5EF4-FFF2-40B4-BE49-F238E27FC236}">
                <a16:creationId xmlns:a16="http://schemas.microsoft.com/office/drawing/2014/main" id="{DD836AB1-27F3-4105-B009-9CA70C97B68C}"/>
              </a:ext>
            </a:extLst>
          </p:cNvPr>
          <p:cNvSpPr/>
          <p:nvPr/>
        </p:nvSpPr>
        <p:spPr>
          <a:xfrm>
            <a:off x="1687740" y="2390360"/>
            <a:ext cx="967512" cy="834062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rgbClr val="7E903C"/>
              </a:solidFill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A068775B-5D2C-4CFB-B283-08FE8FCA3C80}"/>
              </a:ext>
            </a:extLst>
          </p:cNvPr>
          <p:cNvSpPr/>
          <p:nvPr/>
        </p:nvSpPr>
        <p:spPr>
          <a:xfrm>
            <a:off x="1037485" y="1395969"/>
            <a:ext cx="3100359" cy="384988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C6F4821-30DC-43A5-BAA4-79A7B16D85E3}"/>
              </a:ext>
            </a:extLst>
          </p:cNvPr>
          <p:cNvSpPr txBox="1"/>
          <p:nvPr/>
        </p:nvSpPr>
        <p:spPr>
          <a:xfrm>
            <a:off x="1143655" y="1408049"/>
            <a:ext cx="3061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1 уровень специалистов</a:t>
            </a:r>
          </a:p>
          <a:p>
            <a:endParaRPr lang="ru-RU" sz="16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5547E0A-20FE-470E-ACCB-27E5EA750500}"/>
              </a:ext>
            </a:extLst>
          </p:cNvPr>
          <p:cNvSpPr txBox="1"/>
          <p:nvPr/>
        </p:nvSpPr>
        <p:spPr>
          <a:xfrm>
            <a:off x="1833028" y="2918957"/>
            <a:ext cx="2138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педиатрических участков</a:t>
            </a:r>
          </a:p>
          <a:p>
            <a:r>
              <a:rPr lang="ru-RU" sz="1050" b="1" dirty="0">
                <a:solidFill>
                  <a:srgbClr val="00206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                 +</a:t>
            </a:r>
            <a:endParaRPr lang="ru-RU" sz="700" b="1" dirty="0">
              <a:solidFill>
                <a:srgbClr val="00206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1107A4C-C1E9-4A66-BEB1-C2848B297D7F}"/>
              </a:ext>
            </a:extLst>
          </p:cNvPr>
          <p:cNvSpPr txBox="1"/>
          <p:nvPr/>
        </p:nvSpPr>
        <p:spPr>
          <a:xfrm>
            <a:off x="1823755" y="2546679"/>
            <a:ext cx="1129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82</a:t>
            </a:r>
            <a:endParaRPr lang="ru-RU" sz="14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2D4CABA-0B71-485B-88B1-FCBD1F02C699}"/>
              </a:ext>
            </a:extLst>
          </p:cNvPr>
          <p:cNvSpPr txBox="1"/>
          <p:nvPr/>
        </p:nvSpPr>
        <p:spPr>
          <a:xfrm>
            <a:off x="2664525" y="3249615"/>
            <a:ext cx="276036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i="0" u="none" strike="noStrike" dirty="0"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7 </a:t>
            </a:r>
            <a:r>
              <a:rPr lang="ru-RU" sz="1050" i="0" u="none" strike="noStrike" dirty="0"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врачей-детских хирургов</a:t>
            </a:r>
          </a:p>
          <a:p>
            <a:r>
              <a:rPr lang="ru-RU" sz="1050" b="1" i="0" u="none" strike="noStrike" dirty="0"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10 </a:t>
            </a:r>
            <a:r>
              <a:rPr lang="ru-RU" sz="1050" i="0" u="none" strike="noStrike" dirty="0"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врачей-оториноларингологов</a:t>
            </a:r>
          </a:p>
          <a:p>
            <a:r>
              <a:rPr lang="ru-RU" sz="1050" b="1" i="0" u="none" strike="noStrike" dirty="0"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9 </a:t>
            </a:r>
            <a:r>
              <a:rPr lang="ru-RU" sz="1050" i="0" u="none" strike="noStrike" dirty="0"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врачей-офтальмологов</a:t>
            </a:r>
            <a:endParaRPr lang="ru-RU" sz="700" dirty="0"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F4DF9B7-E7A3-4A7B-B839-C77D8C8FB05C}"/>
              </a:ext>
            </a:extLst>
          </p:cNvPr>
          <p:cNvSpPr txBox="1"/>
          <p:nvPr/>
        </p:nvSpPr>
        <p:spPr>
          <a:xfrm>
            <a:off x="2664525" y="4003036"/>
            <a:ext cx="1696312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i="0" u="none" strike="noStrike" dirty="0">
                <a:solidFill>
                  <a:srgbClr val="7E903C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Врачи Детской стоматологической поликлиники № 44 </a:t>
            </a:r>
            <a:r>
              <a:rPr lang="ru-RU" sz="1050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продолжают прием на территории головного здания, филиалов        № 1, № 3 и № 4 </a:t>
            </a:r>
            <a:endParaRPr lang="ru-RU" sz="700" dirty="0">
              <a:solidFill>
                <a:srgbClr val="00206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97601547-57AF-4097-A8F1-B32C6B214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" r="753"/>
          <a:stretch/>
        </p:blipFill>
        <p:spPr bwMode="auto">
          <a:xfrm>
            <a:off x="2550590" y="1807218"/>
            <a:ext cx="1241008" cy="1069834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CFF7F65E-6EC4-419A-8606-E9BFB6F0BDF1}"/>
              </a:ext>
            </a:extLst>
          </p:cNvPr>
          <p:cNvSpPr/>
          <p:nvPr/>
        </p:nvSpPr>
        <p:spPr>
          <a:xfrm>
            <a:off x="3598348" y="1710901"/>
            <a:ext cx="1694578" cy="548165"/>
          </a:xfrm>
          <a:prstGeom prst="roundRect">
            <a:avLst>
              <a:gd name="adj" fmla="val 3350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1BEBB04-70EB-4AE9-B396-8A96F4CAAECB}"/>
              </a:ext>
            </a:extLst>
          </p:cNvPr>
          <p:cNvSpPr txBox="1"/>
          <p:nvPr/>
        </p:nvSpPr>
        <p:spPr>
          <a:xfrm>
            <a:off x="3971633" y="1793899"/>
            <a:ext cx="1331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Помощь</a:t>
            </a:r>
          </a:p>
          <a:p>
            <a:r>
              <a:rPr lang="ru-RU" sz="1000" b="1" dirty="0">
                <a:solidFill>
                  <a:schemeClr val="bg1"/>
                </a:solidFill>
                <a:cs typeface="Arial" panose="020B0604020202020204" pitchFamily="34" charset="0"/>
              </a:rPr>
              <a:t>«ДЕНЬ В ДЕНЬ»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30C382E-5734-418C-B982-4C1A27CF4399}"/>
              </a:ext>
            </a:extLst>
          </p:cNvPr>
          <p:cNvSpPr txBox="1"/>
          <p:nvPr/>
        </p:nvSpPr>
        <p:spPr>
          <a:xfrm>
            <a:off x="3723037" y="1674225"/>
            <a:ext cx="334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7605065A-9938-452D-A567-F30A5E039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6" b="11126"/>
          <a:stretch/>
        </p:blipFill>
        <p:spPr bwMode="auto">
          <a:xfrm>
            <a:off x="3973327" y="4730632"/>
            <a:ext cx="1689773" cy="1456700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Овал 56">
            <a:extLst>
              <a:ext uri="{FF2B5EF4-FFF2-40B4-BE49-F238E27FC236}">
                <a16:creationId xmlns:a16="http://schemas.microsoft.com/office/drawing/2014/main" id="{21FC33EC-BB95-44CE-B93A-EEAE919806F1}"/>
              </a:ext>
            </a:extLst>
          </p:cNvPr>
          <p:cNvSpPr/>
          <p:nvPr/>
        </p:nvSpPr>
        <p:spPr>
          <a:xfrm>
            <a:off x="1823755" y="3899719"/>
            <a:ext cx="680398" cy="68039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3248F2-E942-4627-9B63-CBC8D153FF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839" y="4069357"/>
            <a:ext cx="505723" cy="426079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8203DE04-BAB0-4F8C-A76A-BFBAE3451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" b="2206"/>
          <a:stretch/>
        </p:blipFill>
        <p:spPr bwMode="auto">
          <a:xfrm>
            <a:off x="9783148" y="2811749"/>
            <a:ext cx="2281779" cy="1967050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6EFB3CED-9DD1-4DD7-9DA1-C3F5AEADE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" b="1664"/>
          <a:stretch/>
        </p:blipFill>
        <p:spPr bwMode="auto">
          <a:xfrm>
            <a:off x="8652919" y="4208695"/>
            <a:ext cx="1522148" cy="1312196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3707D9-0602-426A-88DE-547A4F1FBD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39132" y="579557"/>
            <a:ext cx="710871" cy="685483"/>
          </a:xfrm>
          <a:prstGeom prst="rect">
            <a:avLst/>
          </a:prstGeom>
        </p:spPr>
      </p:pic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AE6CE54B-CE17-4A9D-91BC-1690ED461D54}"/>
              </a:ext>
            </a:extLst>
          </p:cNvPr>
          <p:cNvSpPr/>
          <p:nvPr/>
        </p:nvSpPr>
        <p:spPr>
          <a:xfrm>
            <a:off x="5673489" y="1395969"/>
            <a:ext cx="3100359" cy="384988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F9ED0C7-F259-4C13-AC0C-4BDD2329A1D2}"/>
              </a:ext>
            </a:extLst>
          </p:cNvPr>
          <p:cNvSpPr txBox="1"/>
          <p:nvPr/>
        </p:nvSpPr>
        <p:spPr>
          <a:xfrm>
            <a:off x="5779659" y="1408049"/>
            <a:ext cx="3061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2 уровень специалистов</a:t>
            </a:r>
          </a:p>
          <a:p>
            <a:endParaRPr lang="ru-RU" sz="16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543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F9A2070A-CD83-4942-8643-CDA551159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821331" y="1451465"/>
            <a:ext cx="237788" cy="248241"/>
          </a:xfrm>
          <a:prstGeom prst="rect">
            <a:avLst/>
          </a:prstGeom>
        </p:spPr>
      </p:pic>
      <p:sp>
        <p:nvSpPr>
          <p:cNvPr id="266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7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2603EE2-64D0-4C25-A535-48DC06A87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EA0563D5-18C2-439D-A0A3-217C82CDCE43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21AC2-FFEE-43D8-AE46-942DA272B453}"/>
              </a:ext>
            </a:extLst>
          </p:cNvPr>
          <p:cNvSpPr txBox="1"/>
          <p:nvPr/>
        </p:nvSpPr>
        <p:spPr>
          <a:xfrm>
            <a:off x="7563030" y="2998794"/>
            <a:ext cx="43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9C9560-99D0-4EC6-99D8-1598A7E3DF51}"/>
              </a:ext>
            </a:extLst>
          </p:cNvPr>
          <p:cNvSpPr txBox="1"/>
          <p:nvPr/>
        </p:nvSpPr>
        <p:spPr>
          <a:xfrm>
            <a:off x="7152181" y="1658167"/>
            <a:ext cx="3769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Благодаря системе маршрутизации ЕМИАС, пациенты могут быть направлены в другие   районы г. Москвы для проведения бесплатных исследований</a:t>
            </a:r>
            <a:endParaRPr lang="ru-RU" sz="1400" dirty="0">
              <a:solidFill>
                <a:srgbClr val="00206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8D5F02F0-9C0A-4E10-867E-5789B055B43F}"/>
              </a:ext>
            </a:extLst>
          </p:cNvPr>
          <p:cNvSpPr/>
          <p:nvPr/>
        </p:nvSpPr>
        <p:spPr>
          <a:xfrm>
            <a:off x="7219232" y="3232617"/>
            <a:ext cx="3481696" cy="3123734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51B80784-17C7-4552-85AD-83C43CB8400F}"/>
              </a:ext>
            </a:extLst>
          </p:cNvPr>
          <p:cNvSpPr/>
          <p:nvPr/>
        </p:nvSpPr>
        <p:spPr>
          <a:xfrm>
            <a:off x="1163743" y="1335086"/>
            <a:ext cx="4776710" cy="384988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03A741-4B04-4AAF-96A3-02E0D3DBDCF2}"/>
              </a:ext>
            </a:extLst>
          </p:cNvPr>
          <p:cNvSpPr txBox="1"/>
          <p:nvPr/>
        </p:nvSpPr>
        <p:spPr>
          <a:xfrm>
            <a:off x="1269913" y="1347166"/>
            <a:ext cx="4710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Кабинет </a:t>
            </a:r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МРТ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Шестиугольник 36">
            <a:extLst>
              <a:ext uri="{FF2B5EF4-FFF2-40B4-BE49-F238E27FC236}">
                <a16:creationId xmlns:a16="http://schemas.microsoft.com/office/drawing/2014/main" id="{29A9A89B-240B-4CDF-B72B-49EC6CC74283}"/>
              </a:ext>
            </a:extLst>
          </p:cNvPr>
          <p:cNvSpPr/>
          <p:nvPr/>
        </p:nvSpPr>
        <p:spPr>
          <a:xfrm>
            <a:off x="7590395" y="4926583"/>
            <a:ext cx="560977" cy="483601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rgbClr val="7E903C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B027AA-ADBD-436E-A23C-6A504A81EAC7}"/>
              </a:ext>
            </a:extLst>
          </p:cNvPr>
          <p:cNvSpPr txBox="1"/>
          <p:nvPr/>
        </p:nvSpPr>
        <p:spPr>
          <a:xfrm>
            <a:off x="7718040" y="5010980"/>
            <a:ext cx="2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ГБУЗ «Морозовская ДГКБ ДЗМ» </a:t>
            </a:r>
            <a:endParaRPr lang="ru-RU" sz="9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7" name="Шестиугольник 56">
            <a:extLst>
              <a:ext uri="{FF2B5EF4-FFF2-40B4-BE49-F238E27FC236}">
                <a16:creationId xmlns:a16="http://schemas.microsoft.com/office/drawing/2014/main" id="{5884C22E-4B80-4C04-8429-EB88D1E2ADAA}"/>
              </a:ext>
            </a:extLst>
          </p:cNvPr>
          <p:cNvSpPr/>
          <p:nvPr/>
        </p:nvSpPr>
        <p:spPr>
          <a:xfrm>
            <a:off x="7590395" y="5484031"/>
            <a:ext cx="560977" cy="483601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rgbClr val="7E903C"/>
              </a:solidFill>
            </a:endParaRPr>
          </a:p>
        </p:txBody>
      </p:sp>
      <p:sp>
        <p:nvSpPr>
          <p:cNvPr id="58" name="Шестиугольник 57">
            <a:extLst>
              <a:ext uri="{FF2B5EF4-FFF2-40B4-BE49-F238E27FC236}">
                <a16:creationId xmlns:a16="http://schemas.microsoft.com/office/drawing/2014/main" id="{072F2BB8-F095-4E01-944A-2C580BEB728F}"/>
              </a:ext>
            </a:extLst>
          </p:cNvPr>
          <p:cNvSpPr/>
          <p:nvPr/>
        </p:nvSpPr>
        <p:spPr>
          <a:xfrm>
            <a:off x="7590395" y="4365646"/>
            <a:ext cx="560977" cy="483601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rgbClr val="7E903C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335AE11-7036-4C70-82DB-84BA6CB459D1}"/>
              </a:ext>
            </a:extLst>
          </p:cNvPr>
          <p:cNvSpPr txBox="1"/>
          <p:nvPr/>
        </p:nvSpPr>
        <p:spPr>
          <a:xfrm>
            <a:off x="7563030" y="4450043"/>
            <a:ext cx="4432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ГБУЗ «НПЦ СМПД им. М.Ф. Войно-Ясенецкого ДЗМ» </a:t>
            </a:r>
            <a:endParaRPr lang="ru-RU" sz="9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1C62872-6424-4DC7-B993-5BB68CD1EB1C}"/>
              </a:ext>
            </a:extLst>
          </p:cNvPr>
          <p:cNvSpPr txBox="1"/>
          <p:nvPr/>
        </p:nvSpPr>
        <p:spPr>
          <a:xfrm>
            <a:off x="7718041" y="5568428"/>
            <a:ext cx="4023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ГБУЗ «ДГКБ № 9 им. Г.Н. Сперанского ДЗМ»</a:t>
            </a:r>
            <a:endParaRPr lang="ru-RU" sz="9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E66F824D-3CB2-4FF3-B7CC-A60C490AC31D}"/>
              </a:ext>
            </a:extLst>
          </p:cNvPr>
          <p:cNvSpPr/>
          <p:nvPr/>
        </p:nvSpPr>
        <p:spPr>
          <a:xfrm>
            <a:off x="7054422" y="3619219"/>
            <a:ext cx="2488328" cy="384988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F902E22-8445-4C6F-B31F-BAA20D3E4676}"/>
              </a:ext>
            </a:extLst>
          </p:cNvPr>
          <p:cNvSpPr txBox="1"/>
          <p:nvPr/>
        </p:nvSpPr>
        <p:spPr>
          <a:xfrm>
            <a:off x="7160591" y="3631299"/>
            <a:ext cx="2077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Проведение КТ </a:t>
            </a:r>
          </a:p>
          <a:p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EF7ADBC-573E-44D6-A42E-DF3CFCB7873E}"/>
              </a:ext>
            </a:extLst>
          </p:cNvPr>
          <p:cNvSpPr txBox="1"/>
          <p:nvPr/>
        </p:nvSpPr>
        <p:spPr>
          <a:xfrm>
            <a:off x="1103167" y="1874448"/>
            <a:ext cx="500280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09.01.2024 года открылся </a:t>
            </a:r>
            <a:r>
              <a:rPr lang="ru-RU" sz="1400" b="1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кабинет МРТ 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на базе </a:t>
            </a:r>
            <a:r>
              <a:rPr lang="ru-RU" sz="1400" b="1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филиала № 2 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ГБУЗ «ДГП № 118 ДЗМ» после выхода филиала из капитального ремонта. Кабинет работает </a:t>
            </a:r>
            <a:r>
              <a:rPr lang="ru-RU" sz="1400" b="1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каждый день </a:t>
            </a: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включая выходные и праздничные дни с 8.00 до 20.00.</a:t>
            </a:r>
          </a:p>
          <a:p>
            <a:pPr>
              <a:spcBef>
                <a:spcPts val="1200"/>
              </a:spcBef>
            </a:pPr>
            <a:r>
              <a:rPr lang="ru-RU" sz="1400" b="0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С марта 2024 года планируется внедрить                           </a:t>
            </a:r>
            <a:r>
              <a:rPr lang="ru-RU" sz="1400" b="1" i="0" u="none" strike="noStrike" dirty="0">
                <a:solidFill>
                  <a:srgbClr val="002060"/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МРТ с контрастированием.</a:t>
            </a:r>
            <a:endParaRPr lang="ru-RU" sz="1400" b="1" dirty="0">
              <a:solidFill>
                <a:srgbClr val="00206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25280C7F-A831-41B6-8DB0-024694450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1333"/>
          <a:stretch/>
        </p:blipFill>
        <p:spPr bwMode="auto">
          <a:xfrm>
            <a:off x="10401152" y="3533174"/>
            <a:ext cx="1092797" cy="942066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B1C4EE49-8CD6-4244-B60F-08FF6C457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" r="6513"/>
          <a:stretch/>
        </p:blipFill>
        <p:spPr bwMode="auto">
          <a:xfrm>
            <a:off x="253566" y="3899614"/>
            <a:ext cx="3148385" cy="2714122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E9EE98B-1A3A-44A5-85F8-ACFBC60527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5" b="53927"/>
          <a:stretch/>
        </p:blipFill>
        <p:spPr>
          <a:xfrm>
            <a:off x="9818774" y="0"/>
            <a:ext cx="2380529" cy="2447182"/>
          </a:xfrm>
          <a:prstGeom prst="rect">
            <a:avLst/>
          </a:prstGeom>
        </p:spPr>
      </p:pic>
      <p:sp>
        <p:nvSpPr>
          <p:cNvPr id="82" name="TextShape 3">
            <a:extLst>
              <a:ext uri="{FF2B5EF4-FFF2-40B4-BE49-F238E27FC236}">
                <a16:creationId xmlns:a16="http://schemas.microsoft.com/office/drawing/2014/main" id="{63EC30CC-F98E-4EBF-84BF-32B465DFCA2C}"/>
              </a:ext>
            </a:extLst>
          </p:cNvPr>
          <p:cNvSpPr txBox="1"/>
          <p:nvPr/>
        </p:nvSpPr>
        <p:spPr>
          <a:xfrm>
            <a:off x="1036045" y="461202"/>
            <a:ext cx="7840100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Структура учреждения</a:t>
            </a:r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88E8338F-C4D2-477A-9756-E5B5175AE8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39132" y="579557"/>
            <a:ext cx="710871" cy="68548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3AB0931-1892-4437-9379-1E5F52C9D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" r="6513"/>
          <a:stretch/>
        </p:blipFill>
        <p:spPr bwMode="auto">
          <a:xfrm>
            <a:off x="3358715" y="4073495"/>
            <a:ext cx="1672695" cy="1441977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Шестиугольник 45">
            <a:extLst>
              <a:ext uri="{FF2B5EF4-FFF2-40B4-BE49-F238E27FC236}">
                <a16:creationId xmlns:a16="http://schemas.microsoft.com/office/drawing/2014/main" id="{F922CA7B-00D6-4B0F-AA35-603D2D83002F}"/>
              </a:ext>
            </a:extLst>
          </p:cNvPr>
          <p:cNvSpPr/>
          <p:nvPr/>
        </p:nvSpPr>
        <p:spPr>
          <a:xfrm>
            <a:off x="3148899" y="5666483"/>
            <a:ext cx="843575" cy="727220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F970361-E26D-4601-A353-7F571D938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" r="6513"/>
          <a:stretch/>
        </p:blipFill>
        <p:spPr bwMode="auto">
          <a:xfrm>
            <a:off x="4607414" y="5163951"/>
            <a:ext cx="1716802" cy="1480001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Шестиугольник 46">
            <a:extLst>
              <a:ext uri="{FF2B5EF4-FFF2-40B4-BE49-F238E27FC236}">
                <a16:creationId xmlns:a16="http://schemas.microsoft.com/office/drawing/2014/main" id="{82B8A814-6DCA-4E2D-8764-5A9391C06728}"/>
              </a:ext>
            </a:extLst>
          </p:cNvPr>
          <p:cNvSpPr/>
          <p:nvPr/>
        </p:nvSpPr>
        <p:spPr>
          <a:xfrm>
            <a:off x="5311485" y="4420007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6EE6E292-330E-47E2-B705-C7E4A89CFF06}"/>
              </a:ext>
            </a:extLst>
          </p:cNvPr>
          <p:cNvSpPr/>
          <p:nvPr/>
        </p:nvSpPr>
        <p:spPr>
          <a:xfrm>
            <a:off x="7055274" y="3120699"/>
            <a:ext cx="4776710" cy="384988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77CF0D0-CF6F-411E-B79A-4CAC49E56823}"/>
              </a:ext>
            </a:extLst>
          </p:cNvPr>
          <p:cNvSpPr txBox="1"/>
          <p:nvPr/>
        </p:nvSpPr>
        <p:spPr>
          <a:xfrm>
            <a:off x="7143622" y="3120698"/>
            <a:ext cx="4710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МРТ с контрастированием и под наркозом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487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8D55C10C-BFE7-452E-A3B5-6027321A61A2}"/>
              </a:ext>
            </a:extLst>
          </p:cNvPr>
          <p:cNvSpPr/>
          <p:nvPr/>
        </p:nvSpPr>
        <p:spPr>
          <a:xfrm>
            <a:off x="1310416" y="1870481"/>
            <a:ext cx="3494373" cy="3856551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F9A2070A-CD83-4942-8643-CDA551159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1729570" y="3270588"/>
            <a:ext cx="153108" cy="159838"/>
          </a:xfrm>
          <a:prstGeom prst="rect">
            <a:avLst/>
          </a:prstGeom>
        </p:spPr>
      </p:pic>
      <p:sp>
        <p:nvSpPr>
          <p:cNvPr id="266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8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2603EE2-64D0-4C25-A535-48DC06A87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EA0563D5-18C2-439D-A0A3-217C82CDCE43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Shape 3">
            <a:extLst>
              <a:ext uri="{FF2B5EF4-FFF2-40B4-BE49-F238E27FC236}">
                <a16:creationId xmlns:a16="http://schemas.microsoft.com/office/drawing/2014/main" id="{A58AC502-1F87-4030-990E-34013A3C3A6D}"/>
              </a:ext>
            </a:extLst>
          </p:cNvPr>
          <p:cNvSpPr txBox="1"/>
          <p:nvPr/>
        </p:nvSpPr>
        <p:spPr>
          <a:xfrm>
            <a:off x="1036045" y="461202"/>
            <a:ext cx="7840100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Структура учреждения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21AC2-FFEE-43D8-AE46-942DA272B453}"/>
              </a:ext>
            </a:extLst>
          </p:cNvPr>
          <p:cNvSpPr txBox="1"/>
          <p:nvPr/>
        </p:nvSpPr>
        <p:spPr>
          <a:xfrm>
            <a:off x="2486420" y="2468168"/>
            <a:ext cx="43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03A741-4B04-4AAF-96A3-02E0D3DBDCF2}"/>
              </a:ext>
            </a:extLst>
          </p:cNvPr>
          <p:cNvSpPr txBox="1"/>
          <p:nvPr/>
        </p:nvSpPr>
        <p:spPr>
          <a:xfrm>
            <a:off x="1605304" y="2298616"/>
            <a:ext cx="2952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Отделение медицинской</a:t>
            </a:r>
          </a:p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реабилитации:</a:t>
            </a:r>
            <a:endParaRPr lang="ru-RU" sz="1600" dirty="0">
              <a:solidFill>
                <a:srgbClr val="7E90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CDB18C5-AF64-490F-8C91-8FDE3B3683BB}"/>
              </a:ext>
            </a:extLst>
          </p:cNvPr>
          <p:cNvSpPr txBox="1"/>
          <p:nvPr/>
        </p:nvSpPr>
        <p:spPr>
          <a:xfrm>
            <a:off x="2035640" y="3157156"/>
            <a:ext cx="2436964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b="1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Водолечебницы </a:t>
            </a:r>
          </a:p>
          <a:p>
            <a:pPr>
              <a:spcBef>
                <a:spcPts val="600"/>
              </a:spcBef>
            </a:pPr>
            <a:r>
              <a:rPr lang="ru-RU" sz="1600" b="0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кабинеты ФТО</a:t>
            </a:r>
          </a:p>
          <a:p>
            <a:pPr>
              <a:spcBef>
                <a:spcPts val="600"/>
              </a:spcBef>
            </a:pPr>
            <a:r>
              <a:rPr lang="ru-RU" sz="1600" b="0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теплолечения</a:t>
            </a:r>
          </a:p>
          <a:p>
            <a:pPr>
              <a:spcBef>
                <a:spcPts val="600"/>
              </a:spcBef>
            </a:pPr>
            <a:r>
              <a:rPr lang="ru-RU" sz="1600" b="0" i="0" u="none" strike="noStrike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галотерапия</a:t>
            </a:r>
            <a:endParaRPr lang="ru-RU" sz="1600" b="0" i="0" u="none" strike="noStrike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1600" b="0" i="0" u="none" strike="noStrike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гипокситерапии</a:t>
            </a:r>
            <a:endParaRPr lang="ru-RU" sz="1600" b="0" i="0" u="none" strike="noStrike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1600" b="0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отделение дневного стационара  </a:t>
            </a:r>
            <a:endParaRPr lang="ru-RU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CC03BC6E-A2C1-4ED5-9500-6B21427ABF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5" b="53927"/>
          <a:stretch/>
        </p:blipFill>
        <p:spPr>
          <a:xfrm>
            <a:off x="9818774" y="0"/>
            <a:ext cx="2380529" cy="2447182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8587772A-C52A-4ED3-992D-C6B2C279F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t="-395" r="-3" b="395"/>
          <a:stretch/>
        </p:blipFill>
        <p:spPr bwMode="auto">
          <a:xfrm>
            <a:off x="7214145" y="3756573"/>
            <a:ext cx="2153067" cy="1856091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C0B79177-4157-49DC-990E-51DD62416707}"/>
              </a:ext>
            </a:extLst>
          </p:cNvPr>
          <p:cNvSpPr/>
          <p:nvPr/>
        </p:nvSpPr>
        <p:spPr>
          <a:xfrm>
            <a:off x="5402718" y="3012009"/>
            <a:ext cx="2586250" cy="662566"/>
          </a:xfrm>
          <a:prstGeom prst="roundRect">
            <a:avLst>
              <a:gd name="adj" fmla="val 1257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35F574-ED9F-4EC5-AF6E-32023516029E}"/>
              </a:ext>
            </a:extLst>
          </p:cNvPr>
          <p:cNvSpPr txBox="1"/>
          <p:nvPr/>
        </p:nvSpPr>
        <p:spPr>
          <a:xfrm>
            <a:off x="5287958" y="3106613"/>
            <a:ext cx="2893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cs typeface="Arial" panose="020B0604020202020204" pitchFamily="34" charset="0"/>
              </a:rPr>
              <a:t>Е</a:t>
            </a:r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динственная </a:t>
            </a:r>
          </a:p>
          <a:p>
            <a:pPr algn="ctr"/>
            <a:r>
              <a:rPr lang="ru-RU" sz="12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ЮЗАО </a:t>
            </a:r>
            <a:r>
              <a:rPr lang="ru-RU" sz="1200" b="1" i="0" u="none" strike="noStrike" cap="all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водолечебница</a:t>
            </a:r>
            <a:endParaRPr lang="ru-RU" sz="12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Шестиугольник 89">
            <a:extLst>
              <a:ext uri="{FF2B5EF4-FFF2-40B4-BE49-F238E27FC236}">
                <a16:creationId xmlns:a16="http://schemas.microsoft.com/office/drawing/2014/main" id="{B0A864C2-56DB-44EE-9FBC-5EED74CD3F0E}"/>
              </a:ext>
            </a:extLst>
          </p:cNvPr>
          <p:cNvSpPr/>
          <p:nvPr/>
        </p:nvSpPr>
        <p:spPr>
          <a:xfrm>
            <a:off x="6734716" y="5023202"/>
            <a:ext cx="1186882" cy="1023174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Шестиугольник 90">
            <a:extLst>
              <a:ext uri="{FF2B5EF4-FFF2-40B4-BE49-F238E27FC236}">
                <a16:creationId xmlns:a16="http://schemas.microsoft.com/office/drawing/2014/main" id="{9341483B-7A66-4078-91FB-761E9EDD1C19}"/>
              </a:ext>
            </a:extLst>
          </p:cNvPr>
          <p:cNvSpPr/>
          <p:nvPr/>
        </p:nvSpPr>
        <p:spPr>
          <a:xfrm>
            <a:off x="11093821" y="3674575"/>
            <a:ext cx="647852" cy="558494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2AB45654-90D5-4C7E-B8EB-447F14AAB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39132" y="579557"/>
            <a:ext cx="710871" cy="68548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4C42BF1-7CBB-467C-9D4C-D5A282A22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1729570" y="3602125"/>
            <a:ext cx="153108" cy="15983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8E08AB13-1907-4DC6-8EB7-AB16E27AE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1729570" y="3921838"/>
            <a:ext cx="153108" cy="15983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EC616FC0-B2E1-4F7C-AB63-B19873CD7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1729570" y="4265356"/>
            <a:ext cx="153108" cy="15983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8099E34-CE2C-41D4-AE99-8527FDAE1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1729570" y="4558737"/>
            <a:ext cx="153108" cy="15983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27F13BD-628C-449F-A79E-21157DCBF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1729570" y="4866037"/>
            <a:ext cx="153108" cy="159838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D16C1C37-79A5-4539-A2F4-D3EF64935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3" r="11303"/>
          <a:stretch/>
        </p:blipFill>
        <p:spPr bwMode="auto">
          <a:xfrm>
            <a:off x="6813008" y="1279538"/>
            <a:ext cx="1862362" cy="1605483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D70F667-74A1-4DEB-A37F-C303D3FB9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8" r="17148"/>
          <a:stretch/>
        </p:blipFill>
        <p:spPr bwMode="auto">
          <a:xfrm>
            <a:off x="8614605" y="1743103"/>
            <a:ext cx="2634155" cy="2270822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2901947-4233-44F4-9B13-54461D291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r="11348"/>
          <a:stretch/>
        </p:blipFill>
        <p:spPr bwMode="auto">
          <a:xfrm>
            <a:off x="9264680" y="4190285"/>
            <a:ext cx="2153067" cy="1856091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123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5DFF46E2-FB82-46ED-988B-7D69950D226D}"/>
              </a:ext>
            </a:extLst>
          </p:cNvPr>
          <p:cNvSpPr/>
          <p:nvPr/>
        </p:nvSpPr>
        <p:spPr>
          <a:xfrm>
            <a:off x="5276743" y="1305287"/>
            <a:ext cx="5135169" cy="2828710"/>
          </a:xfrm>
          <a:prstGeom prst="roundRect">
            <a:avLst>
              <a:gd name="adj" fmla="val 9652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id="{D269848E-1B9E-4247-8331-4EF82EB137DE}"/>
              </a:ext>
            </a:extLst>
          </p:cNvPr>
          <p:cNvSpPr/>
          <p:nvPr/>
        </p:nvSpPr>
        <p:spPr>
          <a:xfrm>
            <a:off x="5878576" y="5653567"/>
            <a:ext cx="3390932" cy="500769"/>
          </a:xfrm>
          <a:prstGeom prst="roundRect">
            <a:avLst>
              <a:gd name="adj" fmla="val 1426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058ABA79-17CA-4C18-91C0-77739EF21F61}"/>
              </a:ext>
            </a:extLst>
          </p:cNvPr>
          <p:cNvSpPr/>
          <p:nvPr/>
        </p:nvSpPr>
        <p:spPr>
          <a:xfrm>
            <a:off x="1148575" y="1305287"/>
            <a:ext cx="3587719" cy="2035486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6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9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2603EE2-64D0-4C25-A535-48DC06A87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EA0563D5-18C2-439D-A0A3-217C82CDCE43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Shape 3">
            <a:extLst>
              <a:ext uri="{FF2B5EF4-FFF2-40B4-BE49-F238E27FC236}">
                <a16:creationId xmlns:a16="http://schemas.microsoft.com/office/drawing/2014/main" id="{A58AC502-1F87-4030-990E-34013A3C3A6D}"/>
              </a:ext>
            </a:extLst>
          </p:cNvPr>
          <p:cNvSpPr txBox="1"/>
          <p:nvPr/>
        </p:nvSpPr>
        <p:spPr>
          <a:xfrm>
            <a:off x="1036045" y="461202"/>
            <a:ext cx="7840100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Структура учреждения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B1A238C-2030-41D9-9438-E531868DCA85}"/>
              </a:ext>
            </a:extLst>
          </p:cNvPr>
          <p:cNvSpPr txBox="1"/>
          <p:nvPr/>
        </p:nvSpPr>
        <p:spPr>
          <a:xfrm>
            <a:off x="1807295" y="1646065"/>
            <a:ext cx="28593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400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кабинеты «Охраны зрения»</a:t>
            </a:r>
          </a:p>
          <a:p>
            <a:pPr>
              <a:spcBef>
                <a:spcPts val="1200"/>
              </a:spcBef>
            </a:pPr>
            <a:r>
              <a:rPr lang="ru-RU" sz="1400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эндоскопическое обследование ЛОР-органов</a:t>
            </a:r>
          </a:p>
          <a:p>
            <a:pPr>
              <a:spcBef>
                <a:spcPts val="1200"/>
              </a:spcBef>
            </a:pPr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зондирования слезных каналов 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B9E8AFD-2967-4D0B-99D7-682F446F1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1525456" y="1688237"/>
            <a:ext cx="237788" cy="24824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8975F8A-7060-403F-A936-2D3302B30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1525458" y="2129765"/>
            <a:ext cx="237788" cy="24824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83DB2A5-C14C-41FA-BE73-64B8C2A93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1525457" y="2682194"/>
            <a:ext cx="237788" cy="248241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CC03BC6E-A2C1-4ED5-9500-6B21427ABF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5" b="53927"/>
          <a:stretch/>
        </p:blipFill>
        <p:spPr>
          <a:xfrm>
            <a:off x="9818774" y="0"/>
            <a:ext cx="2380529" cy="2447182"/>
          </a:xfrm>
          <a:prstGeom prst="rect">
            <a:avLst/>
          </a:prstGeom>
        </p:spPr>
      </p:pic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EE74BA13-E61D-4BC5-8130-B1B76EF3F252}"/>
              </a:ext>
            </a:extLst>
          </p:cNvPr>
          <p:cNvSpPr/>
          <p:nvPr/>
        </p:nvSpPr>
        <p:spPr>
          <a:xfrm>
            <a:off x="5215014" y="4551893"/>
            <a:ext cx="5196898" cy="1905645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2BE6F9A-6A7D-4F61-BF97-E02EC542B35E}"/>
              </a:ext>
            </a:extLst>
          </p:cNvPr>
          <p:cNvSpPr txBox="1"/>
          <p:nvPr/>
        </p:nvSpPr>
        <p:spPr>
          <a:xfrm>
            <a:off x="5385566" y="4732446"/>
            <a:ext cx="3406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548235"/>
                </a:solidFill>
                <a:cs typeface="Arial" panose="020B0604020202020204" pitchFamily="34" charset="0"/>
              </a:rPr>
              <a:t>Т</a:t>
            </a:r>
            <a:r>
              <a:rPr lang="ru-RU" b="1" i="0" u="none" strike="noStrike" dirty="0">
                <a:solidFill>
                  <a:srgbClr val="5482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равматологический пункт</a:t>
            </a:r>
            <a:endParaRPr lang="ru-RU" dirty="0">
              <a:solidFill>
                <a:srgbClr val="5482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09D2089-4E7E-4CC1-9494-D841243A1FDB}"/>
              </a:ext>
            </a:extLst>
          </p:cNvPr>
          <p:cNvSpPr txBox="1"/>
          <p:nvPr/>
        </p:nvSpPr>
        <p:spPr>
          <a:xfrm>
            <a:off x="5434570" y="5080324"/>
            <a:ext cx="3100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100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расположенный на базе филиала № 1 ДГП № 118</a:t>
            </a:r>
            <a:endParaRPr lang="ru-RU" sz="11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75A235A-736E-44AC-92F5-9217DE25AEBC}"/>
              </a:ext>
            </a:extLst>
          </p:cNvPr>
          <p:cNvSpPr txBox="1"/>
          <p:nvPr/>
        </p:nvSpPr>
        <p:spPr>
          <a:xfrm>
            <a:off x="5926605" y="5680740"/>
            <a:ext cx="334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4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Ежедневно с 8.00 до 22.00</a:t>
            </a:r>
          </a:p>
        </p:txBody>
      </p:sp>
      <p:sp>
        <p:nvSpPr>
          <p:cNvPr id="89" name="Шестиугольник 88">
            <a:extLst>
              <a:ext uri="{FF2B5EF4-FFF2-40B4-BE49-F238E27FC236}">
                <a16:creationId xmlns:a16="http://schemas.microsoft.com/office/drawing/2014/main" id="{A1381AB6-65D9-4E67-8624-4E2C7B6BBE5B}"/>
              </a:ext>
            </a:extLst>
          </p:cNvPr>
          <p:cNvSpPr/>
          <p:nvPr/>
        </p:nvSpPr>
        <p:spPr>
          <a:xfrm>
            <a:off x="10596763" y="5418816"/>
            <a:ext cx="1090573" cy="940150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2AB45654-90D5-4C7E-B8EB-447F14AAB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39132" y="579557"/>
            <a:ext cx="710871" cy="6854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05C4FC7-F995-4B2C-A576-0CE0C7652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1" r="17581"/>
          <a:stretch/>
        </p:blipFill>
        <p:spPr bwMode="auto">
          <a:xfrm>
            <a:off x="9046335" y="4207223"/>
            <a:ext cx="1788845" cy="1542107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9BE114D-552C-4554-BB75-5C7E122E177D}"/>
              </a:ext>
            </a:extLst>
          </p:cNvPr>
          <p:cNvSpPr txBox="1"/>
          <p:nvPr/>
        </p:nvSpPr>
        <p:spPr>
          <a:xfrm>
            <a:off x="5513179" y="1572957"/>
            <a:ext cx="3934617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200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4 квартале 2024 года после капитального ремонта на базе филиала № 3 планируется открытие кабинета </a:t>
            </a:r>
            <a:r>
              <a:rPr lang="ru-RU" sz="1200" b="1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«Охраны зрения» и водолечебницы, </a:t>
            </a:r>
            <a:r>
              <a:rPr lang="ru-RU" sz="1200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включающую: </a:t>
            </a:r>
          </a:p>
          <a:p>
            <a:pPr marL="625475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жемчужную ванну, </a:t>
            </a:r>
          </a:p>
          <a:p>
            <a:pPr marL="625475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подводный массаж, </a:t>
            </a:r>
          </a:p>
          <a:p>
            <a:pPr marL="625475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душ Шарко</a:t>
            </a:r>
          </a:p>
          <a:p>
            <a:pPr marL="625475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циркулярный душ</a:t>
            </a:r>
          </a:p>
          <a:p>
            <a:pPr marL="625475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восходящий душ</a:t>
            </a:r>
            <a:endParaRPr lang="ru-RU" sz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9F7DE43-6D2E-4BE7-A1C8-97850FA98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" b="2156"/>
          <a:stretch/>
        </p:blipFill>
        <p:spPr bwMode="auto">
          <a:xfrm>
            <a:off x="8361702" y="2578271"/>
            <a:ext cx="1579056" cy="1361255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Шестиугольник 23">
            <a:extLst>
              <a:ext uri="{FF2B5EF4-FFF2-40B4-BE49-F238E27FC236}">
                <a16:creationId xmlns:a16="http://schemas.microsoft.com/office/drawing/2014/main" id="{1AEFBAC1-1ADB-4CB2-9B13-20E6A5D6835B}"/>
              </a:ext>
            </a:extLst>
          </p:cNvPr>
          <p:cNvSpPr/>
          <p:nvPr/>
        </p:nvSpPr>
        <p:spPr>
          <a:xfrm>
            <a:off x="9418369" y="2174514"/>
            <a:ext cx="800810" cy="690354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9EB69B2-2A68-42DF-B3BF-DD308848F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5" b="7065"/>
          <a:stretch/>
        </p:blipFill>
        <p:spPr bwMode="auto">
          <a:xfrm>
            <a:off x="749927" y="3753660"/>
            <a:ext cx="1788845" cy="1542107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063CF1C-41EB-4C44-9D03-D2A75C507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4" t="15526" r="9548"/>
          <a:stretch/>
        </p:blipFill>
        <p:spPr bwMode="auto">
          <a:xfrm>
            <a:off x="2419039" y="4297003"/>
            <a:ext cx="2317133" cy="1997527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090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92D050"/>
      </a:accent5>
      <a:accent6>
        <a:srgbClr val="70AD47"/>
      </a:accent6>
      <a:hlink>
        <a:srgbClr val="92D050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92D050"/>
      </a:accent5>
      <a:accent6>
        <a:srgbClr val="70AD47"/>
      </a:accent6>
      <a:hlink>
        <a:srgbClr val="92D050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92D050"/>
    </a:accent1>
    <a:accent2>
      <a:srgbClr val="ED7D31"/>
    </a:accent2>
    <a:accent3>
      <a:srgbClr val="A5A5A5"/>
    </a:accent3>
    <a:accent4>
      <a:srgbClr val="FFC000"/>
    </a:accent4>
    <a:accent5>
      <a:srgbClr val="92D050"/>
    </a:accent5>
    <a:accent6>
      <a:srgbClr val="70AD47"/>
    </a:accent6>
    <a:hlink>
      <a:srgbClr val="92D050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Другая 6">
    <a:dk1>
      <a:srgbClr val="1A667C"/>
    </a:dk1>
    <a:lt1>
      <a:sysClr val="window" lastClr="FFFFFF"/>
    </a:lt1>
    <a:dk2>
      <a:srgbClr val="005390"/>
    </a:dk2>
    <a:lt2>
      <a:srgbClr val="EBEBEB"/>
    </a:lt2>
    <a:accent1>
      <a:srgbClr val="54BCDA"/>
    </a:accent1>
    <a:accent2>
      <a:srgbClr val="92D050"/>
    </a:accent2>
    <a:accent3>
      <a:srgbClr val="951B81"/>
    </a:accent3>
    <a:accent4>
      <a:srgbClr val="54BCDA"/>
    </a:accent4>
    <a:accent5>
      <a:srgbClr val="0070C0"/>
    </a:accent5>
    <a:accent6>
      <a:srgbClr val="54BCDA"/>
    </a:accent6>
    <a:hlink>
      <a:srgbClr val="828282"/>
    </a:hlink>
    <a:folHlink>
      <a:srgbClr val="A5A5A5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Другая 6">
    <a:dk1>
      <a:srgbClr val="1A667C"/>
    </a:dk1>
    <a:lt1>
      <a:sysClr val="window" lastClr="FFFFFF"/>
    </a:lt1>
    <a:dk2>
      <a:srgbClr val="005390"/>
    </a:dk2>
    <a:lt2>
      <a:srgbClr val="EBEBEB"/>
    </a:lt2>
    <a:accent1>
      <a:srgbClr val="54BCDA"/>
    </a:accent1>
    <a:accent2>
      <a:srgbClr val="92D050"/>
    </a:accent2>
    <a:accent3>
      <a:srgbClr val="951B81"/>
    </a:accent3>
    <a:accent4>
      <a:srgbClr val="54BCDA"/>
    </a:accent4>
    <a:accent5>
      <a:srgbClr val="0070C0"/>
    </a:accent5>
    <a:accent6>
      <a:srgbClr val="54BCDA"/>
    </a:accent6>
    <a:hlink>
      <a:srgbClr val="828282"/>
    </a:hlink>
    <a:folHlink>
      <a:srgbClr val="A5A5A5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Другая 6">
    <a:dk1>
      <a:srgbClr val="1A667C"/>
    </a:dk1>
    <a:lt1>
      <a:sysClr val="window" lastClr="FFFFFF"/>
    </a:lt1>
    <a:dk2>
      <a:srgbClr val="005390"/>
    </a:dk2>
    <a:lt2>
      <a:srgbClr val="EBEBEB"/>
    </a:lt2>
    <a:accent1>
      <a:srgbClr val="54BCDA"/>
    </a:accent1>
    <a:accent2>
      <a:srgbClr val="92D050"/>
    </a:accent2>
    <a:accent3>
      <a:srgbClr val="951B81"/>
    </a:accent3>
    <a:accent4>
      <a:srgbClr val="54BCDA"/>
    </a:accent4>
    <a:accent5>
      <a:srgbClr val="0070C0"/>
    </a:accent5>
    <a:accent6>
      <a:srgbClr val="54BCDA"/>
    </a:accent6>
    <a:hlink>
      <a:srgbClr val="828282"/>
    </a:hlink>
    <a:folHlink>
      <a:srgbClr val="A5A5A5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3461</TotalTime>
  <Words>2042</Words>
  <Application>Microsoft Office PowerPoint</Application>
  <PresentationFormat>Широкоэкранный</PresentationFormat>
  <Paragraphs>327</Paragraphs>
  <Slides>26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Roboto</vt:lpstr>
      <vt:lpstr>Symbol</vt:lpstr>
      <vt:lpstr>Times New Roman</vt:lpstr>
      <vt:lpstr>Verdana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</dc:title>
  <dc:creator>Тихонов Евгений Юрьевич</dc:creator>
  <cp:lastModifiedBy>DGP118-526</cp:lastModifiedBy>
  <cp:revision>597</cp:revision>
  <cp:lastPrinted>2019-03-06T13:46:00Z</cp:lastPrinted>
  <dcterms:created xsi:type="dcterms:W3CDTF">2019-02-11T07:19:00Z</dcterms:created>
  <dcterms:modified xsi:type="dcterms:W3CDTF">2024-03-18T14:57:56Z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��������������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16</vt:i4>
  </property>
  <property fmtid="{D5CDD505-2E9C-101B-9397-08002B2CF9AE}" pid="12" name="ICV">
    <vt:lpwstr>CAAB7CD302C8454C9318A4094B02BF98</vt:lpwstr>
  </property>
  <property fmtid="{D5CDD505-2E9C-101B-9397-08002B2CF9AE}" pid="13" name="KSOProductBuildVer">
    <vt:lpwstr>1049-11.2.0.11440</vt:lpwstr>
  </property>
</Properties>
</file>