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5" r:id="rId2"/>
    <p:sldId id="276" r:id="rId3"/>
    <p:sldId id="277" r:id="rId4"/>
    <p:sldId id="278" r:id="rId5"/>
    <p:sldId id="256" r:id="rId6"/>
    <p:sldId id="259" r:id="rId7"/>
    <p:sldId id="257" r:id="rId8"/>
    <p:sldId id="261" r:id="rId9"/>
    <p:sldId id="262" r:id="rId10"/>
    <p:sldId id="264" r:id="rId11"/>
    <p:sldId id="263" r:id="rId12"/>
    <p:sldId id="274" r:id="rId13"/>
    <p:sldId id="265" r:id="rId14"/>
    <p:sldId id="268" r:id="rId15"/>
    <p:sldId id="270" r:id="rId16"/>
    <p:sldId id="271" r:id="rId17"/>
    <p:sldId id="272" r:id="rId18"/>
    <p:sldId id="273" r:id="rId19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FE0"/>
    <a:srgbClr val="D180D1"/>
    <a:srgbClr val="9BBC16"/>
    <a:srgbClr val="060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5250" autoAdjust="0"/>
  </p:normalViewPr>
  <p:slideViewPr>
    <p:cSldViewPr snapToGrid="0" showGuides="1">
      <p:cViewPr varScale="1">
        <p:scale>
          <a:sx n="114" d="100"/>
          <a:sy n="114" d="100"/>
        </p:scale>
        <p:origin x="1296" y="66"/>
      </p:cViewPr>
      <p:guideLst>
        <p:guide orient="horz" pos="2160"/>
        <p:guide pos="31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1F83B-6E79-4E3B-A0FA-CAD90A64A368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16656-163E-4E30-BFBA-3276A745A9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16656-163E-4E30-BFBA-3276A745A945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16656-163E-4E30-BFBA-3276A745A94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Победители в общем зачете Московских комплексных межокружных спартакиад </a:t>
            </a:r>
          </a:p>
          <a:p>
            <a:r>
              <a:rPr lang="ru-RU" dirty="0"/>
              <a:t>Чемпионы России по футболу в «Школьной лиги РФС» </a:t>
            </a:r>
          </a:p>
          <a:p>
            <a:r>
              <a:rPr lang="ru-RU" dirty="0"/>
              <a:t>1 место - городских соревнований по волейболу</a:t>
            </a:r>
          </a:p>
          <a:p>
            <a:r>
              <a:rPr lang="ru-RU" dirty="0"/>
              <a:t>1 место – в Официальных московских соревнованиях по настольному теннису</a:t>
            </a:r>
          </a:p>
          <a:p>
            <a:r>
              <a:rPr lang="ru-RU" dirty="0"/>
              <a:t>1 место – городские соревнования «Кожаный мяч»</a:t>
            </a:r>
          </a:p>
          <a:p>
            <a:r>
              <a:rPr lang="ru-RU" dirty="0"/>
              <a:t>2 место – окружные соревнования «Золотая шайба» по хоккею </a:t>
            </a:r>
          </a:p>
          <a:p>
            <a:r>
              <a:rPr lang="ru-RU" dirty="0"/>
              <a:t>1 место – окружные соревнованиях по шахматам </a:t>
            </a:r>
          </a:p>
          <a:p>
            <a:r>
              <a:rPr lang="ru-RU" dirty="0"/>
              <a:t>Победители кубка Равноапостольного Николая Японского по восточному боевому единоборству </a:t>
            </a:r>
          </a:p>
          <a:p>
            <a:r>
              <a:rPr lang="ru-RU" dirty="0"/>
              <a:t>1 место – окружные соревнования по бадминтону </a:t>
            </a:r>
          </a:p>
          <a:p>
            <a:r>
              <a:rPr lang="ru-RU" dirty="0"/>
              <a:t>1 место – окружные соревнования в легкоатлетической эстафете </a:t>
            </a:r>
          </a:p>
          <a:p>
            <a:r>
              <a:rPr lang="ru-RU" dirty="0"/>
              <a:t>1 место – окружной этап Всероссийских массовых соревнований по баскетболу «Оранжевый мяч»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16656-163E-4E30-BFBA-3276A745A945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F9C9-EDCB-43CF-A6C2-196CCBFC417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6B36-397B-43F1-9F90-E92E357D5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F9C9-EDCB-43CF-A6C2-196CCBFC417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6B36-397B-43F1-9F90-E92E357D5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F9C9-EDCB-43CF-A6C2-196CCBFC417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6B36-397B-43F1-9F90-E92E357D5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F9C9-EDCB-43CF-A6C2-196CCBFC417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6B36-397B-43F1-9F90-E92E357D5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F9C9-EDCB-43CF-A6C2-196CCBFC417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6B36-397B-43F1-9F90-E92E357D5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F9C9-EDCB-43CF-A6C2-196CCBFC417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6B36-397B-43F1-9F90-E92E357D5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F9C9-EDCB-43CF-A6C2-196CCBFC417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6B36-397B-43F1-9F90-E92E357D5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F9C9-EDCB-43CF-A6C2-196CCBFC417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6B36-397B-43F1-9F90-E92E357D5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F9C9-EDCB-43CF-A6C2-196CCBFC417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6B36-397B-43F1-9F90-E92E357D5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F9C9-EDCB-43CF-A6C2-196CCBFC417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6B36-397B-43F1-9F90-E92E357D5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F9C9-EDCB-43CF-A6C2-196CCBFC417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6B36-397B-43F1-9F90-E92E357D5D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F9C9-EDCB-43CF-A6C2-196CCBFC417A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6B36-397B-43F1-9F90-E92E357D5D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3" b="28603"/>
          <a:stretch>
            <a:fillRect/>
          </a:stretch>
        </p:blipFill>
        <p:spPr>
          <a:xfrm>
            <a:off x="0" y="-22409"/>
            <a:ext cx="9906000" cy="529497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946433" y="5224845"/>
            <a:ext cx="7636179" cy="9361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Montserrat Medium" panose="00000600000000000000" pitchFamily="2" charset="-52"/>
              </a:rPr>
              <a:t>Отчет о работе за 20</a:t>
            </a:r>
            <a:r>
              <a:rPr lang="en-US" sz="2400" b="1" dirty="0">
                <a:solidFill>
                  <a:srgbClr val="002060"/>
                </a:solidFill>
                <a:latin typeface="Montserrat Medium" panose="00000600000000000000" pitchFamily="2" charset="-52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Montserrat Medium" panose="00000600000000000000" pitchFamily="2" charset="-52"/>
              </a:rPr>
              <a:t>3 год </a:t>
            </a:r>
          </a:p>
        </p:txBody>
      </p:sp>
      <p:sp>
        <p:nvSpPr>
          <p:cNvPr id="7" name="Заголовок 1"/>
          <p:cNvSpPr txBox="1"/>
          <p:nvPr/>
        </p:nvSpPr>
        <p:spPr>
          <a:xfrm>
            <a:off x="3433418" y="388598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800" dirty="0">
              <a:solidFill>
                <a:srgbClr val="060A27"/>
              </a:solidFill>
              <a:latin typeface="Montserrat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35" y="381837"/>
            <a:ext cx="3414710" cy="32032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1"/>
          <a:stretch>
            <a:fillRect/>
          </a:stretch>
        </p:blipFill>
        <p:spPr>
          <a:xfrm>
            <a:off x="0" y="0"/>
            <a:ext cx="2871657" cy="53919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19679"/>
          <a:stretch>
            <a:fillRect/>
          </a:stretch>
        </p:blipFill>
        <p:spPr>
          <a:xfrm rot="16200000" flipV="1">
            <a:off x="6735045" y="3687045"/>
            <a:ext cx="2967342" cy="33745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0" y="0"/>
            <a:ext cx="9900045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6583" y="6481723"/>
            <a:ext cx="9925839" cy="376384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534331" y="685214"/>
            <a:ext cx="6779830" cy="375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5" dirty="0">
                <a:solidFill>
                  <a:srgbClr val="060A27"/>
                </a:solidFill>
                <a:latin typeface="Montserrat Medium" panose="00000600000000000000" pitchFamily="2" charset="-52"/>
              </a:rPr>
              <a:t>Секции и студии «Атланта» СП Северное Бутово: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4331" y="285114"/>
            <a:ext cx="4406976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Программная</a:t>
            </a:r>
            <a:r>
              <a:rPr lang="ru-RU" sz="2215" b="1" dirty="0">
                <a:solidFill>
                  <a:srgbClr val="D180D1"/>
                </a:solidFill>
                <a:latin typeface="Montserrat Medium" panose="00000600000000000000" pitchFamily="2" charset="-52"/>
              </a:rPr>
              <a:t>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7165" y="6557443"/>
            <a:ext cx="628835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7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B1183B-FBE1-4288-A575-D2C2EE162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1" y="1437504"/>
            <a:ext cx="3457330" cy="21547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D71951-BA89-4DB5-AA75-F149435CC1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1" y="1437504"/>
            <a:ext cx="2666998" cy="21819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5E2220-CDCB-4DAA-9E37-BE75537A96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1" y="3792364"/>
            <a:ext cx="3457330" cy="2009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8AF0ED0-0921-4913-8653-F27476D096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3793222"/>
            <a:ext cx="2666998" cy="20084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D0DA33-9389-49DA-8F7C-E2F3CAA31D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36" y="3792364"/>
            <a:ext cx="2746133" cy="2009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C2D2CD-4177-4611-B035-55869E0A83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36" y="1445021"/>
            <a:ext cx="2666999" cy="21744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-7167" y="107784"/>
            <a:ext cx="9900045" cy="68580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-6583" y="6481723"/>
            <a:ext cx="9925839" cy="376384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538606" y="760759"/>
            <a:ext cx="6779830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5" dirty="0">
                <a:solidFill>
                  <a:srgbClr val="060A27"/>
                </a:solidFill>
                <a:latin typeface="Montserrat Medium" panose="00000600000000000000" pitchFamily="2" charset="-52"/>
              </a:rPr>
              <a:t>Мероприятия СП Северное Бутово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2028" y="318019"/>
            <a:ext cx="453201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Программная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21553" y="6557443"/>
            <a:ext cx="584447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70" b="1" dirty="0">
                <a:solidFill>
                  <a:schemeClr val="bg1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68561" y="5314096"/>
            <a:ext cx="376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60A27"/>
                </a:solidFill>
                <a:latin typeface="Montserrat Medium" panose="00000600000000000000" pitchFamily="2" charset="-52"/>
              </a:rPr>
              <a:t>всего</a:t>
            </a:r>
          </a:p>
          <a:p>
            <a:pPr algn="ctr"/>
            <a:r>
              <a:rPr lang="ru-RU" sz="2400" dirty="0">
                <a:solidFill>
                  <a:srgbClr val="060A27"/>
                </a:solidFill>
                <a:latin typeface="Montserrat Medium" panose="00000600000000000000" pitchFamily="2" charset="-52"/>
              </a:rPr>
              <a:t>мероприятий</a:t>
            </a:r>
            <a:endParaRPr lang="ru-RU" sz="2800" dirty="0">
              <a:solidFill>
                <a:srgbClr val="060A27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49481" y="2218073"/>
            <a:ext cx="1456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  <a:latin typeface="Montserrat" panose="00000500000000000000" pitchFamily="2" charset="-52"/>
              </a:rPr>
              <a:t>42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89066" y="1880761"/>
            <a:ext cx="2448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60A27"/>
                </a:solidFill>
                <a:latin typeface="Montserrat Medium" panose="00000600000000000000" pitchFamily="2" charset="-52"/>
              </a:rPr>
              <a:t>ГЗ спорт</a:t>
            </a:r>
            <a:endParaRPr lang="ru-RU" sz="2800" dirty="0">
              <a:solidFill>
                <a:srgbClr val="060A27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09266" y="3155537"/>
            <a:ext cx="2346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60A27"/>
                </a:solidFill>
                <a:latin typeface="Montserrat Medium" panose="00000600000000000000" pitchFamily="2" charset="-52"/>
              </a:rPr>
              <a:t>мероприятий</a:t>
            </a:r>
            <a:endParaRPr lang="ru-RU" sz="2400" dirty="0">
              <a:solidFill>
                <a:srgbClr val="060A27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4308" y="2330190"/>
            <a:ext cx="4857254" cy="77277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39535" y="1880761"/>
            <a:ext cx="2448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60A27"/>
                </a:solidFill>
                <a:latin typeface="Montserrat Medium" panose="00000600000000000000" pitchFamily="2" charset="-52"/>
              </a:rPr>
              <a:t>ГЗ досуг</a:t>
            </a:r>
            <a:endParaRPr lang="ru-RU" sz="2800" dirty="0">
              <a:solidFill>
                <a:srgbClr val="060A27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50680" y="3136674"/>
            <a:ext cx="2236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60A27"/>
                </a:solidFill>
                <a:latin typeface="Montserrat Medium" panose="00000600000000000000" pitchFamily="2" charset="-52"/>
              </a:rPr>
              <a:t>мероприятий </a:t>
            </a:r>
            <a:endParaRPr lang="ru-RU" sz="2400" dirty="0">
              <a:solidFill>
                <a:srgbClr val="060A27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25100" y="2330190"/>
            <a:ext cx="4857254" cy="77277"/>
          </a:xfrm>
          <a:prstGeom prst="rect">
            <a:avLst/>
          </a:prstGeom>
          <a:solidFill>
            <a:srgbClr val="9BB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437565" flipV="1">
            <a:off x="2276456" y="4452978"/>
            <a:ext cx="1833791" cy="45719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7837565" flipV="1">
            <a:off x="5701145" y="4452979"/>
            <a:ext cx="1833791" cy="45719"/>
          </a:xfrm>
          <a:prstGeom prst="rect">
            <a:avLst/>
          </a:prstGeom>
          <a:solidFill>
            <a:srgbClr val="9BB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910538" y="2231023"/>
            <a:ext cx="1456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02060"/>
                </a:solidFill>
                <a:latin typeface="Montserrat" panose="00000500000000000000" pitchFamily="2" charset="-52"/>
              </a:rPr>
              <a:t>54</a:t>
            </a:r>
            <a:r>
              <a:rPr lang="ru-RU" sz="2000" b="1" dirty="0">
                <a:solidFill>
                  <a:srgbClr val="002060"/>
                </a:solidFill>
                <a:latin typeface="Montserrat" panose="00000500000000000000" pitchFamily="2" charset="-52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74163" y="3889766"/>
            <a:ext cx="2078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D180D1"/>
                </a:solidFill>
                <a:latin typeface="Montserrat" panose="00000500000000000000" pitchFamily="2" charset="-52"/>
              </a:rPr>
              <a:t>182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0" y="0"/>
            <a:ext cx="9900045" cy="6858000"/>
          </a:xfrm>
          <a:prstGeom prst="rect">
            <a:avLst/>
          </a:prstGeom>
        </p:spPr>
      </p:pic>
      <p:sp>
        <p:nvSpPr>
          <p:cNvPr id="17" name="Содержимое 4"/>
          <p:cNvSpPr>
            <a:spLocks noGrp="1"/>
          </p:cNvSpPr>
          <p:nvPr>
            <p:ph idx="1"/>
          </p:nvPr>
        </p:nvSpPr>
        <p:spPr>
          <a:xfrm>
            <a:off x="2350069" y="1773542"/>
            <a:ext cx="5683484" cy="31203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>
                <a:solidFill>
                  <a:srgbClr val="D180D1"/>
                </a:solidFill>
                <a:latin typeface="Montserrat" panose="00000500000000000000" pitchFamily="2" charset="-52"/>
              </a:rPr>
              <a:t>9 760</a:t>
            </a:r>
          </a:p>
          <a:p>
            <a:pPr algn="ctr">
              <a:buNone/>
            </a:pPr>
            <a:r>
              <a:rPr lang="ru-RU" sz="2400" dirty="0">
                <a:latin typeface="Montserrat Medium" panose="00000600000000000000" pitchFamily="2" charset="-52"/>
              </a:rPr>
              <a:t>общее число участников</a:t>
            </a:r>
          </a:p>
          <a:p>
            <a:pPr algn="ctr">
              <a:buNone/>
            </a:pPr>
            <a:r>
              <a:rPr lang="ru-RU" sz="2400" dirty="0">
                <a:latin typeface="Montserrat Medium" panose="00000600000000000000" pitchFamily="2" charset="-52"/>
              </a:rPr>
              <a:t>мероприятий СП Северное Бутово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1"/>
          <a:stretch>
            <a:fillRect/>
          </a:stretch>
        </p:blipFill>
        <p:spPr>
          <a:xfrm>
            <a:off x="0" y="0"/>
            <a:ext cx="2871657" cy="5391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19679"/>
          <a:stretch>
            <a:fillRect/>
          </a:stretch>
        </p:blipFill>
        <p:spPr>
          <a:xfrm rot="16200000" flipV="1">
            <a:off x="6735045" y="3687045"/>
            <a:ext cx="2967342" cy="33745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53" y="5216900"/>
            <a:ext cx="1123628" cy="10540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0" y="-380126"/>
            <a:ext cx="9900045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6583" y="6481723"/>
            <a:ext cx="9925839" cy="376384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523179" y="621289"/>
            <a:ext cx="6779830" cy="375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5" dirty="0">
                <a:solidFill>
                  <a:srgbClr val="060A27"/>
                </a:solidFill>
                <a:latin typeface="Montserrat Medium" panose="00000600000000000000" pitchFamily="2" charset="-52"/>
              </a:rPr>
              <a:t>Мероприятия СП Северное Бутово: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3179" y="236816"/>
            <a:ext cx="453201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Программная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63596" y="6557443"/>
            <a:ext cx="442404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7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4F3501-120D-4CEA-AC8F-8B9AC8437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5" y="1286954"/>
            <a:ext cx="3096322" cy="23222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6D60B3-EE3F-4CBD-83AD-626C8EF31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81" y="1286954"/>
            <a:ext cx="3096322" cy="23222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A112E27-D082-42FE-80E3-FA8D32324E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0" y="3755243"/>
            <a:ext cx="3096323" cy="23222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4A197B-0752-4F99-8B7C-DD25930916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05" y="3755243"/>
            <a:ext cx="3096323" cy="23222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0CEC39-3EAD-4FBC-B04C-B0B3F62548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398" y="1286953"/>
            <a:ext cx="2895600" cy="23222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DE88BA8-B833-4303-8127-F17AE7F676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45" y="3755242"/>
            <a:ext cx="2867453" cy="23222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0" y="0"/>
            <a:ext cx="990004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6583" y="6481723"/>
            <a:ext cx="9925839" cy="376384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518948" y="260655"/>
            <a:ext cx="7357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60A27"/>
                </a:solidFill>
                <a:latin typeface="Montserrat Medium" panose="00000600000000000000" pitchFamily="2" charset="-52"/>
              </a:rPr>
              <a:t>Достижения СП Северное Бутово </a:t>
            </a:r>
          </a:p>
          <a:p>
            <a:r>
              <a:rPr lang="ru-RU" sz="2000" dirty="0">
                <a:solidFill>
                  <a:srgbClr val="060A27"/>
                </a:solidFill>
                <a:latin typeface="Montserrat Medium" panose="00000600000000000000" pitchFamily="2" charset="-52"/>
              </a:rPr>
              <a:t>(окружные и городские соревнования):</a:t>
            </a:r>
          </a:p>
        </p:txBody>
      </p:sp>
      <p:pic>
        <p:nvPicPr>
          <p:cNvPr id="12" name="Рисунок 11" descr="Медаль 1-1.png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DCA35"/>
              </a:clrFrom>
              <a:clrTo>
                <a:srgbClr val="EDCA35">
                  <a:alpha val="0"/>
                </a:srgbClr>
              </a:clrTo>
            </a:clrChange>
            <a:duotone>
              <a:prstClr val="black"/>
              <a:srgbClr val="D180D1">
                <a:tint val="45000"/>
                <a:satMod val="400000"/>
              </a:srgbClr>
            </a:duotone>
          </a:blip>
          <a:srcRect l="29462" t="1570" r="34250" b="5321"/>
          <a:stretch>
            <a:fillRect/>
          </a:stretch>
        </p:blipFill>
        <p:spPr>
          <a:xfrm rot="2340219">
            <a:off x="7673112" y="-577118"/>
            <a:ext cx="2050775" cy="36170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9220" y="1203996"/>
            <a:ext cx="6779831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3596" y="6557443"/>
            <a:ext cx="442404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70" b="1" dirty="0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82B28D6-BAA0-4165-8B8E-FF23F7D05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07536"/>
              </p:ext>
            </p:extLst>
          </p:nvPr>
        </p:nvGraphicFramePr>
        <p:xfrm>
          <a:off x="518948" y="1176984"/>
          <a:ext cx="6670103" cy="4868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576">
                  <a:extLst>
                    <a:ext uri="{9D8B030D-6E8A-4147-A177-3AD203B41FA5}">
                      <a16:colId xmlns:a16="http://schemas.microsoft.com/office/drawing/2014/main" val="1783897089"/>
                    </a:ext>
                  </a:extLst>
                </a:gridCol>
                <a:gridCol w="5447527">
                  <a:extLst>
                    <a:ext uri="{9D8B030D-6E8A-4147-A177-3AD203B41FA5}">
                      <a16:colId xmlns:a16="http://schemas.microsoft.com/office/drawing/2014/main" val="2201733515"/>
                    </a:ext>
                  </a:extLst>
                </a:gridCol>
              </a:tblGrid>
              <a:tr h="6120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место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Окружные соревнования по мини-футболу для детей в рамках Спартакиады «Мой спортивный район»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774544"/>
                  </a:ext>
                </a:extLst>
              </a:tr>
              <a:tr h="6120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место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Окружные соревнования по стрельбе из электронного оружия в рамках Спартакиады «Московское долголетие»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311012"/>
                  </a:ext>
                </a:extLst>
              </a:tr>
              <a:tr h="6120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место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Окружные соревнования по шашкам в рамках Спартакиады «Мир равных возможностей»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940082"/>
                  </a:ext>
                </a:extLst>
              </a:tr>
              <a:tr h="4348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место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Окружные соревнования по шашкам для детей в рамках Спартакиады «Мой спортивный район»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492926"/>
                  </a:ext>
                </a:extLst>
              </a:tr>
              <a:tr h="4348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место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Окружные соревнования по шашкам для взрослых в рамках Спартакиады «Мой спортивный район»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497614"/>
                  </a:ext>
                </a:extLst>
              </a:tr>
              <a:tr h="2859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место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Окружные соревнования по шашкам для лиц с ОВЗ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835620"/>
                  </a:ext>
                </a:extLst>
              </a:tr>
              <a:tr h="4348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место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Окружные соревнования в рамках Спартакиады молодежи допризывного возраста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160388"/>
                  </a:ext>
                </a:extLst>
              </a:tr>
              <a:tr h="4348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место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Окружные соревнования по шахматам Московской комплексной Спартакиады спорт слепых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457550"/>
                  </a:ext>
                </a:extLst>
              </a:tr>
              <a:tr h="4348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место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Окружные соревнования по бадминтону для взрослых в рамках Спартакиады «Мой спортивный район»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378678"/>
                  </a:ext>
                </a:extLst>
              </a:tr>
              <a:tr h="2859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место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Окружные соревнования юных футболистов «Кожаный мяч»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995520"/>
                  </a:ext>
                </a:extLst>
              </a:tr>
              <a:tr h="2859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место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Окружные соревнования по плаванию спорт слепых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9677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0" y="0"/>
            <a:ext cx="9900045" cy="6858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19679"/>
          <a:stretch>
            <a:fillRect/>
          </a:stretch>
        </p:blipFill>
        <p:spPr>
          <a:xfrm rot="16200000" flipV="1">
            <a:off x="6735045" y="3687045"/>
            <a:ext cx="2967342" cy="3374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0800" y="744571"/>
            <a:ext cx="6779830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5" dirty="0">
                <a:solidFill>
                  <a:srgbClr val="060A27"/>
                </a:solidFill>
                <a:latin typeface="Montserrat Medium" panose="00000600000000000000" pitchFamily="2" charset="-52"/>
              </a:rPr>
              <a:t>Коллектив</a:t>
            </a:r>
            <a:r>
              <a:rPr lang="en-US" sz="1845" dirty="0">
                <a:solidFill>
                  <a:srgbClr val="060A27"/>
                </a:solidFill>
                <a:latin typeface="Montserrat Medium" panose="00000600000000000000" pitchFamily="2" charset="-52"/>
              </a:rPr>
              <a:t> </a:t>
            </a:r>
            <a:r>
              <a:rPr lang="ru-RU" sz="1845" dirty="0">
                <a:solidFill>
                  <a:srgbClr val="060A27"/>
                </a:solidFill>
                <a:latin typeface="Montserrat Medium" panose="00000600000000000000" pitchFamily="2" charset="-52"/>
              </a:rPr>
              <a:t>СП Северное Бутово: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4091" y="345852"/>
            <a:ext cx="786305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Организация социально-воспитательной работы</a:t>
            </a:r>
          </a:p>
        </p:txBody>
      </p:sp>
      <p:sp>
        <p:nvSpPr>
          <p:cNvPr id="8" name="Содержимое 4"/>
          <p:cNvSpPr>
            <a:spLocks noGrp="1"/>
          </p:cNvSpPr>
          <p:nvPr>
            <p:ph idx="1"/>
          </p:nvPr>
        </p:nvSpPr>
        <p:spPr>
          <a:xfrm>
            <a:off x="-88521" y="1809620"/>
            <a:ext cx="3898776" cy="1281798"/>
          </a:xfrm>
        </p:spPr>
        <p:txBody>
          <a:bodyPr>
            <a:normAutofit fontScale="40000" lnSpcReduction="20000"/>
          </a:bodyPr>
          <a:lstStyle/>
          <a:p>
            <a:pPr marL="0" lvl="0" indent="0" algn="ctr">
              <a:buNone/>
            </a:pPr>
            <a:r>
              <a:rPr lang="ru-RU" sz="14500" b="1" dirty="0">
                <a:solidFill>
                  <a:srgbClr val="D180D1"/>
                </a:solidFill>
                <a:latin typeface="Montserrat" panose="00000500000000000000" pitchFamily="2" charset="-52"/>
              </a:rPr>
              <a:t>13</a:t>
            </a:r>
            <a:r>
              <a:rPr lang="ru-RU" sz="11400" b="1" dirty="0">
                <a:solidFill>
                  <a:srgbClr val="D180D1"/>
                </a:solidFill>
                <a:latin typeface="Montserrat" panose="00000500000000000000" pitchFamily="2" charset="-52"/>
              </a:rPr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5100" dirty="0">
                <a:latin typeface="Montserrat Medium" panose="00000600000000000000" pitchFamily="2" charset="-52"/>
              </a:rPr>
              <a:t>инструкторы </a:t>
            </a:r>
          </a:p>
          <a:p>
            <a:pPr lvl="0" algn="ctr">
              <a:spcBef>
                <a:spcPts val="0"/>
              </a:spcBef>
              <a:buNone/>
            </a:pPr>
            <a:r>
              <a:rPr lang="ru-RU" sz="5100" dirty="0">
                <a:latin typeface="Montserrat Medium" panose="00000600000000000000" pitchFamily="2" charset="-52"/>
              </a:rPr>
              <a:t>спортивных секций</a:t>
            </a:r>
          </a:p>
        </p:txBody>
      </p:sp>
      <p:sp>
        <p:nvSpPr>
          <p:cNvPr id="9" name="Содержимое 4"/>
          <p:cNvSpPr txBox="1"/>
          <p:nvPr/>
        </p:nvSpPr>
        <p:spPr>
          <a:xfrm>
            <a:off x="-131018" y="4011850"/>
            <a:ext cx="41148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849946" y="5140899"/>
            <a:ext cx="5421626" cy="53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lnSpc>
                <a:spcPct val="70000"/>
              </a:lnSpc>
              <a:defRPr/>
            </a:pPr>
            <a:r>
              <a:rPr lang="ru-RU" sz="2000" dirty="0">
                <a:latin typeface="Montserrat Medium" panose="00000600000000000000" pitchFamily="2" charset="-52"/>
              </a:rPr>
              <a:t>руководителей</a:t>
            </a:r>
            <a:endParaRPr lang="en-US" sz="2000" dirty="0"/>
          </a:p>
          <a:p>
            <a:pPr marL="228600" indent="-228600" algn="ctr">
              <a:lnSpc>
                <a:spcPct val="70000"/>
              </a:lnSpc>
              <a:defRPr/>
            </a:pPr>
            <a:r>
              <a:rPr lang="ru-RU" sz="2000" dirty="0">
                <a:latin typeface="Montserrat Medium" panose="00000600000000000000" pitchFamily="2" charset="-52"/>
              </a:rPr>
              <a:t> студий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13" y="4178049"/>
            <a:ext cx="2040635" cy="20406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73" y="1446686"/>
            <a:ext cx="2101675" cy="21016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53" y="5216900"/>
            <a:ext cx="1123628" cy="1054046"/>
          </a:xfrm>
          <a:prstGeom prst="rect">
            <a:avLst/>
          </a:prstGeom>
        </p:spPr>
      </p:pic>
      <p:sp>
        <p:nvSpPr>
          <p:cNvPr id="13" name="Содержимое 4"/>
          <p:cNvSpPr txBox="1"/>
          <p:nvPr/>
        </p:nvSpPr>
        <p:spPr>
          <a:xfrm>
            <a:off x="1434329" y="4208308"/>
            <a:ext cx="3898776" cy="128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000" b="1" dirty="0">
                <a:solidFill>
                  <a:srgbClr val="D180D1"/>
                </a:solidFill>
                <a:latin typeface="Montserrat" panose="00000500000000000000" pitchFamily="2" charset="-52"/>
              </a:rPr>
              <a:t>22</a:t>
            </a:r>
            <a:endParaRPr lang="ru-RU" sz="6000" dirty="0">
              <a:solidFill>
                <a:srgbClr val="D180D1"/>
              </a:solidFill>
              <a:latin typeface="Montserrat Medium" panose="00000600000000000000" pitchFamily="2" charset="-5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0" y="0"/>
            <a:ext cx="9900045" cy="6858000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-6583" y="6481723"/>
            <a:ext cx="9925839" cy="376384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grpSp>
        <p:nvGrpSpPr>
          <p:cNvPr id="104" name="Группа 103"/>
          <p:cNvGrpSpPr/>
          <p:nvPr/>
        </p:nvGrpSpPr>
        <p:grpSpPr>
          <a:xfrm>
            <a:off x="221943" y="5162754"/>
            <a:ext cx="4370712" cy="686923"/>
            <a:chOff x="236799" y="4870498"/>
            <a:chExt cx="4335201" cy="644068"/>
          </a:xfrm>
          <a:solidFill>
            <a:srgbClr val="C2DFE0"/>
          </a:solidFill>
        </p:grpSpPr>
        <p:grpSp>
          <p:nvGrpSpPr>
            <p:cNvPr id="75" name="Группа 74"/>
            <p:cNvGrpSpPr/>
            <p:nvPr/>
          </p:nvGrpSpPr>
          <p:grpSpPr>
            <a:xfrm>
              <a:off x="236799" y="4870498"/>
              <a:ext cx="4335201" cy="644068"/>
              <a:chOff x="983411" y="5029200"/>
              <a:chExt cx="3692492" cy="422694"/>
            </a:xfrm>
            <a:grpFill/>
          </p:grpSpPr>
          <p:grpSp>
            <p:nvGrpSpPr>
              <p:cNvPr id="74" name="Группа 73"/>
              <p:cNvGrpSpPr/>
              <p:nvPr/>
            </p:nvGrpSpPr>
            <p:grpSpPr>
              <a:xfrm>
                <a:off x="983411" y="5029200"/>
                <a:ext cx="3491739" cy="422694"/>
                <a:chOff x="983411" y="5029200"/>
                <a:chExt cx="3491739" cy="422694"/>
              </a:xfrm>
              <a:grpFill/>
            </p:grpSpPr>
            <p:sp>
              <p:nvSpPr>
                <p:cNvPr id="70" name="Прямоугольник 69"/>
                <p:cNvSpPr/>
                <p:nvPr/>
              </p:nvSpPr>
              <p:spPr>
                <a:xfrm>
                  <a:off x="983411" y="5029200"/>
                  <a:ext cx="45719" cy="42269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Прямоугольник 70"/>
                <p:cNvSpPr/>
                <p:nvPr/>
              </p:nvSpPr>
              <p:spPr>
                <a:xfrm>
                  <a:off x="1020504" y="5082984"/>
                  <a:ext cx="3454646" cy="31512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3" name="Овал 72"/>
              <p:cNvSpPr/>
              <p:nvPr/>
            </p:nvSpPr>
            <p:spPr>
              <a:xfrm>
                <a:off x="4226991" y="5082984"/>
                <a:ext cx="448912" cy="315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" name="Овал 101"/>
            <p:cNvSpPr/>
            <p:nvPr/>
          </p:nvSpPr>
          <p:spPr>
            <a:xfrm>
              <a:off x="4186108" y="5092503"/>
              <a:ext cx="193745" cy="19878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50065" y="648426"/>
            <a:ext cx="6779830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5" dirty="0">
                <a:solidFill>
                  <a:srgbClr val="060A27"/>
                </a:solidFill>
                <a:latin typeface="Montserrat Medium" panose="00000600000000000000" pitchFamily="2" charset="-52"/>
              </a:rPr>
              <a:t>Субсидии из бюджета и доходы от ПДД: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29" y="162487"/>
            <a:ext cx="7813357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Источники финансового обеспечения «Атланта»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28085" y="6557443"/>
            <a:ext cx="477915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70" b="1" dirty="0">
                <a:solidFill>
                  <a:schemeClr val="bg1"/>
                </a:solidFill>
                <a:latin typeface="Century Gothic" panose="020B0502020202020204" pitchFamily="34" charset="0"/>
              </a:rPr>
              <a:t>16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26763" y="1871443"/>
            <a:ext cx="2379585" cy="2200225"/>
            <a:chOff x="144016" y="1785178"/>
            <a:chExt cx="2123728" cy="196365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44016" y="1785178"/>
              <a:ext cx="2123728" cy="1283782"/>
            </a:xfrm>
            <a:prstGeom prst="rect">
              <a:avLst/>
            </a:prstGeom>
            <a:solidFill>
              <a:srgbClr val="D18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21804" y="2380679"/>
              <a:ext cx="1368152" cy="1368152"/>
            </a:xfrm>
            <a:prstGeom prst="ellipse">
              <a:avLst/>
            </a:prstGeom>
            <a:solidFill>
              <a:srgbClr val="D180D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550786" y="1871443"/>
            <a:ext cx="2379585" cy="2200225"/>
            <a:chOff x="144016" y="1785178"/>
            <a:chExt cx="2123728" cy="1963653"/>
          </a:xfrm>
          <a:solidFill>
            <a:srgbClr val="9BBC16"/>
          </a:solidFill>
        </p:grpSpPr>
        <p:sp>
          <p:nvSpPr>
            <p:cNvPr id="29" name="Прямоугольник 28"/>
            <p:cNvSpPr/>
            <p:nvPr/>
          </p:nvSpPr>
          <p:spPr>
            <a:xfrm>
              <a:off x="144016" y="1785178"/>
              <a:ext cx="2123728" cy="1283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521804" y="2380679"/>
              <a:ext cx="1368152" cy="1368152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974809" y="1871443"/>
            <a:ext cx="2379585" cy="2200225"/>
            <a:chOff x="144016" y="1785178"/>
            <a:chExt cx="2123728" cy="1963653"/>
          </a:xfrm>
          <a:solidFill>
            <a:srgbClr val="D180D1"/>
          </a:solidFill>
        </p:grpSpPr>
        <p:sp>
          <p:nvSpPr>
            <p:cNvPr id="33" name="Прямоугольник 32"/>
            <p:cNvSpPr/>
            <p:nvPr/>
          </p:nvSpPr>
          <p:spPr>
            <a:xfrm>
              <a:off x="144016" y="1785178"/>
              <a:ext cx="2123728" cy="1283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521804" y="2380679"/>
              <a:ext cx="1368152" cy="1368152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398832" y="1871443"/>
            <a:ext cx="2379585" cy="2200225"/>
            <a:chOff x="144016" y="1785178"/>
            <a:chExt cx="2123728" cy="1963653"/>
          </a:xfrm>
          <a:solidFill>
            <a:srgbClr val="9BBC16"/>
          </a:solidFill>
        </p:grpSpPr>
        <p:sp>
          <p:nvSpPr>
            <p:cNvPr id="37" name="Прямоугольник 36"/>
            <p:cNvSpPr/>
            <p:nvPr/>
          </p:nvSpPr>
          <p:spPr>
            <a:xfrm>
              <a:off x="144016" y="1785178"/>
              <a:ext cx="2123728" cy="1283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21804" y="2380679"/>
              <a:ext cx="1368152" cy="1368152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372396" y="1870876"/>
            <a:ext cx="1888317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Субсидии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из бюджета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796418" y="1870876"/>
            <a:ext cx="1888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Доходы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от ПДД Атлант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177310" y="1870876"/>
            <a:ext cx="1888317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Целевая субсидия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556895" y="1865062"/>
            <a:ext cx="222152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Гранты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Montserrat" panose="00000500000000000000" pitchFamily="2" charset="-52"/>
              </a:rPr>
              <a:t>Московское долголетие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33245" y="3363249"/>
            <a:ext cx="1173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Medium" panose="00000600000000000000" pitchFamily="2" charset="-52"/>
              </a:rPr>
              <a:t>млн. руб</a:t>
            </a:r>
            <a:r>
              <a:rPr lang="ru-RU" sz="16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174520" y="3363249"/>
            <a:ext cx="1173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Medium" panose="00000600000000000000" pitchFamily="2" charset="-52"/>
              </a:rPr>
              <a:t>млн. руб.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615796" y="3363249"/>
            <a:ext cx="1173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Medium" panose="00000600000000000000" pitchFamily="2" charset="-52"/>
              </a:rPr>
              <a:t>тыс. руб.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022566" y="3363249"/>
            <a:ext cx="1173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Medium" panose="00000600000000000000" pitchFamily="2" charset="-52"/>
              </a:rPr>
              <a:t>тыс. руб.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42765" y="4451482"/>
            <a:ext cx="3311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Доходы от оказания платных услуг СП Северное Бутово: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372396" y="5270426"/>
            <a:ext cx="11376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Montserrat Medium" panose="00000600000000000000" pitchFamily="2" charset="-52"/>
              </a:rPr>
              <a:t>2023 год</a:t>
            </a:r>
          </a:p>
          <a:p>
            <a:r>
              <a:rPr lang="ru-RU" sz="900" i="1" dirty="0">
                <a:latin typeface="Montserrat Medium" panose="00000600000000000000" pitchFamily="2" charset="-52"/>
              </a:rPr>
              <a:t>9 месяцев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1941146" y="5351428"/>
            <a:ext cx="1882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2 987 111 </a:t>
            </a:r>
            <a:r>
              <a:rPr lang="ru-RU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руб.</a:t>
            </a:r>
            <a:endParaRPr lang="ru-RU" sz="1600" b="1" dirty="0">
              <a:solidFill>
                <a:srgbClr val="060A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 flipH="1">
            <a:off x="5231231" y="5173903"/>
            <a:ext cx="4335201" cy="644068"/>
            <a:chOff x="236799" y="4870498"/>
            <a:chExt cx="4335201" cy="644068"/>
          </a:xfrm>
          <a:solidFill>
            <a:srgbClr val="C2DFE0"/>
          </a:solidFill>
        </p:grpSpPr>
        <p:grpSp>
          <p:nvGrpSpPr>
            <p:cNvPr id="124" name="Группа 123"/>
            <p:cNvGrpSpPr/>
            <p:nvPr/>
          </p:nvGrpSpPr>
          <p:grpSpPr>
            <a:xfrm>
              <a:off x="236799" y="4870498"/>
              <a:ext cx="4335201" cy="644068"/>
              <a:chOff x="983411" y="5029200"/>
              <a:chExt cx="3692492" cy="422694"/>
            </a:xfrm>
            <a:grpFill/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983411" y="5029200"/>
                <a:ext cx="3491739" cy="422694"/>
                <a:chOff x="983411" y="5029200"/>
                <a:chExt cx="3491739" cy="422694"/>
              </a:xfrm>
              <a:grpFill/>
            </p:grpSpPr>
            <p:sp>
              <p:nvSpPr>
                <p:cNvPr id="128" name="Прямоугольник 127"/>
                <p:cNvSpPr/>
                <p:nvPr/>
              </p:nvSpPr>
              <p:spPr>
                <a:xfrm>
                  <a:off x="983411" y="5029200"/>
                  <a:ext cx="45719" cy="42269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Прямоугольник 128"/>
                <p:cNvSpPr/>
                <p:nvPr/>
              </p:nvSpPr>
              <p:spPr>
                <a:xfrm>
                  <a:off x="1020504" y="5082984"/>
                  <a:ext cx="3454646" cy="31512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7" name="Овал 126"/>
              <p:cNvSpPr/>
              <p:nvPr/>
            </p:nvSpPr>
            <p:spPr>
              <a:xfrm>
                <a:off x="4226991" y="5082984"/>
                <a:ext cx="448912" cy="31512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5" name="Овал 124"/>
            <p:cNvSpPr/>
            <p:nvPr/>
          </p:nvSpPr>
          <p:spPr>
            <a:xfrm>
              <a:off x="4186108" y="5092503"/>
              <a:ext cx="193745" cy="198783"/>
            </a:xfrm>
            <a:prstGeom prst="ellips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5" name="Прямоугольник 144"/>
          <p:cNvSpPr/>
          <p:nvPr/>
        </p:nvSpPr>
        <p:spPr>
          <a:xfrm>
            <a:off x="7513406" y="5297747"/>
            <a:ext cx="18825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60A27"/>
                </a:solidFill>
                <a:latin typeface="Montserrat Medium" panose="00000600000000000000" pitchFamily="2" charset="-52"/>
              </a:rPr>
              <a:t>2 266 205 руб.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5865566" y="5254280"/>
            <a:ext cx="113762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60A27"/>
                </a:solidFill>
                <a:latin typeface="Montserrat Medium" panose="00000600000000000000" pitchFamily="2" charset="-52"/>
              </a:rPr>
              <a:t>2023 год</a:t>
            </a:r>
          </a:p>
          <a:p>
            <a:r>
              <a:rPr lang="ru-RU" sz="900" i="1" dirty="0">
                <a:solidFill>
                  <a:srgbClr val="060A27"/>
                </a:solidFill>
                <a:latin typeface="Montserrat Medium" panose="00000600000000000000" pitchFamily="2" charset="-52"/>
              </a:rPr>
              <a:t>9 месяцев</a:t>
            </a:r>
          </a:p>
          <a:p>
            <a:endParaRPr lang="ru-RU" sz="1600" i="1" dirty="0">
              <a:solidFill>
                <a:srgbClr val="060A27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354155" y="4436470"/>
            <a:ext cx="2471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Реализация гранда МД </a:t>
            </a:r>
          </a:p>
          <a:p>
            <a:r>
              <a:rPr lang="ru-RU" sz="1600" dirty="0">
                <a:latin typeface="Montserrat Medium" panose="00000600000000000000" pitchFamily="2" charset="-52"/>
              </a:rPr>
              <a:t>СП Северное Бутово: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795" y="3027852"/>
            <a:ext cx="4971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346 226 500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98307" y="3020478"/>
            <a:ext cx="4952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43 610 945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63270" y="2959033"/>
            <a:ext cx="4907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20 922 695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75178" y="2948982"/>
            <a:ext cx="4877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6 380 500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0" y="0"/>
            <a:ext cx="9900045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6583" y="6481723"/>
            <a:ext cx="9925839" cy="376384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570632" y="659237"/>
            <a:ext cx="6779830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5" dirty="0">
                <a:solidFill>
                  <a:srgbClr val="060A27"/>
                </a:solidFill>
                <a:latin typeface="Montserrat Medium" panose="00000600000000000000" pitchFamily="2" charset="-52"/>
              </a:rPr>
              <a:t>Заработная</a:t>
            </a:r>
            <a:r>
              <a:rPr lang="ru-RU" sz="1845" dirty="0">
                <a:latin typeface="Century Gothic" panose="020B0502020202020204" pitchFamily="34" charset="0"/>
              </a:rPr>
              <a:t> плата основного персонала: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448" y="246500"/>
            <a:ext cx="4892686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Фонд оплаты труда «Атланта»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72979" y="6557443"/>
            <a:ext cx="833021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70" b="1" dirty="0">
                <a:solidFill>
                  <a:schemeClr val="bg1"/>
                </a:solidFill>
                <a:latin typeface="Century Gothic" panose="020B0502020202020204" pitchFamily="34" charset="0"/>
              </a:rPr>
              <a:t>17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-914401" y="1403127"/>
            <a:ext cx="10814445" cy="3602596"/>
          </a:xfrm>
          <a:custGeom>
            <a:avLst/>
            <a:gdLst>
              <a:gd name="connsiteX0" fmla="*/ 0 w 9040633"/>
              <a:gd name="connsiteY0" fmla="*/ 604299 h 1763751"/>
              <a:gd name="connsiteX1" fmla="*/ 2830665 w 9040633"/>
              <a:gd name="connsiteY1" fmla="*/ 596347 h 1763751"/>
              <a:gd name="connsiteX2" fmla="*/ 5359180 w 9040633"/>
              <a:gd name="connsiteY2" fmla="*/ 1757238 h 1763751"/>
              <a:gd name="connsiteX3" fmla="*/ 9040633 w 9040633"/>
              <a:gd name="connsiteY3" fmla="*/ 0 h 1763751"/>
              <a:gd name="connsiteX0-1" fmla="*/ 0 w 9040633"/>
              <a:gd name="connsiteY0-2" fmla="*/ 604299 h 1945135"/>
              <a:gd name="connsiteX1-3" fmla="*/ 2830665 w 9040633"/>
              <a:gd name="connsiteY1-4" fmla="*/ 596347 h 1945135"/>
              <a:gd name="connsiteX2-5" fmla="*/ 3941667 w 9040633"/>
              <a:gd name="connsiteY2-6" fmla="*/ 1939389 h 1945135"/>
              <a:gd name="connsiteX3-7" fmla="*/ 9040633 w 9040633"/>
              <a:gd name="connsiteY3-8" fmla="*/ 0 h 1945135"/>
              <a:gd name="connsiteX0-9" fmla="*/ 0 w 9040633"/>
              <a:gd name="connsiteY0-10" fmla="*/ 604299 h 1945199"/>
              <a:gd name="connsiteX1-11" fmla="*/ 1799072 w 9040633"/>
              <a:gd name="connsiteY1-12" fmla="*/ 610727 h 1945199"/>
              <a:gd name="connsiteX2-13" fmla="*/ 3941667 w 9040633"/>
              <a:gd name="connsiteY2-14" fmla="*/ 1939389 h 1945199"/>
              <a:gd name="connsiteX3-15" fmla="*/ 9040633 w 9040633"/>
              <a:gd name="connsiteY3-16" fmla="*/ 0 h 19451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040633" h="1945199">
                <a:moveTo>
                  <a:pt x="0" y="604299"/>
                </a:moveTo>
                <a:cubicBezTo>
                  <a:pt x="968734" y="504244"/>
                  <a:pt x="1142128" y="388212"/>
                  <a:pt x="1799072" y="610727"/>
                </a:cubicBezTo>
                <a:cubicBezTo>
                  <a:pt x="2456016" y="833242"/>
                  <a:pt x="2906672" y="2038780"/>
                  <a:pt x="3941667" y="1939389"/>
                </a:cubicBezTo>
                <a:cubicBezTo>
                  <a:pt x="4976662" y="1839998"/>
                  <a:pt x="8497294" y="287572"/>
                  <a:pt x="9040633" y="0"/>
                </a:cubicBezTo>
              </a:path>
            </a:pathLst>
          </a:custGeom>
          <a:noFill/>
          <a:ln w="107950">
            <a:solidFill>
              <a:srgbClr val="C2DFE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3050878" y="2968266"/>
            <a:ext cx="768317" cy="749525"/>
            <a:chOff x="4526710" y="2350057"/>
            <a:chExt cx="1568849" cy="1568849"/>
          </a:xfrm>
          <a:solidFill>
            <a:srgbClr val="D180D1"/>
          </a:solidFill>
        </p:grpSpPr>
        <p:sp>
          <p:nvSpPr>
            <p:cNvPr id="9" name="Капля 8"/>
            <p:cNvSpPr/>
            <p:nvPr/>
          </p:nvSpPr>
          <p:spPr>
            <a:xfrm rot="7999737">
              <a:off x="4526710" y="2350057"/>
              <a:ext cx="1568849" cy="1568849"/>
            </a:xfrm>
            <a:prstGeom prst="teardrop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585020" y="2408367"/>
              <a:ext cx="1452227" cy="14522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628658" y="4011835"/>
            <a:ext cx="1808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ontserrat Medium" panose="00000600000000000000" pitchFamily="2" charset="-52"/>
              </a:rPr>
              <a:t>44 </a:t>
            </a:r>
            <a:r>
              <a:rPr lang="ru-RU" sz="2000" b="1" dirty="0">
                <a:solidFill>
                  <a:srgbClr val="060A27"/>
                </a:solidFill>
                <a:latin typeface="Montserrat Medium" panose="00000600000000000000" pitchFamily="2" charset="-52"/>
              </a:rPr>
              <a:t>666,90</a:t>
            </a:r>
            <a:r>
              <a:rPr lang="ru-RU" sz="2000" b="1" dirty="0">
                <a:latin typeface="Montserrat Medium" panose="00000600000000000000" pitchFamily="2" charset="-52"/>
              </a:rPr>
              <a:t> </a:t>
            </a:r>
          </a:p>
          <a:p>
            <a:pPr algn="ctr"/>
            <a:r>
              <a:rPr lang="ru-RU" sz="2000" dirty="0">
                <a:latin typeface="Montserrat Medium" panose="00000600000000000000" pitchFamily="2" charset="-52"/>
              </a:rPr>
              <a:t>тыс. руб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435035" y="5246232"/>
            <a:ext cx="315740" cy="405517"/>
          </a:xfrm>
          <a:prstGeom prst="triangle">
            <a:avLst/>
          </a:prstGeom>
          <a:solidFill>
            <a:srgbClr val="9BB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83898" y="5748413"/>
            <a:ext cx="1808923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tserrat Medium" panose="00000600000000000000" pitchFamily="2" charset="-52"/>
              </a:rPr>
              <a:t>2020</a:t>
            </a:r>
          </a:p>
          <a:p>
            <a:pPr algn="ctr"/>
            <a:r>
              <a:rPr lang="ru-RU" b="1" dirty="0">
                <a:latin typeface="Century Gothic" panose="020B0502020202020204" pitchFamily="34" charset="0"/>
              </a:rPr>
              <a:t>год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8936" y="3517441"/>
            <a:ext cx="1771478" cy="72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60A27"/>
                </a:solidFill>
                <a:latin typeface="Montserrat Medium" panose="00000600000000000000" pitchFamily="2" charset="-52"/>
              </a:rPr>
              <a:t>51 756,00</a:t>
            </a:r>
          </a:p>
          <a:p>
            <a:pPr algn="ctr"/>
            <a:r>
              <a:rPr lang="ru-RU" sz="2000" dirty="0">
                <a:solidFill>
                  <a:srgbClr val="060A27"/>
                </a:solidFill>
                <a:latin typeface="Montserrat Medium" panose="00000600000000000000" pitchFamily="2" charset="-52"/>
              </a:rPr>
              <a:t>тыс. руб.</a:t>
            </a: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194112" y="4516962"/>
            <a:ext cx="315740" cy="405517"/>
          </a:xfrm>
          <a:prstGeom prst="triangle">
            <a:avLst/>
          </a:prstGeom>
          <a:solidFill>
            <a:srgbClr val="9BB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29957" y="4968018"/>
            <a:ext cx="1816547" cy="66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tserrat Medium" panose="00000600000000000000" pitchFamily="2" charset="-52"/>
              </a:rPr>
              <a:t>2021</a:t>
            </a:r>
          </a:p>
          <a:p>
            <a:pPr algn="ctr"/>
            <a:r>
              <a:rPr lang="ru-RU" b="1" dirty="0">
                <a:latin typeface="Montserrat Medium" panose="00000600000000000000" pitchFamily="2" charset="-52"/>
              </a:rPr>
              <a:t>год</a:t>
            </a:r>
            <a:endParaRPr lang="ru-RU" dirty="0">
              <a:latin typeface="Montserrat Medium" panose="00000600000000000000" pitchFamily="2" charset="-52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805058" y="2418957"/>
            <a:ext cx="704794" cy="704794"/>
            <a:chOff x="4526710" y="2350057"/>
            <a:chExt cx="1568849" cy="1568849"/>
          </a:xfrm>
          <a:solidFill>
            <a:srgbClr val="9BBC16"/>
          </a:solidFill>
        </p:grpSpPr>
        <p:sp>
          <p:nvSpPr>
            <p:cNvPr id="26" name="Капля 25"/>
            <p:cNvSpPr/>
            <p:nvPr/>
          </p:nvSpPr>
          <p:spPr>
            <a:xfrm rot="7999737">
              <a:off x="4526710" y="2350057"/>
              <a:ext cx="1568849" cy="1568849"/>
            </a:xfrm>
            <a:prstGeom prst="teardrop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585020" y="2408367"/>
              <a:ext cx="1452227" cy="14522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287915" y="2645438"/>
            <a:ext cx="177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+</a:t>
            </a:r>
            <a:r>
              <a:rPr lang="ru-RU" sz="1400" b="1" dirty="0">
                <a:solidFill>
                  <a:srgbClr val="060A27"/>
                </a:solidFill>
                <a:latin typeface="Montserrat Medium" panose="00000600000000000000" pitchFamily="2" charset="-52"/>
              </a:rPr>
              <a:t>15,9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710634" y="1071161"/>
            <a:ext cx="704794" cy="704794"/>
            <a:chOff x="4526710" y="2350057"/>
            <a:chExt cx="1568849" cy="1568849"/>
          </a:xfrm>
          <a:solidFill>
            <a:srgbClr val="C2DFE0"/>
          </a:solidFill>
        </p:grpSpPr>
        <p:sp>
          <p:nvSpPr>
            <p:cNvPr id="32" name="Капля 31"/>
            <p:cNvSpPr/>
            <p:nvPr/>
          </p:nvSpPr>
          <p:spPr>
            <a:xfrm rot="7999737">
              <a:off x="4526710" y="2350057"/>
              <a:ext cx="1568849" cy="1568849"/>
            </a:xfrm>
            <a:prstGeom prst="teardrop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585020" y="2408367"/>
              <a:ext cx="1452227" cy="14522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Равнобедренный треугольник 33"/>
          <p:cNvSpPr/>
          <p:nvPr/>
        </p:nvSpPr>
        <p:spPr>
          <a:xfrm>
            <a:off x="8103900" y="2968266"/>
            <a:ext cx="315740" cy="405517"/>
          </a:xfrm>
          <a:prstGeom prst="triangle">
            <a:avLst/>
          </a:prstGeom>
          <a:solidFill>
            <a:srgbClr val="9BB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357308" y="3490932"/>
            <a:ext cx="1808923" cy="660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tserrat Medium" panose="00000600000000000000" pitchFamily="2" charset="-52"/>
              </a:rPr>
              <a:t>2023</a:t>
            </a:r>
          </a:p>
          <a:p>
            <a:pPr algn="ctr"/>
            <a:r>
              <a:rPr lang="ru-RU" b="1" dirty="0">
                <a:latin typeface="Montserrat Medium" panose="00000600000000000000" pitchFamily="2" charset="-52"/>
              </a:rPr>
              <a:t>год</a:t>
            </a:r>
            <a:endParaRPr lang="ru-RU" dirty="0">
              <a:latin typeface="Montserrat Medium" panose="00000600000000000000" pitchFamily="2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93047" y="1274516"/>
            <a:ext cx="1808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+</a:t>
            </a:r>
            <a:r>
              <a:rPr lang="ru-RU" sz="1400" b="1" dirty="0">
                <a:solidFill>
                  <a:srgbClr val="060A27"/>
                </a:solidFill>
                <a:latin typeface="Montserrat Medium" panose="00000600000000000000" pitchFamily="2" charset="-52"/>
              </a:rPr>
              <a:t>12,4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93047" y="1928785"/>
            <a:ext cx="1808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60A27"/>
                </a:solidFill>
                <a:latin typeface="Montserrat Medium" panose="00000600000000000000" pitchFamily="2" charset="-52"/>
              </a:rPr>
              <a:t>73 337,00</a:t>
            </a:r>
          </a:p>
          <a:p>
            <a:pPr algn="ctr"/>
            <a:r>
              <a:rPr lang="ru-RU" sz="2000" dirty="0">
                <a:solidFill>
                  <a:srgbClr val="060A27"/>
                </a:solidFill>
                <a:latin typeface="Montserrat Medium" panose="00000600000000000000" pitchFamily="2" charset="-52"/>
              </a:rPr>
              <a:t>тыс. руб.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6216412" y="1582799"/>
            <a:ext cx="768317" cy="749525"/>
            <a:chOff x="4526710" y="2350057"/>
            <a:chExt cx="1568849" cy="1568849"/>
          </a:xfrm>
          <a:solidFill>
            <a:srgbClr val="D180D1"/>
          </a:solidFill>
        </p:grpSpPr>
        <p:sp>
          <p:nvSpPr>
            <p:cNvPr id="39" name="Капля 38"/>
            <p:cNvSpPr/>
            <p:nvPr/>
          </p:nvSpPr>
          <p:spPr>
            <a:xfrm rot="7999737">
              <a:off x="4526710" y="2350057"/>
              <a:ext cx="1568849" cy="1568849"/>
            </a:xfrm>
            <a:prstGeom prst="teardrop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585020" y="2408367"/>
              <a:ext cx="1452227" cy="145222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5713569" y="1776634"/>
            <a:ext cx="177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+</a:t>
            </a:r>
            <a:r>
              <a:rPr lang="ru-RU" sz="1400" b="1" dirty="0">
                <a:solidFill>
                  <a:srgbClr val="060A27"/>
                </a:solidFill>
                <a:latin typeface="Montserrat Medium" panose="00000600000000000000" pitchFamily="2" charset="-52"/>
              </a:rPr>
              <a:t>26,6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98049" y="2551644"/>
            <a:ext cx="1771478" cy="72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60A27"/>
                </a:solidFill>
                <a:latin typeface="Montserrat Medium" panose="00000600000000000000" pitchFamily="2" charset="-52"/>
              </a:rPr>
              <a:t>65 254,00</a:t>
            </a:r>
          </a:p>
          <a:p>
            <a:pPr algn="ctr"/>
            <a:r>
              <a:rPr lang="ru-RU" sz="2000" dirty="0">
                <a:solidFill>
                  <a:srgbClr val="060A27"/>
                </a:solidFill>
                <a:latin typeface="Montserrat Medium" panose="00000600000000000000" pitchFamily="2" charset="-52"/>
              </a:rPr>
              <a:t>тыс. руб.</a:t>
            </a:r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6585991" y="3707592"/>
            <a:ext cx="315740" cy="405517"/>
          </a:xfrm>
          <a:prstGeom prst="triangle">
            <a:avLst/>
          </a:prstGeom>
          <a:solidFill>
            <a:srgbClr val="9BB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859069" y="4197774"/>
            <a:ext cx="1816547" cy="66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Montserrat Medium" panose="00000600000000000000" pitchFamily="2" charset="-52"/>
              </a:rPr>
              <a:t>2022</a:t>
            </a:r>
          </a:p>
          <a:p>
            <a:pPr algn="ctr"/>
            <a:r>
              <a:rPr lang="ru-RU" b="1" dirty="0">
                <a:latin typeface="Montserrat Medium" panose="00000600000000000000" pitchFamily="2" charset="-52"/>
              </a:rPr>
              <a:t>год</a:t>
            </a:r>
            <a:endParaRPr lang="ru-RU" dirty="0">
              <a:latin typeface="Montserrat Medium" panose="00000600000000000000" pitchFamily="2" charset="-5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-18775" y="346800"/>
            <a:ext cx="9900045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-6583" y="6481723"/>
            <a:ext cx="9925839" cy="376384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572219" y="740284"/>
            <a:ext cx="6779830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5" dirty="0">
                <a:latin typeface="Montserrat Medium" panose="00000600000000000000" pitchFamily="2" charset="-52"/>
              </a:rPr>
              <a:t>Ресурсы «Атланта»: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607" y="270014"/>
            <a:ext cx="5490606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Информирование о деятельности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4718" y="6557443"/>
            <a:ext cx="451282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7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0748" y="1882974"/>
            <a:ext cx="27049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1.Сайт www.atlant.mos.ru </a:t>
            </a:r>
          </a:p>
          <a:p>
            <a:endParaRPr lang="ru-RU" sz="1600" dirty="0">
              <a:latin typeface="Montserrat Medium" panose="00000600000000000000" pitchFamily="2" charset="-52"/>
            </a:endParaRPr>
          </a:p>
          <a:p>
            <a:endParaRPr lang="en-US" sz="1600" dirty="0">
              <a:latin typeface="Montserrat Medium" panose="00000600000000000000" pitchFamily="2" charset="-52"/>
            </a:endParaRPr>
          </a:p>
          <a:p>
            <a:r>
              <a:rPr lang="ru-RU" sz="1600" dirty="0">
                <a:latin typeface="Montserrat Medium" panose="00000600000000000000" pitchFamily="2" charset="-52"/>
              </a:rPr>
              <a:t>2. Официальная группа ВК «Мой досуговый центра Атлант», в </a:t>
            </a:r>
            <a:r>
              <a:rPr lang="ru-RU" sz="1600" dirty="0" err="1">
                <a:latin typeface="Montserrat Medium" panose="00000600000000000000" pitchFamily="2" charset="-52"/>
              </a:rPr>
              <a:t>Телеграм</a:t>
            </a:r>
            <a:r>
              <a:rPr lang="ru-RU" sz="1600" dirty="0">
                <a:latin typeface="Montserrat Medium" panose="00000600000000000000" pitchFamily="2" charset="-52"/>
              </a:rPr>
              <a:t> – «Атлант»;</a:t>
            </a:r>
          </a:p>
          <a:p>
            <a:endParaRPr lang="ru-RU" sz="1600" dirty="0">
              <a:latin typeface="Montserrat Medium" panose="00000600000000000000" pitchFamily="2" charset="-52"/>
            </a:endParaRPr>
          </a:p>
          <a:p>
            <a:endParaRPr lang="ru-RU" sz="1600" dirty="0">
              <a:latin typeface="Montserrat Medium" panose="00000600000000000000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1455845" y="3217195"/>
            <a:ext cx="3687782" cy="69400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3610246" y="3277815"/>
            <a:ext cx="3838700" cy="99082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65950" y="1882974"/>
            <a:ext cx="4157274" cy="32932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4.Печатные издания </a:t>
            </a:r>
            <a:endParaRPr lang="en-US" sz="1600" dirty="0">
              <a:latin typeface="Montserrat Medium" panose="00000600000000000000" pitchFamily="2" charset="-52"/>
            </a:endParaRPr>
          </a:p>
          <a:p>
            <a:r>
              <a:rPr lang="ru-RU" sz="1600" dirty="0">
                <a:latin typeface="Montserrat Medium" panose="00000600000000000000" pitchFamily="2" charset="-52"/>
              </a:rPr>
              <a:t>«За Калужской Заставой»;</a:t>
            </a:r>
          </a:p>
          <a:p>
            <a:endParaRPr lang="en-US" sz="1600" dirty="0">
              <a:latin typeface="Montserrat Medium" panose="00000600000000000000" pitchFamily="2" charset="-52"/>
            </a:endParaRPr>
          </a:p>
          <a:p>
            <a:endParaRPr lang="en-US" sz="1600" dirty="0">
              <a:latin typeface="Montserrat Medium" panose="00000600000000000000" pitchFamily="2" charset="-52"/>
            </a:endParaRPr>
          </a:p>
          <a:p>
            <a:r>
              <a:rPr lang="ru-RU" sz="1600" dirty="0">
                <a:latin typeface="Montserrat Medium" panose="00000600000000000000" pitchFamily="2" charset="-52"/>
              </a:rPr>
              <a:t>5.Сайты префектуры ЮЗАО </a:t>
            </a:r>
            <a:endParaRPr lang="en-US" sz="1600" dirty="0">
              <a:latin typeface="Montserrat Medium" panose="00000600000000000000" pitchFamily="2" charset="-52"/>
            </a:endParaRPr>
          </a:p>
          <a:p>
            <a:r>
              <a:rPr lang="ru-RU" sz="1600" dirty="0">
                <a:latin typeface="Montserrat Medium" panose="00000600000000000000" pitchFamily="2" charset="-52"/>
              </a:rPr>
              <a:t>и управы района Северное Бутово;</a:t>
            </a:r>
          </a:p>
          <a:p>
            <a:endParaRPr lang="en-US" sz="1600" dirty="0">
              <a:latin typeface="Montserrat Medium" panose="00000600000000000000" pitchFamily="2" charset="-52"/>
            </a:endParaRPr>
          </a:p>
          <a:p>
            <a:endParaRPr lang="en-US" sz="1600" dirty="0">
              <a:latin typeface="Montserrat Medium" panose="00000600000000000000" pitchFamily="2" charset="-52"/>
            </a:endParaRPr>
          </a:p>
          <a:p>
            <a:endParaRPr lang="en-US" sz="1600" dirty="0">
              <a:latin typeface="Montserrat Medium" panose="00000600000000000000" pitchFamily="2" charset="-52"/>
            </a:endParaRPr>
          </a:p>
          <a:p>
            <a:r>
              <a:rPr lang="ru-RU" sz="1600" dirty="0">
                <a:latin typeface="Montserrat Medium" panose="00000600000000000000" pitchFamily="2" charset="-52"/>
              </a:rPr>
              <a:t>6.Реклама на фасадах </a:t>
            </a:r>
            <a:endParaRPr lang="en-US" sz="1600" dirty="0">
              <a:latin typeface="Montserrat Medium" panose="00000600000000000000" pitchFamily="2" charset="-52"/>
            </a:endParaRPr>
          </a:p>
          <a:p>
            <a:r>
              <a:rPr lang="ru-RU" sz="1600" dirty="0">
                <a:latin typeface="Montserrat Medium" panose="00000600000000000000" pitchFamily="2" charset="-52"/>
              </a:rPr>
              <a:t>и козырьках собственных помещений, </a:t>
            </a:r>
            <a:endParaRPr lang="en-US" sz="1600" dirty="0">
              <a:latin typeface="Montserrat Medium" panose="00000600000000000000" pitchFamily="2" charset="-52"/>
            </a:endParaRPr>
          </a:p>
          <a:p>
            <a:r>
              <a:rPr lang="ru-RU" sz="1600" dirty="0">
                <a:latin typeface="Montserrat Medium" panose="00000600000000000000" pitchFamily="2" charset="-52"/>
              </a:rPr>
              <a:t>на информационных стендах спортивных площадок района Северное Бутово.</a:t>
            </a:r>
          </a:p>
        </p:txBody>
      </p:sp>
      <p:sp>
        <p:nvSpPr>
          <p:cNvPr id="13" name="Овал 12"/>
          <p:cNvSpPr/>
          <p:nvPr/>
        </p:nvSpPr>
        <p:spPr>
          <a:xfrm>
            <a:off x="183440" y="1851929"/>
            <a:ext cx="405466" cy="405466"/>
          </a:xfrm>
          <a:prstGeom prst="ellipse">
            <a:avLst/>
          </a:prstGeom>
          <a:solidFill>
            <a:srgbClr val="9BBC16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3440" y="2947009"/>
            <a:ext cx="405466" cy="405466"/>
          </a:xfrm>
          <a:prstGeom prst="ellipse">
            <a:avLst/>
          </a:prstGeom>
          <a:solidFill>
            <a:srgbClr val="9BBC16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83440" y="4043184"/>
            <a:ext cx="405466" cy="405466"/>
          </a:xfrm>
          <a:prstGeom prst="ellipse">
            <a:avLst/>
          </a:prstGeom>
          <a:solidFill>
            <a:srgbClr val="9BBC16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312031" y="1851929"/>
            <a:ext cx="405466" cy="405466"/>
          </a:xfrm>
          <a:prstGeom prst="ellipse">
            <a:avLst/>
          </a:prstGeom>
          <a:solidFill>
            <a:srgbClr val="9BBC16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12031" y="3084637"/>
            <a:ext cx="405466" cy="405466"/>
          </a:xfrm>
          <a:prstGeom prst="ellipse">
            <a:avLst/>
          </a:prstGeom>
          <a:solidFill>
            <a:srgbClr val="9BBC16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312031" y="4189613"/>
            <a:ext cx="405466" cy="405466"/>
          </a:xfrm>
          <a:prstGeom prst="ellipse">
            <a:avLst/>
          </a:prstGeom>
          <a:solidFill>
            <a:srgbClr val="9BBC16"/>
          </a:solidFill>
          <a:ln w="381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89" y="973224"/>
            <a:ext cx="1042640" cy="9780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1" t="35728" r="21882" b="25918"/>
          <a:stretch>
            <a:fillRect/>
          </a:stretch>
        </p:blipFill>
        <p:spPr>
          <a:xfrm>
            <a:off x="3811753" y="3672631"/>
            <a:ext cx="1416266" cy="18165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8758" y="4132483"/>
            <a:ext cx="31893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Montserrat Medium" panose="00000600000000000000" pitchFamily="2" charset="-52"/>
              </a:rPr>
              <a:t>3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latin typeface="Montserrat Medium" panose="00000600000000000000" pitchFamily="2" charset="-52"/>
              </a:rPr>
              <a:t>. Группы в социальных сетях </a:t>
            </a:r>
            <a:endParaRPr lang="en-US" sz="1600" dirty="0">
              <a:ln>
                <a:noFill/>
              </a:ln>
              <a:solidFill>
                <a:schemeClr val="tx1"/>
              </a:solidFill>
              <a:latin typeface="Montserrat Medium" panose="00000600000000000000" pitchFamily="2" charset="-52"/>
            </a:endParaRPr>
          </a:p>
          <a:p>
            <a:r>
              <a:rPr lang="ru-RU" sz="1600" dirty="0" err="1">
                <a:ln>
                  <a:noFill/>
                </a:ln>
                <a:solidFill>
                  <a:schemeClr val="tx1"/>
                </a:solidFill>
                <a:latin typeface="Montserrat Medium" panose="00000600000000000000" pitchFamily="2" charset="-52"/>
              </a:rPr>
              <a:t>Вконтакте</a:t>
            </a:r>
            <a:r>
              <a:rPr lang="ru-RU" sz="1600" dirty="0">
                <a:ln>
                  <a:noFill/>
                </a:ln>
                <a:solidFill>
                  <a:schemeClr val="tx1"/>
                </a:solidFill>
                <a:latin typeface="Montserrat Medium" panose="00000600000000000000" pitchFamily="2" charset="-52"/>
              </a:rPr>
              <a:t> СП Северное Бутово;</a:t>
            </a:r>
          </a:p>
          <a:p>
            <a:endParaRPr lang="ru-RU" sz="1600" dirty="0">
              <a:ln>
                <a:noFill/>
              </a:ln>
              <a:solidFill>
                <a:schemeClr val="tx1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D292B2-963F-4298-805C-EF5C99CFC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53" y="2202587"/>
            <a:ext cx="1482494" cy="14824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-260743" y="-291193"/>
            <a:ext cx="9900045" cy="6858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-3291" y="6566807"/>
            <a:ext cx="9922548" cy="291300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4957" y="652065"/>
            <a:ext cx="7399612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5" dirty="0">
                <a:solidFill>
                  <a:srgbClr val="060A27"/>
                </a:solidFill>
                <a:latin typeface="Montserrat Medium" panose="00000600000000000000" pitchFamily="2" charset="-52"/>
              </a:rPr>
              <a:t>«Атлант» осуществляет свою деятельность по адресам: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083" y="13013"/>
            <a:ext cx="6205712" cy="77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Обеспеченность нежилыми помещениями после объединения 01.04.2023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7186" y="6557443"/>
            <a:ext cx="398814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7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60238" y="1426123"/>
            <a:ext cx="386334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60A27"/>
                </a:solidFill>
                <a:latin typeface="Montserrat" panose="00000500000000000000" pitchFamily="2" charset="-52"/>
              </a:rPr>
              <a:t>99</a:t>
            </a:r>
            <a:r>
              <a:rPr lang="en-US" sz="1600" b="1" dirty="0">
                <a:solidFill>
                  <a:srgbClr val="060A27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>
                <a:solidFill>
                  <a:srgbClr val="060A27"/>
                </a:solidFill>
                <a:latin typeface="Montserrat" panose="00000500000000000000" pitchFamily="2" charset="-52"/>
              </a:rPr>
              <a:t>помещений</a:t>
            </a:r>
          </a:p>
          <a:p>
            <a:r>
              <a:rPr lang="ru-RU" sz="6000" b="1" dirty="0">
                <a:solidFill>
                  <a:srgbClr val="060A27"/>
                </a:solidFill>
                <a:latin typeface="Montserrat" panose="00000500000000000000" pitchFamily="2" charset="-52"/>
              </a:rPr>
              <a:t>176</a:t>
            </a:r>
            <a:r>
              <a:rPr lang="ru-RU" sz="4400" b="1" dirty="0">
                <a:solidFill>
                  <a:srgbClr val="060A27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>
                <a:solidFill>
                  <a:srgbClr val="060A27"/>
                </a:solidFill>
                <a:latin typeface="Montserrat" panose="00000500000000000000" pitchFamily="2" charset="-52"/>
              </a:rPr>
              <a:t>творческий пространств</a:t>
            </a:r>
          </a:p>
          <a:p>
            <a:r>
              <a:rPr lang="ru-RU" sz="6000" b="1" dirty="0">
                <a:solidFill>
                  <a:srgbClr val="060A27"/>
                </a:solidFill>
                <a:latin typeface="Montserrat" panose="00000500000000000000" pitchFamily="2" charset="-52"/>
              </a:rPr>
              <a:t>56</a:t>
            </a:r>
            <a:r>
              <a:rPr lang="ru-RU" sz="1600" b="1" dirty="0">
                <a:solidFill>
                  <a:srgbClr val="060A27"/>
                </a:solidFill>
                <a:latin typeface="Montserrat" panose="00000500000000000000" pitchFamily="2" charset="-52"/>
              </a:rPr>
              <a:t>  спортивных залов</a:t>
            </a:r>
          </a:p>
          <a:p>
            <a:r>
              <a:rPr lang="ru-RU" sz="6000" b="1" dirty="0">
                <a:solidFill>
                  <a:srgbClr val="060A27"/>
                </a:solidFill>
                <a:latin typeface="Montserrat" panose="00000500000000000000" pitchFamily="2" charset="-52"/>
              </a:rPr>
              <a:t>31</a:t>
            </a:r>
            <a:r>
              <a:rPr lang="ru-RU" sz="4400" b="1" dirty="0">
                <a:solidFill>
                  <a:srgbClr val="060A27"/>
                </a:solidFill>
                <a:latin typeface="Montserrat" panose="00000500000000000000" pitchFamily="2" charset="-52"/>
              </a:rPr>
              <a:t> </a:t>
            </a:r>
            <a:r>
              <a:rPr lang="ru-RU" sz="1600" b="1" dirty="0">
                <a:solidFill>
                  <a:srgbClr val="060A27"/>
                </a:solidFill>
                <a:latin typeface="Montserrat" panose="00000500000000000000" pitchFamily="2" charset="-52"/>
              </a:rPr>
              <a:t>спортивный кластер</a:t>
            </a:r>
          </a:p>
          <a:p>
            <a:r>
              <a:rPr lang="ru-RU" sz="6000" b="1" dirty="0">
                <a:solidFill>
                  <a:srgbClr val="060A27"/>
                </a:solidFill>
                <a:latin typeface="Montserrat" panose="00000500000000000000" pitchFamily="2" charset="-52"/>
              </a:rPr>
              <a:t>11</a:t>
            </a:r>
            <a:r>
              <a:rPr lang="ru-RU" sz="1600" b="1" dirty="0">
                <a:solidFill>
                  <a:srgbClr val="060A27"/>
                </a:solidFill>
                <a:latin typeface="Montserrat" panose="00000500000000000000" pitchFamily="2" charset="-52"/>
              </a:rPr>
              <a:t>  скейт-парков</a:t>
            </a:r>
          </a:p>
          <a:p>
            <a:endParaRPr lang="ru-RU" sz="1600" b="1" dirty="0">
              <a:solidFill>
                <a:srgbClr val="060A27"/>
              </a:solidFill>
              <a:latin typeface="Montserrat" panose="00000500000000000000" pitchFamily="2" charset="-52"/>
            </a:endParaRPr>
          </a:p>
          <a:p>
            <a:endParaRPr lang="ru-RU" sz="1600" b="1" dirty="0">
              <a:solidFill>
                <a:srgbClr val="060A27"/>
              </a:solidFill>
              <a:latin typeface="Montserrat" panose="00000500000000000000" pitchFamily="2" charset="-52"/>
            </a:endParaRPr>
          </a:p>
          <a:p>
            <a:endParaRPr lang="ru-RU" sz="1600" b="1" dirty="0">
              <a:solidFill>
                <a:srgbClr val="060A27"/>
              </a:solidFill>
              <a:latin typeface="Montserrat" panose="00000500000000000000" pitchFamily="2" charset="-52"/>
            </a:endParaRPr>
          </a:p>
          <a:p>
            <a:endParaRPr lang="ru-RU" sz="72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  <a:p>
            <a:endParaRPr lang="ru-RU" sz="1600" b="1" dirty="0">
              <a:solidFill>
                <a:srgbClr val="060A27"/>
              </a:solidFill>
              <a:latin typeface="Montserrat" panose="00000500000000000000" pitchFamily="2" charset="-52"/>
            </a:endParaRPr>
          </a:p>
          <a:p>
            <a:endParaRPr lang="ru-RU" sz="1600" b="1" dirty="0">
              <a:solidFill>
                <a:srgbClr val="060A27"/>
              </a:solidFill>
              <a:latin typeface="Montserrat" panose="00000500000000000000" pitchFamily="2" charset="-52"/>
            </a:endParaRPr>
          </a:p>
          <a:p>
            <a:endParaRPr lang="ru-RU" sz="1600" b="1" dirty="0">
              <a:solidFill>
                <a:srgbClr val="060A27"/>
              </a:solidFill>
              <a:latin typeface="Montserrat" panose="00000500000000000000" pitchFamily="2" charset="-5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7" y="1006640"/>
            <a:ext cx="4469503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-87540" y="-145543"/>
            <a:ext cx="9900045" cy="6858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-3291" y="6566807"/>
            <a:ext cx="9922548" cy="291300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1452" y="142636"/>
            <a:ext cx="3106235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Основная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7186" y="6557443"/>
            <a:ext cx="398814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7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9" name="Рисунок 8" descr="Медаль 1-1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DCA35"/>
              </a:clrFrom>
              <a:clrTo>
                <a:srgbClr val="EDCA35">
                  <a:alpha val="0"/>
                </a:srgbClr>
              </a:clrTo>
            </a:clrChange>
            <a:duotone>
              <a:prstClr val="black"/>
              <a:srgbClr val="D180D1">
                <a:tint val="45000"/>
                <a:satMod val="400000"/>
              </a:srgbClr>
            </a:duotone>
          </a:blip>
          <a:srcRect l="29462" t="1570" r="34250" b="5321"/>
          <a:stretch>
            <a:fillRect/>
          </a:stretch>
        </p:blipFill>
        <p:spPr>
          <a:xfrm rot="2340219">
            <a:off x="7406961" y="-1067374"/>
            <a:ext cx="2050775" cy="36170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133" y="1230560"/>
            <a:ext cx="6249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60A27"/>
                </a:solidFill>
                <a:latin typeface="Montserrat" panose="00000500000000000000" pitchFamily="2" charset="-52"/>
              </a:rPr>
              <a:t>Лучшая спортивная организация г. Москвы в 2023 году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2483" y="2937598"/>
            <a:ext cx="5052037" cy="77277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29" y="2937600"/>
            <a:ext cx="4857254" cy="77277"/>
          </a:xfrm>
          <a:prstGeom prst="rect">
            <a:avLst/>
          </a:prstGeom>
          <a:solidFill>
            <a:srgbClr val="9BB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33856" y="3628360"/>
            <a:ext cx="2491813" cy="1047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60A27"/>
                </a:solidFill>
                <a:latin typeface="Montserrat" panose="00000500000000000000" pitchFamily="2" charset="-52"/>
              </a:rPr>
              <a:t>16 156 </a:t>
            </a:r>
            <a:r>
              <a:rPr lang="ru-RU" dirty="0">
                <a:solidFill>
                  <a:srgbClr val="060A27"/>
                </a:solidFill>
                <a:latin typeface="Montserrat" panose="00000500000000000000" pitchFamily="2" charset="-52"/>
              </a:rPr>
              <a:t>занимаются в Атланте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8015" y="4912988"/>
            <a:ext cx="251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60A27"/>
                </a:solidFill>
                <a:latin typeface="Montserrat" panose="00000500000000000000" pitchFamily="2" charset="-52"/>
              </a:rPr>
              <a:t>Бюджет – 14 456 чел.</a:t>
            </a:r>
          </a:p>
          <a:p>
            <a:pPr algn="ctr"/>
            <a:r>
              <a:rPr lang="ru-RU" sz="1200" dirty="0">
                <a:solidFill>
                  <a:srgbClr val="060A27"/>
                </a:solidFill>
                <a:latin typeface="Montserrat" panose="00000500000000000000" pitchFamily="2" charset="-52"/>
              </a:rPr>
              <a:t>Платно – 1 700 чел.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57200" y="3372922"/>
            <a:ext cx="3045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60A27"/>
                </a:solidFill>
                <a:latin typeface="Montserrat" panose="00000500000000000000" pitchFamily="2" charset="-52"/>
              </a:rPr>
              <a:t>897</a:t>
            </a:r>
            <a:r>
              <a:rPr lang="ru-RU" sz="6000" b="1" dirty="0">
                <a:solidFill>
                  <a:srgbClr val="060A27"/>
                </a:solidFill>
                <a:latin typeface="Montserrat" panose="00000500000000000000" pitchFamily="2" charset="-52"/>
              </a:rPr>
              <a:t> </a:t>
            </a:r>
          </a:p>
          <a:p>
            <a:pPr algn="ctr"/>
            <a:r>
              <a:rPr lang="ru-RU" dirty="0">
                <a:solidFill>
                  <a:srgbClr val="060A27"/>
                </a:solidFill>
                <a:latin typeface="Montserrat" panose="00000500000000000000" pitchFamily="2" charset="-52"/>
              </a:rPr>
              <a:t>секций и студий</a:t>
            </a:r>
          </a:p>
          <a:p>
            <a:endParaRPr lang="ru-RU" sz="1200" dirty="0">
              <a:solidFill>
                <a:srgbClr val="060A27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200" dirty="0">
                <a:solidFill>
                  <a:srgbClr val="060A27"/>
                </a:solidFill>
                <a:latin typeface="Montserrat" panose="00000500000000000000" pitchFamily="2" charset="-52"/>
              </a:rPr>
              <a:t>Бюджет – 612 </a:t>
            </a:r>
          </a:p>
          <a:p>
            <a:pPr algn="ctr"/>
            <a:r>
              <a:rPr lang="ru-RU" sz="1200" dirty="0">
                <a:solidFill>
                  <a:srgbClr val="060A27"/>
                </a:solidFill>
                <a:latin typeface="Montserrat" panose="00000500000000000000" pitchFamily="2" charset="-52"/>
              </a:rPr>
              <a:t>Платно – 285 </a:t>
            </a:r>
          </a:p>
          <a:p>
            <a:pPr algn="ctr"/>
            <a:r>
              <a:rPr lang="ru-RU" sz="1200" dirty="0">
                <a:solidFill>
                  <a:srgbClr val="060A27"/>
                </a:solidFill>
                <a:latin typeface="Montserrat" panose="00000500000000000000" pitchFamily="2" charset="-52"/>
              </a:rPr>
              <a:t>Секций по спорту 378</a:t>
            </a:r>
          </a:p>
          <a:p>
            <a:pPr algn="ctr"/>
            <a:r>
              <a:rPr lang="ru-RU" sz="1200" dirty="0">
                <a:solidFill>
                  <a:srgbClr val="060A27"/>
                </a:solidFill>
                <a:latin typeface="Montserrat" panose="00000500000000000000" pitchFamily="2" charset="-52"/>
              </a:rPr>
              <a:t>Студий по досугу 519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4964" y="3639845"/>
            <a:ext cx="2494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60A27"/>
                </a:solidFill>
                <a:latin typeface="Montserrat" panose="00000500000000000000" pitchFamily="2" charset="-52"/>
              </a:rPr>
              <a:t>558 </a:t>
            </a:r>
          </a:p>
          <a:p>
            <a:pPr algn="ctr"/>
            <a:r>
              <a:rPr lang="ru-RU" dirty="0">
                <a:solidFill>
                  <a:srgbClr val="060A27"/>
                </a:solidFill>
                <a:latin typeface="Montserrat" panose="00000500000000000000" pitchFamily="2" charset="-52"/>
              </a:rPr>
              <a:t>мероприятий </a:t>
            </a:r>
          </a:p>
          <a:p>
            <a:pPr algn="ctr"/>
            <a:r>
              <a:rPr lang="ru-RU" dirty="0">
                <a:solidFill>
                  <a:srgbClr val="060A27"/>
                </a:solidFill>
                <a:latin typeface="Montserrat" panose="00000500000000000000" pitchFamily="2" charset="-52"/>
              </a:rPr>
              <a:t>по спорту в рамках ГЗ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7537" y="3639845"/>
            <a:ext cx="2494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60A27"/>
                </a:solidFill>
                <a:latin typeface="Montserrat" panose="00000500000000000000" pitchFamily="2" charset="-52"/>
              </a:rPr>
              <a:t>403 </a:t>
            </a:r>
          </a:p>
          <a:p>
            <a:pPr algn="ctr"/>
            <a:r>
              <a:rPr lang="ru-RU" dirty="0">
                <a:solidFill>
                  <a:srgbClr val="060A27"/>
                </a:solidFill>
                <a:latin typeface="Montserrat" panose="00000500000000000000" pitchFamily="2" charset="-52"/>
              </a:rPr>
              <a:t>мероприятий </a:t>
            </a:r>
          </a:p>
          <a:p>
            <a:pPr algn="ctr"/>
            <a:r>
              <a:rPr lang="ru-RU" dirty="0">
                <a:solidFill>
                  <a:srgbClr val="060A27"/>
                </a:solidFill>
                <a:latin typeface="Montserrat" panose="00000500000000000000" pitchFamily="2" charset="-52"/>
              </a:rPr>
              <a:t>по досугу в рамках ГЗ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-9231" y="-291193"/>
            <a:ext cx="9900045" cy="6858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-3291" y="6566807"/>
            <a:ext cx="9922548" cy="291300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1452" y="142636"/>
            <a:ext cx="2881623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Коллектив «Атланта»: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7186" y="6557443"/>
            <a:ext cx="398814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7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81" y="572146"/>
            <a:ext cx="2999173" cy="29991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5"/>
          <a:stretch>
            <a:fillRect/>
          </a:stretch>
        </p:blipFill>
        <p:spPr>
          <a:xfrm>
            <a:off x="5344570" y="3571319"/>
            <a:ext cx="4135086" cy="17108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3479" y="1283411"/>
            <a:ext cx="44565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60A27"/>
                </a:solidFill>
                <a:latin typeface="Montserrat" panose="00000500000000000000" pitchFamily="2" charset="-52"/>
              </a:rPr>
              <a:t>86</a:t>
            </a:r>
            <a:r>
              <a:rPr lang="ru-RU" dirty="0"/>
              <a:t> АУП </a:t>
            </a:r>
          </a:p>
          <a:p>
            <a:r>
              <a:rPr lang="ru-RU" sz="6000" b="1" dirty="0">
                <a:solidFill>
                  <a:srgbClr val="060A27"/>
                </a:solidFill>
                <a:latin typeface="Montserrat" panose="00000500000000000000" pitchFamily="2" charset="-52"/>
              </a:rPr>
              <a:t>250</a:t>
            </a:r>
            <a:r>
              <a:rPr lang="ru-RU" dirty="0"/>
              <a:t> Инструкторы по спорту</a:t>
            </a:r>
          </a:p>
          <a:p>
            <a:r>
              <a:rPr lang="ru-RU" sz="6000" b="1" dirty="0">
                <a:solidFill>
                  <a:srgbClr val="060A27"/>
                </a:solidFill>
                <a:latin typeface="Montserrat" panose="00000500000000000000" pitchFamily="2" charset="-52"/>
              </a:rPr>
              <a:t>255</a:t>
            </a:r>
            <a:r>
              <a:rPr lang="ru-RU" dirty="0"/>
              <a:t> Руководители КФ</a:t>
            </a:r>
          </a:p>
          <a:p>
            <a:r>
              <a:rPr lang="ru-RU" sz="6000" b="1" dirty="0">
                <a:solidFill>
                  <a:srgbClr val="060A27"/>
                </a:solidFill>
                <a:latin typeface="Montserrat" panose="00000500000000000000" pitchFamily="2" charset="-52"/>
              </a:rPr>
              <a:t>766</a:t>
            </a:r>
            <a:r>
              <a:rPr lang="ru-RU" dirty="0"/>
              <a:t> Всего сотрудников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4417" y="852344"/>
            <a:ext cx="4857254" cy="77277"/>
          </a:xfrm>
          <a:prstGeom prst="rect">
            <a:avLst/>
          </a:prstGeom>
          <a:solidFill>
            <a:srgbClr val="9BB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3" b="28603"/>
          <a:stretch>
            <a:fillRect/>
          </a:stretch>
        </p:blipFill>
        <p:spPr>
          <a:xfrm>
            <a:off x="0" y="-22409"/>
            <a:ext cx="9906000" cy="529497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-104283" y="5414405"/>
            <a:ext cx="7636179" cy="9361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2060"/>
                </a:solidFill>
                <a:latin typeface="Montserrat Medium" panose="00000600000000000000" pitchFamily="2" charset="-52"/>
              </a:rPr>
              <a:t>Отчет о работе за 20</a:t>
            </a:r>
            <a:r>
              <a:rPr lang="en-US" sz="2400" b="1" dirty="0">
                <a:solidFill>
                  <a:srgbClr val="002060"/>
                </a:solidFill>
                <a:latin typeface="Montserrat Medium" panose="00000600000000000000" pitchFamily="2" charset="-52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Montserrat Medium" panose="00000600000000000000" pitchFamily="2" charset="-52"/>
              </a:rPr>
              <a:t>3 год </a:t>
            </a:r>
          </a:p>
        </p:txBody>
      </p:sp>
      <p:sp>
        <p:nvSpPr>
          <p:cNvPr id="7" name="Заголовок 1"/>
          <p:cNvSpPr txBox="1"/>
          <p:nvPr/>
        </p:nvSpPr>
        <p:spPr>
          <a:xfrm>
            <a:off x="3433418" y="3885986"/>
            <a:ext cx="77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ru-RU" sz="1800" dirty="0">
              <a:solidFill>
                <a:srgbClr val="060A27"/>
              </a:solidFill>
              <a:latin typeface="Montserrat" panose="00000500000000000000" pitchFamily="2" charset="-52"/>
            </a:endParaRPr>
          </a:p>
        </p:txBody>
      </p:sp>
      <p:sp>
        <p:nvSpPr>
          <p:cNvPr id="8" name="Заголовок 1"/>
          <p:cNvSpPr txBox="1"/>
          <p:nvPr/>
        </p:nvSpPr>
        <p:spPr>
          <a:xfrm>
            <a:off x="952595" y="5245779"/>
            <a:ext cx="45693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D180D1"/>
                </a:solidFill>
                <a:latin typeface="Montserrat" panose="00000500000000000000" pitchFamily="2" charset="-52"/>
              </a:rPr>
              <a:t>    СП Северное Бутово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35" y="381837"/>
            <a:ext cx="3414710" cy="32032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1"/>
          <a:stretch>
            <a:fillRect/>
          </a:stretch>
        </p:blipFill>
        <p:spPr>
          <a:xfrm>
            <a:off x="0" y="0"/>
            <a:ext cx="2871657" cy="53919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t="19679"/>
          <a:stretch>
            <a:fillRect/>
          </a:stretch>
        </p:blipFill>
        <p:spPr>
          <a:xfrm rot="16200000" flipV="1">
            <a:off x="6735045" y="3687045"/>
            <a:ext cx="2967342" cy="33745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t="13477" r="12051" b="15841"/>
          <a:stretch>
            <a:fillRect/>
          </a:stretch>
        </p:blipFill>
        <p:spPr bwMode="auto">
          <a:xfrm>
            <a:off x="297049" y="1793057"/>
            <a:ext cx="3697432" cy="334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0" y="0"/>
            <a:ext cx="9900045" cy="6858000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-3291" y="6566807"/>
            <a:ext cx="9922548" cy="291300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547889" y="504169"/>
            <a:ext cx="7399612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5" dirty="0">
                <a:solidFill>
                  <a:srgbClr val="002060"/>
                </a:solidFill>
                <a:latin typeface="Montserrat Medium" panose="00000600000000000000" pitchFamily="2" charset="-52"/>
              </a:rPr>
              <a:t>СП Северное Бутово осуществляет свою деятельность по адресам: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452" y="142636"/>
            <a:ext cx="6906058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Обеспеченность нежилыми помещениями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7186" y="6557443"/>
            <a:ext cx="398814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70" b="1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53133"/>
              </p:ext>
            </p:extLst>
          </p:nvPr>
        </p:nvGraphicFramePr>
        <p:xfrm>
          <a:off x="4950022" y="2493145"/>
          <a:ext cx="4636156" cy="1580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3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6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</a:t>
                      </a:r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20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Старобитцевская</a:t>
                      </a:r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д.21А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</a:t>
                      </a:r>
                      <a:r>
                        <a:rPr lang="ru-RU" sz="20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Старобитцевская</a:t>
                      </a:r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д.23-3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41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</a:t>
                      </a:r>
                      <a:r>
                        <a:rPr lang="ru-RU" sz="2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Ратная, д.2А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CE5CBE-3271-4CE6-A194-14A36DF69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7" y="1384723"/>
            <a:ext cx="4384192" cy="43841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0" y="0"/>
            <a:ext cx="9900045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6583" y="6481723"/>
            <a:ext cx="9925839" cy="376384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551177" y="651667"/>
            <a:ext cx="6779830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5" dirty="0">
                <a:solidFill>
                  <a:srgbClr val="002060"/>
                </a:solidFill>
                <a:latin typeface="Montserrat Medium" panose="00000600000000000000" pitchFamily="2" charset="-52"/>
              </a:rPr>
              <a:t>Занимающиеся СП Северное Бутово: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1177" y="214364"/>
            <a:ext cx="453201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Программная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7186" y="6557172"/>
            <a:ext cx="39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8" name="Заголовок 1"/>
          <p:cNvSpPr txBox="1"/>
          <p:nvPr/>
        </p:nvSpPr>
        <p:spPr>
          <a:xfrm>
            <a:off x="232943" y="1769384"/>
            <a:ext cx="8892480" cy="6161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dirty="0">
                <a:solidFill>
                  <a:srgbClr val="060A27"/>
                </a:solidFill>
                <a:latin typeface="Montserrat" panose="00000500000000000000" pitchFamily="2" charset="-52"/>
                <a:ea typeface="+mj-ea"/>
                <a:cs typeface="+mj-cs"/>
              </a:rPr>
              <a:t>Занимающиеся СП Северное Бутово за 2023 год </a:t>
            </a:r>
          </a:p>
          <a:p>
            <a:pPr algn="r">
              <a:spcBef>
                <a:spcPct val="0"/>
              </a:spcBef>
            </a:pPr>
            <a:endParaRPr lang="ru-RU" dirty="0">
              <a:solidFill>
                <a:srgbClr val="060A27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r">
              <a:spcBef>
                <a:spcPct val="0"/>
              </a:spcBef>
            </a:pPr>
            <a:b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060A27"/>
                </a:solidFill>
                <a:effectLst/>
                <a:uLnTx/>
                <a:uFillTx/>
                <a:latin typeface="Montserrat" panose="00000500000000000000" pitchFamily="2" charset="-52"/>
                <a:ea typeface="+mj-ea"/>
                <a:cs typeface="+mj-cs"/>
              </a:rPr>
            </a:b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rgbClr val="060A27"/>
              </a:solidFill>
              <a:effectLst/>
              <a:uLnTx/>
              <a:uFillTx/>
              <a:latin typeface="Montserrat" panose="00000500000000000000" pitchFamily="2" charset="-52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60841"/>
              </p:ext>
            </p:extLst>
          </p:nvPr>
        </p:nvGraphicFramePr>
        <p:xfrm>
          <a:off x="739350" y="2106777"/>
          <a:ext cx="8424936" cy="23061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196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60A27"/>
                          </a:solidFill>
                        </a:rPr>
                        <a:t>Количество жителей, привлеченных к систематическим занятиям по спорту и досугу по ГЗ</a:t>
                      </a:r>
                      <a:endParaRPr lang="ru-RU" sz="1800" b="0" dirty="0">
                        <a:solidFill>
                          <a:srgbClr val="060A27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1" dirty="0">
                        <a:solidFill>
                          <a:srgbClr val="FF0000"/>
                        </a:solidFill>
                        <a:latin typeface="Montserrat" panose="00000500000000000000" pitchFamily="2" charset="-52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60A27"/>
                          </a:solidFill>
                          <a:latin typeface="Montserrat" panose="00000500000000000000" pitchFamily="2" charset="-52"/>
                        </a:rPr>
                        <a:t>954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dirty="0">
                          <a:solidFill>
                            <a:srgbClr val="060A27"/>
                          </a:solidFill>
                        </a:rPr>
                        <a:t>Количество жителей, привлеченных к систематическим занятиям по приносящей</a:t>
                      </a:r>
                      <a:r>
                        <a:rPr lang="ru-RU" sz="1600" baseline="0" dirty="0">
                          <a:solidFill>
                            <a:srgbClr val="060A27"/>
                          </a:solidFill>
                        </a:rPr>
                        <a:t> доход деятельности</a:t>
                      </a:r>
                      <a:endParaRPr lang="ru-RU" sz="1600" b="0" dirty="0">
                        <a:solidFill>
                          <a:srgbClr val="060A27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dirty="0">
                          <a:solidFill>
                            <a:srgbClr val="060A27"/>
                          </a:solidFill>
                          <a:latin typeface="Montserrat" panose="00000500000000000000" pitchFamily="2" charset="-52"/>
                        </a:rPr>
                        <a:t>195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0" y="0"/>
            <a:ext cx="9900045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-3291" y="6566807"/>
            <a:ext cx="9922548" cy="291300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533253" y="702184"/>
            <a:ext cx="6779830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5" dirty="0">
                <a:solidFill>
                  <a:srgbClr val="060A27"/>
                </a:solidFill>
                <a:latin typeface="Montserrat" panose="00000500000000000000" pitchFamily="2" charset="-52"/>
              </a:rPr>
              <a:t>Секции и студии «Атланта» СП Северное Бутово: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253" y="234690"/>
            <a:ext cx="453201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Программная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07186" y="6557443"/>
            <a:ext cx="398814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7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4883" y="2610551"/>
            <a:ext cx="17415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>
                <a:solidFill>
                  <a:srgbClr val="D180D1"/>
                </a:solidFill>
                <a:latin typeface="Montserrat" panose="00000500000000000000" pitchFamily="2" charset="-52"/>
              </a:rPr>
              <a:t>80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59001" y="2186843"/>
            <a:ext cx="3768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Montserrat Medium" panose="00000600000000000000" pitchFamily="2" charset="-52"/>
              </a:rPr>
              <a:t>всего</a:t>
            </a:r>
            <a:endParaRPr lang="ru-RU" sz="3200" dirty="0">
              <a:latin typeface="Montserrat Medium" panose="000006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121" y="1580994"/>
            <a:ext cx="4126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Montserrat" panose="00000500000000000000" pitchFamily="2" charset="-52"/>
              </a:rPr>
              <a:t>35</a:t>
            </a:r>
            <a:r>
              <a:rPr lang="ru-RU" sz="2000" b="1" dirty="0">
                <a:solidFill>
                  <a:srgbClr val="060A27"/>
                </a:solidFill>
                <a:latin typeface="Montserrat" panose="00000500000000000000" pitchFamily="2" charset="-52"/>
              </a:rPr>
              <a:t> спортивных секций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31684" y="1599015"/>
            <a:ext cx="4100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Montserrat" panose="00000500000000000000" pitchFamily="2" charset="-52"/>
              </a:rPr>
              <a:t>45</a:t>
            </a:r>
            <a:r>
              <a:rPr lang="ru-RU" sz="2000" b="1" dirty="0">
                <a:solidFill>
                  <a:srgbClr val="FF0000"/>
                </a:solidFill>
                <a:latin typeface="Montserrat" panose="00000500000000000000" pitchFamily="2" charset="-52"/>
              </a:rPr>
              <a:t> </a:t>
            </a:r>
            <a:r>
              <a:rPr lang="ru-RU" sz="2000" b="1" dirty="0">
                <a:solidFill>
                  <a:srgbClr val="060A27"/>
                </a:solidFill>
                <a:latin typeface="Montserrat" panose="00000500000000000000" pitchFamily="2" charset="-52"/>
              </a:rPr>
              <a:t>творческих студий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1011" y="2510008"/>
            <a:ext cx="2750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21 бесплатных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14 платных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33070" y="2510008"/>
            <a:ext cx="2828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21 бесплатных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24 платных</a:t>
            </a:r>
          </a:p>
        </p:txBody>
      </p:sp>
      <p:sp>
        <p:nvSpPr>
          <p:cNvPr id="3" name="Арка 2"/>
          <p:cNvSpPr/>
          <p:nvPr/>
        </p:nvSpPr>
        <p:spPr>
          <a:xfrm rot="16731516">
            <a:off x="3582829" y="1924006"/>
            <a:ext cx="2734574" cy="2734574"/>
          </a:xfrm>
          <a:prstGeom prst="blockArc">
            <a:avLst>
              <a:gd name="adj1" fmla="val 10800000"/>
              <a:gd name="adj2" fmla="val 714539"/>
              <a:gd name="adj3" fmla="val 4139"/>
            </a:avLst>
          </a:prstGeom>
          <a:solidFill>
            <a:srgbClr val="D180D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rot="6899048">
            <a:off x="3559643" y="1886038"/>
            <a:ext cx="2755467" cy="2809215"/>
          </a:xfrm>
          <a:prstGeom prst="blockArc">
            <a:avLst>
              <a:gd name="adj1" fmla="val 10800000"/>
              <a:gd name="adj2" fmla="val 20234377"/>
              <a:gd name="adj3" fmla="val 4483"/>
            </a:avLst>
          </a:prstGeom>
          <a:solidFill>
            <a:srgbClr val="9BBC1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17586" y="2380520"/>
            <a:ext cx="3451750" cy="77277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952810" y="2389147"/>
            <a:ext cx="3458609" cy="65198"/>
          </a:xfrm>
          <a:prstGeom prst="rect">
            <a:avLst/>
          </a:prstGeom>
          <a:solidFill>
            <a:srgbClr val="9BB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20320" y="3266988"/>
            <a:ext cx="359635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60A27"/>
                </a:solidFill>
                <a:latin typeface="Montserrat Medium" panose="00000600000000000000" pitchFamily="2" charset="-52"/>
              </a:rPr>
              <a:t>Направления: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ОФП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Игровые виды спорта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Силовые виды спорта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Интерактивный/инновационный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 Командные виды спорта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Единоборства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Интеллектуальные виды спорта</a:t>
            </a:r>
          </a:p>
          <a:p>
            <a:endParaRPr lang="ru-RU" sz="4400" b="1" dirty="0">
              <a:solidFill>
                <a:srgbClr val="FF000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678653" y="3374710"/>
            <a:ext cx="35988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60A27"/>
                </a:solidFill>
                <a:latin typeface="Montserrat Medium" panose="00000600000000000000" pitchFamily="2" charset="-52"/>
              </a:rPr>
              <a:t>Направления:</a:t>
            </a:r>
            <a:endParaRPr lang="ru-RU" sz="4400" b="1" dirty="0">
              <a:solidFill>
                <a:srgbClr val="060A27"/>
              </a:solidFill>
              <a:latin typeface="Montserrat Medium" panose="000006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Интеллектуальный досуг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Игротека/клубы по интересам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Театр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Музыка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Арт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Танцы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rgbClr val="060A27"/>
                </a:solidFill>
                <a:latin typeface="Montserrat Medium" panose="00000600000000000000" pitchFamily="2" charset="-52"/>
              </a:rPr>
              <a:t>Развивающие программы</a:t>
            </a:r>
          </a:p>
          <a:p>
            <a:endParaRPr lang="ru-RU" sz="1200" b="1" dirty="0">
              <a:solidFill>
                <a:srgbClr val="060A27"/>
              </a:solidFill>
              <a:latin typeface="Montserrat Medium" panose="00000600000000000000" pitchFamily="2" charset="-52"/>
            </a:endParaRPr>
          </a:p>
          <a:p>
            <a:endParaRPr lang="ru-RU" sz="1600" dirty="0">
              <a:solidFill>
                <a:srgbClr val="060A27"/>
              </a:solidFill>
              <a:latin typeface="Montserrat Medium" panose="00000600000000000000" pitchFamily="2" charset="-52"/>
            </a:endParaRPr>
          </a:p>
          <a:p>
            <a:pPr lvl="0"/>
            <a:endParaRPr lang="ru-RU" sz="1600" dirty="0">
              <a:solidFill>
                <a:srgbClr val="060A27"/>
              </a:solidFill>
              <a:latin typeface="Montserrat Medium" panose="00000600000000000000" pitchFamily="2" charset="-5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>
            <a:fillRect/>
          </a:stretch>
        </p:blipFill>
        <p:spPr>
          <a:xfrm>
            <a:off x="0" y="-772511"/>
            <a:ext cx="9900045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6583" y="6481723"/>
            <a:ext cx="9925839" cy="376384"/>
          </a:xfrm>
          <a:prstGeom prst="rect">
            <a:avLst/>
          </a:prstGeom>
          <a:solidFill>
            <a:srgbClr val="D1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512028" y="650707"/>
            <a:ext cx="6779830" cy="375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45" dirty="0">
                <a:solidFill>
                  <a:srgbClr val="060A27"/>
                </a:solidFill>
                <a:latin typeface="Montserrat Medium" panose="00000600000000000000" pitchFamily="2" charset="-52"/>
              </a:rPr>
              <a:t>Секции и студии «Атланта» СП Северное Бутово: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2028" y="271208"/>
            <a:ext cx="4532010" cy="4331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15" b="1" dirty="0">
                <a:solidFill>
                  <a:srgbClr val="D180D1"/>
                </a:solidFill>
                <a:latin typeface="Montserrat" panose="00000500000000000000" pitchFamily="2" charset="-52"/>
              </a:rPr>
              <a:t>Программная деятельность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54718" y="6557443"/>
            <a:ext cx="451282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70" b="1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FC678F-3072-446D-904B-DE9FEAFE0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9" y="1355180"/>
            <a:ext cx="2918252" cy="21886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E82BE2-C3D3-4A71-B4E5-6EBA24D9D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90" y="1342480"/>
            <a:ext cx="2918252" cy="21886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A2E325-1714-4FDD-8B37-F249B44753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8" y="3727105"/>
            <a:ext cx="2918252" cy="21886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905EE6-2F55-4CA3-A0EF-7E7B03AF28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43" y="3736904"/>
            <a:ext cx="2918254" cy="21886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53F668-319B-413F-A441-16147D454D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43" y="1342480"/>
            <a:ext cx="2918252" cy="21886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D4BAF2-4118-4A7A-BE6A-98FB163DCC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63" y="3725288"/>
            <a:ext cx="2919397" cy="2200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828</Words>
  <Application>Microsoft Office PowerPoint</Application>
  <PresentationFormat>Лист A4 (210x297 мм)</PresentationFormat>
  <Paragraphs>227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Montserrat</vt:lpstr>
      <vt:lpstr>Montserrat Medium</vt:lpstr>
      <vt:lpstr>Тема Office</vt:lpstr>
      <vt:lpstr>Отчет о работе за 2023 год </vt:lpstr>
      <vt:lpstr>Презентация PowerPoint</vt:lpstr>
      <vt:lpstr>Презентация PowerPoint</vt:lpstr>
      <vt:lpstr>Презентация PowerPoint</vt:lpstr>
      <vt:lpstr>Отчет о работе за 2023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за 2021 год</dc:title>
  <dc:creator>Анна Чалова</dc:creator>
  <cp:lastModifiedBy>irina.myrashova@mail.ru</cp:lastModifiedBy>
  <cp:revision>106</cp:revision>
  <dcterms:created xsi:type="dcterms:W3CDTF">2022-04-18T09:37:00Z</dcterms:created>
  <dcterms:modified xsi:type="dcterms:W3CDTF">2024-05-20T14:53:02Z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B6B9A79D0CF54AA3AEDCBF552EDF5EDF_12</vt:lpwstr>
  </property>
  <property fmtid="{D5CDD505-2E9C-101B-9397-08002B2CF9AE}" pid="3" name="KSOProductBuildVer">
    <vt:lpwstr>1049-12.2.0.16909</vt:lpwstr>
  </property>
</Properties>
</file>