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259" r:id="rId3"/>
    <p:sldId id="848" r:id="rId4"/>
    <p:sldId id="849" r:id="rId5"/>
    <p:sldId id="850" r:id="rId6"/>
    <p:sldId id="851" r:id="rId7"/>
    <p:sldId id="852" r:id="rId8"/>
    <p:sldId id="853" r:id="rId9"/>
    <p:sldId id="854" r:id="rId10"/>
    <p:sldId id="855" r:id="rId11"/>
    <p:sldId id="870" r:id="rId12"/>
    <p:sldId id="871" r:id="rId13"/>
    <p:sldId id="872" r:id="rId14"/>
    <p:sldId id="873" r:id="rId15"/>
    <p:sldId id="874" r:id="rId16"/>
    <p:sldId id="875" r:id="rId17"/>
    <p:sldId id="876" r:id="rId18"/>
    <p:sldId id="877" r:id="rId19"/>
    <p:sldId id="878" r:id="rId20"/>
    <p:sldId id="879" r:id="rId21"/>
    <p:sldId id="880" r:id="rId22"/>
    <p:sldId id="881" r:id="rId23"/>
    <p:sldId id="882" r:id="rId24"/>
    <p:sldId id="810" r:id="rId25"/>
    <p:sldId id="813" r:id="rId26"/>
    <p:sldId id="808" r:id="rId27"/>
    <p:sldId id="803" r:id="rId28"/>
    <p:sldId id="804" r:id="rId29"/>
    <p:sldId id="806" r:id="rId30"/>
    <p:sldId id="812" r:id="rId31"/>
    <p:sldId id="811" r:id="rId32"/>
    <p:sldId id="816" r:id="rId33"/>
    <p:sldId id="822" r:id="rId34"/>
    <p:sldId id="834" r:id="rId35"/>
    <p:sldId id="836" r:id="rId36"/>
    <p:sldId id="837" r:id="rId37"/>
    <p:sldId id="838" r:id="rId38"/>
    <p:sldId id="839" r:id="rId39"/>
    <p:sldId id="840" r:id="rId40"/>
    <p:sldId id="841" r:id="rId41"/>
    <p:sldId id="842" r:id="rId42"/>
    <p:sldId id="843" r:id="rId43"/>
    <p:sldId id="844" r:id="rId44"/>
    <p:sldId id="845" r:id="rId45"/>
    <p:sldId id="903" r:id="rId46"/>
    <p:sldId id="856" r:id="rId47"/>
    <p:sldId id="846" r:id="rId48"/>
    <p:sldId id="904" r:id="rId49"/>
    <p:sldId id="864" r:id="rId50"/>
    <p:sldId id="865" r:id="rId51"/>
    <p:sldId id="867" r:id="rId52"/>
    <p:sldId id="868" r:id="rId53"/>
    <p:sldId id="902" r:id="rId54"/>
    <p:sldId id="901" r:id="rId55"/>
    <p:sldId id="869" r:id="rId56"/>
    <p:sldId id="823" r:id="rId57"/>
    <p:sldId id="824" r:id="rId58"/>
    <p:sldId id="825" r:id="rId59"/>
    <p:sldId id="826" r:id="rId60"/>
    <p:sldId id="827" r:id="rId61"/>
    <p:sldId id="828" r:id="rId62"/>
    <p:sldId id="829" r:id="rId63"/>
    <p:sldId id="830" r:id="rId64"/>
    <p:sldId id="831" r:id="rId65"/>
    <p:sldId id="832" r:id="rId66"/>
    <p:sldId id="833" r:id="rId67"/>
    <p:sldId id="885" r:id="rId68"/>
    <p:sldId id="886" r:id="rId69"/>
    <p:sldId id="887" r:id="rId70"/>
    <p:sldId id="888" r:id="rId71"/>
    <p:sldId id="889" r:id="rId72"/>
    <p:sldId id="890" r:id="rId73"/>
    <p:sldId id="891" r:id="rId74"/>
    <p:sldId id="892" r:id="rId75"/>
    <p:sldId id="893" r:id="rId76"/>
    <p:sldId id="894" r:id="rId77"/>
    <p:sldId id="895" r:id="rId78"/>
    <p:sldId id="896" r:id="rId79"/>
    <p:sldId id="897" r:id="rId80"/>
    <p:sldId id="898" r:id="rId81"/>
    <p:sldId id="899" r:id="rId82"/>
    <p:sldId id="900" r:id="rId83"/>
  </p:sldIdLst>
  <p:sldSz cx="12801600" cy="9601200" type="A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D4189F9-7230-46F3-A4DC-8B2B9884F1E1}">
          <p14:sldIdLst>
            <p14:sldId id="256"/>
            <p14:sldId id="259"/>
          </p14:sldIdLst>
        </p14:section>
        <p14:section name="стройка" id="{C7593841-60A8-4616-A438-61B6120C8AA3}">
          <p14:sldIdLst>
            <p14:sldId id="848"/>
            <p14:sldId id="849"/>
            <p14:sldId id="850"/>
            <p14:sldId id="851"/>
            <p14:sldId id="852"/>
            <p14:sldId id="853"/>
            <p14:sldId id="854"/>
            <p14:sldId id="855"/>
            <p14:sldId id="870"/>
            <p14:sldId id="871"/>
            <p14:sldId id="872"/>
            <p14:sldId id="873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</p14:sldIdLst>
        </p14:section>
        <p14:section name="Орговики" id="{86B7D2F8-E991-49FA-8FF7-B904F792DE55}">
          <p14:sldIdLst>
            <p14:sldId id="810"/>
            <p14:sldId id="813"/>
            <p14:sldId id="808"/>
            <p14:sldId id="803"/>
            <p14:sldId id="804"/>
            <p14:sldId id="806"/>
            <p14:sldId id="812"/>
            <p14:sldId id="811"/>
            <p14:sldId id="816"/>
            <p14:sldId id="822"/>
          </p14:sldIdLst>
        </p14:section>
        <p14:section name="ЖКХ" id="{03CC013F-5397-4804-B3B8-D4A1EC9821DF}">
          <p14:sldIdLst>
            <p14:sldId id="834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903"/>
            <p14:sldId id="856"/>
            <p14:sldId id="846"/>
            <p14:sldId id="904"/>
            <p14:sldId id="864"/>
            <p14:sldId id="865"/>
            <p14:sldId id="867"/>
            <p14:sldId id="868"/>
            <p14:sldId id="902"/>
            <p14:sldId id="901"/>
            <p14:sldId id="869"/>
          </p14:sldIdLst>
        </p14:section>
        <p14:section name="Торговля" id="{E152A6DB-7818-4948-B4C1-7F662E4D97E6}">
          <p14:sldIdLst>
            <p14:sldId id="823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2"/>
            <p14:sldId id="833"/>
          </p14:sldIdLst>
        </p14:section>
        <p14:section name="Социалка" id="{92819BE6-EB18-42D2-B077-4D561A95A782}">
          <p14:sldIdLst>
            <p14:sldId id="885"/>
            <p14:sldId id="886"/>
            <p14:sldId id="887"/>
            <p14:sldId id="888"/>
            <p14:sldId id="889"/>
            <p14:sldId id="890"/>
            <p14:sldId id="891"/>
            <p14:sldId id="892"/>
            <p14:sldId id="893"/>
            <p14:sldId id="894"/>
            <p14:sldId id="895"/>
            <p14:sldId id="896"/>
            <p14:sldId id="897"/>
            <p14:sldId id="898"/>
            <p14:sldId id="899"/>
            <p14:sldId id="90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лэн Нелли Владимировна" initials="ГНВ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6374" autoAdjust="0"/>
  </p:normalViewPr>
  <p:slideViewPr>
    <p:cSldViewPr snapToGrid="0">
      <p:cViewPr>
        <p:scale>
          <a:sx n="83" d="100"/>
          <a:sy n="83" d="100"/>
        </p:scale>
        <p:origin x="-1338" y="-48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2022 г. (7879)</a:t>
            </a:r>
          </a:p>
        </c:rich>
      </c:tx>
      <c:layout>
        <c:manualLayout>
          <c:xMode val="edge"/>
          <c:yMode val="edge"/>
          <c:x val="0.33600485487329679"/>
          <c:y val="5.4359422360512975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50068857294119"/>
          <c:y val="0.55127766995721617"/>
          <c:w val="0.7909990274268982"/>
          <c:h val="0.448722330042779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обращений (по вкладкам)  в 2019г.</c:v>
                </c:pt>
              </c:strCache>
            </c:strRef>
          </c:tx>
          <c:explosion val="4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E8-4B91-B73E-1636E70019C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E8-4B91-B73E-1636E70019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CE8-4B91-B73E-1636E70019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CE8-4B91-B73E-1636E70019C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CE8-4B91-B73E-1636E70019C7}"/>
              </c:ext>
            </c:extLst>
          </c:dPt>
          <c:dLbls>
            <c:dLbl>
              <c:idx val="0"/>
              <c:layout>
                <c:manualLayout>
                  <c:x val="4.3856141891758835E-2"/>
                  <c:y val="-2.85803426237567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CE8-4B91-B73E-1636E70019C7}"/>
                </c:ext>
              </c:extLst>
            </c:dLbl>
            <c:dLbl>
              <c:idx val="1"/>
              <c:layout>
                <c:manualLayout>
                  <c:x val="-6.7141310945989464E-4"/>
                  <c:y val="-1.397835455998296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E8-4B91-B73E-1636E70019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Дворы - 5962</c:v>
                </c:pt>
                <c:pt idx="1">
                  <c:v>Дома - 1222 </c:v>
                </c:pt>
                <c:pt idx="2">
                  <c:v>Дороги - 437</c:v>
                </c:pt>
                <c:pt idx="3">
                  <c:v>Городские объекты - 228</c:v>
                </c:pt>
                <c:pt idx="4">
                  <c:v>Парки - 30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5962</c:v>
                </c:pt>
                <c:pt idx="1">
                  <c:v>1222</c:v>
                </c:pt>
                <c:pt idx="2">
                  <c:v>437</c:v>
                </c:pt>
                <c:pt idx="3">
                  <c:v>228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CE8-4B91-B73E-1636E70019C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524270140860377"/>
          <c:y val="0.10261796262169075"/>
          <c:w val="0.6152526959599135"/>
          <c:h val="0.329645381813950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991870356635274E-2"/>
          <c:y val="0.10430486827134207"/>
          <c:w val="0.88780597595284005"/>
          <c:h val="0.756894479127015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отремонтированных подъездов ГБУ "Жилищник района Северное Бутово"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</c:v>
                </c:pt>
                <c:pt idx="1">
                  <c:v>42</c:v>
                </c:pt>
                <c:pt idx="2">
                  <c:v>29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3B-49EE-BF02-663CB64DA8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отремонтированных подъездов иными Управляющими Компаниями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</c:v>
                </c:pt>
                <c:pt idx="1">
                  <c:v>82</c:v>
                </c:pt>
                <c:pt idx="2">
                  <c:v>62</c:v>
                </c:pt>
                <c:pt idx="3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3B-49EE-BF02-663CB64DA8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подъездов</c:v>
                </c:pt>
              </c:strCache>
            </c:strRef>
          </c:tx>
          <c:spPr>
            <a:noFill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90</c:v>
                </c:pt>
                <c:pt idx="1">
                  <c:v>124</c:v>
                </c:pt>
                <c:pt idx="2">
                  <c:v>91</c:v>
                </c:pt>
                <c:pt idx="3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23B-49EE-BF02-663CB64DA8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800384"/>
        <c:axId val="204801920"/>
      </c:barChart>
      <c:catAx>
        <c:axId val="20480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4801920"/>
        <c:crosses val="autoZero"/>
        <c:auto val="1"/>
        <c:lblAlgn val="ctr"/>
        <c:lblOffset val="100"/>
        <c:noMultiLvlLbl val="0"/>
      </c:catAx>
      <c:valAx>
        <c:axId val="204801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4800384"/>
        <c:crosses val="autoZero"/>
        <c:crossBetween val="between"/>
      </c:valAx>
    </c:plotArea>
    <c:legend>
      <c:legendPos val="t"/>
      <c:legendEntry>
        <c:idx val="1"/>
        <c:txPr>
          <a:bodyPr/>
          <a:lstStyle/>
          <a:p>
            <a:pPr>
              <a:defRPr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8648257690839644E-4"/>
          <c:y val="2.8471976095768611E-2"/>
          <c:w val="0.81941600818765303"/>
          <c:h val="0.33225223281656935"/>
        </c:manualLayout>
      </c:layout>
      <c:overlay val="0"/>
      <c:txPr>
        <a:bodyPr/>
        <a:lstStyle/>
        <a:p>
          <a:pPr>
            <a:defRPr sz="1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899906183263548"/>
          <c:h val="0.998773012148998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66FF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76-4F92-A856-AB3F5AA2636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76-4F92-A856-AB3F5AA26369}"/>
              </c:ext>
            </c:extLst>
          </c:dPt>
          <c:dLbls>
            <c:dLbl>
              <c:idx val="0"/>
              <c:layout>
                <c:manualLayout>
                  <c:x val="-0.12454296141880847"/>
                  <c:y val="0.14039734120597058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i="0" u="none" strike="noStrike" baseline="0" dirty="0"/>
                      <a:t>ГБУ «</a:t>
                    </a:r>
                    <a:r>
                      <a:rPr lang="ru-RU" sz="1100" b="1" i="0" u="none" strike="noStrike" baseline="0" dirty="0" smtClean="0"/>
                      <a:t>Жилищник</a:t>
                    </a:r>
                    <a:r>
                      <a:rPr lang="ru-RU" sz="1100" b="1" i="0" u="none" strike="noStrike" baseline="0" dirty="0"/>
                      <a:t>»</a:t>
                    </a:r>
                    <a:r>
                      <a:rPr lang="ru-RU" sz="1100" b="0" i="0" u="none" strike="noStrike" baseline="0" dirty="0"/>
                      <a:t> </a:t>
                    </a:r>
                  </a:p>
                  <a:p>
                    <a:r>
                      <a:rPr lang="ru-RU" sz="1100" dirty="0"/>
                      <a:t>21,284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9309987084460307"/>
                      <c:h val="0.188997210329853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676-4F92-A856-AB3F5AA26369}"/>
                </c:ext>
              </c:extLst>
            </c:dLbl>
            <c:dLbl>
              <c:idx val="1"/>
              <c:layout>
                <c:manualLayout>
                  <c:x val="-0.18677491754030287"/>
                  <c:y val="-0.20248522619172754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О</a:t>
                    </a:r>
                    <a:r>
                      <a:rPr lang="ru-RU" sz="1100" dirty="0"/>
                      <a:t>ОО «</a:t>
                    </a:r>
                    <a:r>
                      <a:rPr lang="ru-RU" sz="1100" dirty="0" err="1"/>
                      <a:t>Авилон</a:t>
                    </a:r>
                    <a:r>
                      <a:rPr lang="ru-RU" sz="1100" dirty="0"/>
                      <a:t>-М»    51,83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5238862667717052"/>
                      <c:h val="0.182224330204111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676-4F92-A856-AB3F5AA26369}"/>
                </c:ext>
              </c:extLst>
            </c:dLbl>
            <c:dLbl>
              <c:idx val="2"/>
              <c:layout>
                <c:manualLayout>
                  <c:x val="9.3158144562602116E-2"/>
                  <c:y val="-8.8109568106076008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О</a:t>
                    </a:r>
                    <a:r>
                      <a:rPr lang="ru-RU" sz="1100" dirty="0"/>
                      <a:t>ОО «РСС» 3,384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676-4F92-A856-AB3F5AA26369}"/>
                </c:ext>
              </c:extLst>
            </c:dLbl>
            <c:dLbl>
              <c:idx val="3"/>
              <c:layout>
                <c:manualLayout>
                  <c:x val="4.5459319098068045E-2"/>
                  <c:y val="-0.14353144379456445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О</a:t>
                    </a:r>
                    <a:r>
                      <a:rPr lang="ru-RU" sz="1100" dirty="0"/>
                      <a:t>ОО </a:t>
                    </a:r>
                    <a:r>
                      <a:rPr lang="ru-RU" sz="950" dirty="0"/>
                      <a:t>«</a:t>
                    </a:r>
                    <a:r>
                      <a:rPr lang="ru-RU" sz="950" dirty="0" err="1"/>
                      <a:t>Солярис</a:t>
                    </a:r>
                    <a:r>
                      <a:rPr lang="ru-RU" sz="950" dirty="0"/>
                      <a:t> СБ» </a:t>
                    </a:r>
                    <a:r>
                      <a:rPr lang="ru-RU" sz="1100" dirty="0"/>
                      <a:t>3,295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09428700539791"/>
                      <c:h val="0.149223611966239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676-4F92-A856-AB3F5AA26369}"/>
                </c:ext>
              </c:extLst>
            </c:dLbl>
            <c:dLbl>
              <c:idx val="4"/>
              <c:layout>
                <c:manualLayout>
                  <c:x val="0.12331084497999491"/>
                  <c:y val="0.131704561533533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Ж</a:t>
                    </a:r>
                    <a:r>
                      <a:rPr lang="ru-RU" sz="1100" dirty="0"/>
                      <a:t>К, ЖСК, ТСЖ   36,758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554763855664064"/>
                      <c:h val="0.186233266563341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676-4F92-A856-AB3F5AA263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ГБУ "Жилищник района Северное Бутово" - 49 МКД</c:v>
                </c:pt>
                <c:pt idx="1">
                  <c:v>ООО "Авилон-М" - 53 МКД</c:v>
                </c:pt>
                <c:pt idx="2">
                  <c:v>ООО "Компания "Ремстройсервис" - 3 МКД</c:v>
                </c:pt>
                <c:pt idx="3">
                  <c:v>ООО "Солярис" - 6 МКД</c:v>
                </c:pt>
                <c:pt idx="4">
                  <c:v>ЖК, ЖСК,ТСЖ-31 </c:v>
                </c:pt>
              </c:strCache>
            </c:strRef>
          </c:cat>
          <c:val>
            <c:numRef>
              <c:f>Лист1!$B$2:$B$6</c:f>
              <c:numCache>
                <c:formatCode>0.000</c:formatCode>
                <c:ptCount val="5"/>
                <c:pt idx="0">
                  <c:v>21.283999999999999</c:v>
                </c:pt>
                <c:pt idx="1">
                  <c:v>51.83</c:v>
                </c:pt>
                <c:pt idx="2">
                  <c:v>3.3839999999999999</c:v>
                </c:pt>
                <c:pt idx="3">
                  <c:v>3.2949999999999999</c:v>
                </c:pt>
                <c:pt idx="4">
                  <c:v>36.758000000000003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676-4F92-A856-AB3F5AA263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695369859122108E-2"/>
          <c:y val="0"/>
          <c:w val="0.93899906183263548"/>
          <c:h val="0.998773012148998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66FF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DE-46E3-A3A3-51949B0EDA17}"/>
              </c:ext>
            </c:extLst>
          </c:dPt>
          <c:dPt>
            <c:idx val="1"/>
            <c:bubble3D val="0"/>
            <c:explosion val="31"/>
            <c:extLst xmlns:c16r2="http://schemas.microsoft.com/office/drawing/2015/06/chart">
              <c:ext xmlns:c16="http://schemas.microsoft.com/office/drawing/2014/chart" uri="{C3380CC4-5D6E-409C-BE32-E72D297353CC}">
                <c16:uniqueId val="{00000003-ABDE-46E3-A3A3-51949B0EDA17}"/>
              </c:ext>
            </c:extLst>
          </c:dPt>
          <c:dPt>
            <c:idx val="3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DE-46E3-A3A3-51949B0EDA17}"/>
              </c:ext>
            </c:extLst>
          </c:dPt>
          <c:dLbls>
            <c:dLbl>
              <c:idx val="0"/>
              <c:layout>
                <c:manualLayout>
                  <c:x val="-0.17348680473615852"/>
                  <c:y val="0.16853923621168521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i="0" u="none" strike="noStrike" baseline="0" dirty="0"/>
                      <a:t>ГБУ «</a:t>
                    </a:r>
                    <a:r>
                      <a:rPr lang="ru-RU" sz="1100" b="1" i="0" u="none" strike="noStrike" baseline="0" dirty="0" smtClean="0"/>
                      <a:t>Жилищник</a:t>
                    </a:r>
                    <a:r>
                      <a:rPr lang="ru-RU" sz="1100" b="1" i="0" u="none" strike="noStrike" baseline="0" dirty="0"/>
                      <a:t>»</a:t>
                    </a:r>
                    <a:r>
                      <a:rPr lang="ru-RU" sz="1100" b="0" i="0" u="none" strike="noStrike" baseline="0" dirty="0"/>
                      <a:t> </a:t>
                    </a:r>
                  </a:p>
                  <a:p>
                    <a:r>
                      <a:rPr lang="ru-RU" sz="1100" dirty="0"/>
                      <a:t>20,753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4501272239401037"/>
                      <c:h val="0.18899735075765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DE-46E3-A3A3-51949B0EDA17}"/>
                </c:ext>
              </c:extLst>
            </c:dLbl>
            <c:dLbl>
              <c:idx val="1"/>
              <c:layout>
                <c:manualLayout>
                  <c:x val="-0.19966392359185337"/>
                  <c:y val="-0.15723022795326574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О</a:t>
                    </a:r>
                    <a:r>
                      <a:rPr lang="ru-RU" sz="1100" dirty="0"/>
                      <a:t>ОО «</a:t>
                    </a:r>
                    <a:r>
                      <a:rPr lang="ru-RU" sz="1100" dirty="0" err="1"/>
                      <a:t>Авилон</a:t>
                    </a:r>
                    <a:r>
                      <a:rPr lang="ru-RU" sz="1100" dirty="0"/>
                      <a:t>-М»    46,855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0899836112712525"/>
                      <c:h val="0.18899735075765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BDE-46E3-A3A3-51949B0EDA17}"/>
                </c:ext>
              </c:extLst>
            </c:dLbl>
            <c:dLbl>
              <c:idx val="2"/>
              <c:layout>
                <c:manualLayout>
                  <c:x val="0.12243386078504419"/>
                  <c:y val="-8.2256072888136286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О</a:t>
                    </a:r>
                    <a:r>
                      <a:rPr lang="ru-RU" sz="1100" dirty="0"/>
                      <a:t>ОО «РСС» 3,144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BDE-46E3-A3A3-51949B0EDA17}"/>
                </c:ext>
              </c:extLst>
            </c:dLbl>
            <c:dLbl>
              <c:idx val="3"/>
              <c:layout>
                <c:manualLayout>
                  <c:x val="0.1892022310579394"/>
                  <c:y val="0.12810521268896585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/>
                      <a:t>Ж</a:t>
                    </a:r>
                    <a:r>
                      <a:rPr lang="ru-RU" sz="1100" dirty="0"/>
                      <a:t>К, ЖСК, ТСЖ   35,568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BDE-46E3-A3A3-51949B0EDA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ГБУ "Жилищник района Северное Бутово" - 49 МКД</c:v>
                </c:pt>
                <c:pt idx="1">
                  <c:v>ООО "Авилон-М" - 53 МКД</c:v>
                </c:pt>
                <c:pt idx="2">
                  <c:v>ООО "Компания "Ремстройсервис" - 3 МКД</c:v>
                </c:pt>
                <c:pt idx="3">
                  <c:v>ЖК, ЖСК,ТСЖ-31 </c:v>
                </c:pt>
              </c:strCache>
            </c:strRef>
          </c:cat>
          <c:val>
            <c:numRef>
              <c:f>Лист1!$B$2:$B$5</c:f>
              <c:numCache>
                <c:formatCode>0.000</c:formatCode>
                <c:ptCount val="4"/>
                <c:pt idx="0">
                  <c:v>20.753</c:v>
                </c:pt>
                <c:pt idx="1">
                  <c:v>46.854999999999997</c:v>
                </c:pt>
                <c:pt idx="2">
                  <c:v>3.1440000000000001</c:v>
                </c:pt>
                <c:pt idx="3">
                  <c:v>35.567999999999998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BDE-46E3-A3A3-51949B0EDA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128421270089513E-3"/>
          <c:y val="1.1861093417093153E-2"/>
          <c:w val="0.89846129500644989"/>
          <c:h val="0.906420239136774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дворовых территорий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6768748098932499E-3"/>
                  <c:y val="-1.8843196818467398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33 </a:t>
                    </a: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ДТ</a:t>
                    </a:r>
                    <a:endParaRPr lang="ru-RU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4054995515826439E-2"/>
                      <c:h val="4.02962893511974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DB4-452D-8995-D3C681D7C1FE}"/>
                </c:ext>
              </c:extLst>
            </c:dLbl>
            <c:dLbl>
              <c:idx val="1"/>
              <c:layout>
                <c:manualLayout>
                  <c:x val="1.427303433183507E-2"/>
                  <c:y val="1.801801918505614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63 </a:t>
                    </a: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ДТ</a:t>
                    </a:r>
                    <a:endParaRPr lang="ru-RU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524537284078069E-2"/>
                      <c:h val="0.103240624181109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DB4-452D-8995-D3C681D7C1FE}"/>
                </c:ext>
              </c:extLst>
            </c:dLbl>
            <c:dLbl>
              <c:idx val="2"/>
              <c:layout>
                <c:manualLayout>
                  <c:x val="2.0721070373481257E-2"/>
                  <c:y val="-4.6554527142126162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59 </a:t>
                    </a: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ДТ</a:t>
                    </a:r>
                    <a:endParaRPr lang="ru-RU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B4-452D-8995-D3C681D7C1FE}"/>
                </c:ext>
              </c:extLst>
            </c:dLbl>
            <c:dLbl>
              <c:idx val="3"/>
              <c:layout>
                <c:manualLayout>
                  <c:x val="1.0982505079685555E-2"/>
                  <c:y val="-1.7694943358097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ДТ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7514339677324327E-2"/>
                      <c:h val="6.2798981344564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DB4-452D-8995-D3C681D7C1FE}"/>
                </c:ext>
              </c:extLst>
            </c:dLbl>
            <c:dLbl>
              <c:idx val="4"/>
              <c:layout>
                <c:manualLayout>
                  <c:x val="1.7668493307824679E-2"/>
                  <c:y val="-1.152321054983781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30 </a:t>
                    </a:r>
                    <a:r>
                      <a:rPr lang="ru-RU" b="1" dirty="0"/>
                      <a:t>ДТ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B4-452D-8995-D3C681D7C1FE}"/>
                </c:ext>
              </c:extLst>
            </c:dLbl>
            <c:dLbl>
              <c:idx val="5"/>
              <c:layout>
                <c:manualLayout>
                  <c:x val="1.2341909366470279E-2"/>
                  <c:y val="-2.0985679217113129E-5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/>
                      <a:t>23 </a:t>
                    </a:r>
                    <a:r>
                      <a:rPr lang="ru-RU" sz="1400" b="1" dirty="0"/>
                      <a:t>ДТ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016305685834714"/>
                      <c:h val="8.9441582151593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DB4-452D-8995-D3C681D7C1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33000</c:v>
                </c:pt>
                <c:pt idx="1">
                  <c:v>63000</c:v>
                </c:pt>
                <c:pt idx="2">
                  <c:v>59000</c:v>
                </c:pt>
                <c:pt idx="3">
                  <c:v>21000</c:v>
                </c:pt>
                <c:pt idx="4">
                  <c:v>30000</c:v>
                </c:pt>
                <c:pt idx="5">
                  <c:v>23000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B4-452D-8995-D3C681D7C1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9027968"/>
        <c:axId val="329029504"/>
        <c:axId val="204724864"/>
      </c:bar3DChart>
      <c:catAx>
        <c:axId val="329027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329029504"/>
        <c:crosses val="autoZero"/>
        <c:auto val="1"/>
        <c:lblAlgn val="ctr"/>
        <c:lblOffset val="100"/>
        <c:noMultiLvlLbl val="0"/>
      </c:catAx>
      <c:valAx>
        <c:axId val="3290295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9027968"/>
        <c:crosses val="autoZero"/>
        <c:crossBetween val="between"/>
      </c:valAx>
      <c:serAx>
        <c:axId val="204724864"/>
        <c:scaling>
          <c:orientation val="minMax"/>
        </c:scaling>
        <c:delete val="1"/>
        <c:axPos val="b"/>
        <c:majorTickMark val="out"/>
        <c:minorTickMark val="none"/>
        <c:tickLblPos val="none"/>
        <c:crossAx val="329029504"/>
        <c:crosses val="autoZero"/>
      </c:serAx>
    </c:plotArea>
    <c:legend>
      <c:legendPos val="t"/>
      <c:layout>
        <c:manualLayout>
          <c:xMode val="edge"/>
          <c:yMode val="edge"/>
          <c:x val="5.9444402546874324E-2"/>
          <c:y val="4.4701828474457708E-2"/>
          <c:w val="0.89471043065145894"/>
          <c:h val="6.8076295441037632E-2"/>
        </c:manualLayout>
      </c:layout>
      <c:overlay val="0"/>
      <c:txPr>
        <a:bodyPr/>
        <a:lstStyle/>
        <a:p>
          <a:pPr>
            <a:defRPr sz="1200" b="1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095967476047154E-2"/>
          <c:y val="7.7749882761827182E-3"/>
          <c:w val="0.73070144356955558"/>
          <c:h val="0.906420239136774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учреждений образования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639456626433725E-2"/>
                  <c:y val="1.027328890486972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УО</a:t>
                    </a:r>
                    <a:endParaRPr lang="ru-RU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CA-4E56-9B82-A3FB2FC0810C}"/>
                </c:ext>
              </c:extLst>
            </c:dLbl>
            <c:dLbl>
              <c:idx val="1"/>
              <c:layout>
                <c:manualLayout>
                  <c:x val="1.1870342652468245E-2"/>
                  <c:y val="7.7476392005662205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УО</a:t>
                    </a:r>
                    <a:endParaRPr lang="ru-RU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CA-4E56-9B82-A3FB2FC0810C}"/>
                </c:ext>
              </c:extLst>
            </c:dLbl>
            <c:dLbl>
              <c:idx val="2"/>
              <c:layout>
                <c:manualLayout>
                  <c:x val="1.9891014733319028E-3"/>
                  <c:y val="-1.54709948425484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/>
                      <a:t>5</a:t>
                    </a:r>
                    <a:r>
                      <a:rPr lang="ru-RU" sz="1400" b="1" dirty="0" smtClean="0"/>
                      <a:t> </a:t>
                    </a:r>
                    <a:r>
                      <a:rPr lang="ru-RU" sz="1400" b="1" dirty="0"/>
                      <a:t>УО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CA-4E56-9B82-A3FB2FC0810C}"/>
                </c:ext>
              </c:extLst>
            </c:dLbl>
            <c:dLbl>
              <c:idx val="3"/>
              <c:layout>
                <c:manualLayout>
                  <c:x val="7.5054931679941466E-3"/>
                  <c:y val="-2.1760191828259744E-2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/>
                      <a:t>3</a:t>
                    </a:r>
                    <a:r>
                      <a:rPr lang="ru-RU" sz="1400" b="1" dirty="0" smtClean="0"/>
                      <a:t> </a:t>
                    </a:r>
                    <a:r>
                      <a:rPr lang="ru-RU" sz="1400" b="1" dirty="0"/>
                      <a:t>УО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CA-4E56-9B82-A3FB2FC0810C}"/>
                </c:ext>
              </c:extLst>
            </c:dLbl>
            <c:dLbl>
              <c:idx val="4"/>
              <c:layout>
                <c:manualLayout>
                  <c:x val="9.6513969988198285E-3"/>
                  <c:y val="2.9162638965876831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dirty="0" smtClean="0"/>
                      <a:t>2</a:t>
                    </a:r>
                    <a:r>
                      <a:rPr lang="ru-RU" sz="1400" b="1" baseline="0" dirty="0" smtClean="0"/>
                      <a:t> </a:t>
                    </a:r>
                    <a:r>
                      <a:rPr lang="ru-RU" sz="1400" b="1" dirty="0" smtClean="0"/>
                      <a:t>УО</a:t>
                    </a:r>
                    <a:endParaRPr lang="ru-RU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94848305161459"/>
                      <c:h val="0.1040019887820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0CA-4E56-9B82-A3FB2FC081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2022</c:v>
                </c:pt>
                <c:pt idx="4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6000</c:v>
                </c:pt>
                <c:pt idx="1">
                  <c:v>4000</c:v>
                </c:pt>
                <c:pt idx="2">
                  <c:v>5000</c:v>
                </c:pt>
                <c:pt idx="3">
                  <c:v>3000</c:v>
                </c:pt>
                <c:pt idx="4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0CA-4E56-9B82-A3FB2FC081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10598400"/>
        <c:axId val="410608384"/>
        <c:axId val="328998912"/>
      </c:bar3DChart>
      <c:catAx>
        <c:axId val="410598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608384"/>
        <c:crosses val="autoZero"/>
        <c:auto val="1"/>
        <c:lblAlgn val="ctr"/>
        <c:lblOffset val="100"/>
        <c:noMultiLvlLbl val="0"/>
      </c:catAx>
      <c:valAx>
        <c:axId val="410608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10598400"/>
        <c:crosses val="autoZero"/>
        <c:crossBetween val="between"/>
      </c:valAx>
      <c:serAx>
        <c:axId val="328998912"/>
        <c:scaling>
          <c:orientation val="minMax"/>
        </c:scaling>
        <c:delete val="1"/>
        <c:axPos val="b"/>
        <c:majorTickMark val="out"/>
        <c:minorTickMark val="none"/>
        <c:tickLblPos val="none"/>
        <c:crossAx val="410608384"/>
        <c:crosses val="autoZero"/>
      </c:serAx>
    </c:plotArea>
    <c:legend>
      <c:legendPos val="t"/>
      <c:layout>
        <c:manualLayout>
          <c:xMode val="edge"/>
          <c:yMode val="edge"/>
          <c:x val="2.9747865199471247E-2"/>
          <c:y val="6.7906627333459896E-2"/>
          <c:w val="0.96789722066699491"/>
          <c:h val="7.6761505635621424E-2"/>
        </c:manualLayout>
      </c:layout>
      <c:overlay val="0"/>
      <c:txPr>
        <a:bodyPr/>
        <a:lstStyle/>
        <a:p>
          <a:pPr>
            <a:defRPr sz="12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40862889484128"/>
          <c:y val="0.27937604490709583"/>
          <c:w val="0.60531447996875265"/>
          <c:h val="0.6109912171347465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дворовых территорий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654236476487542E-3"/>
                  <c:y val="0.1734457854343139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200" b="1" dirty="0" smtClean="0"/>
                      <a:t>1 </a:t>
                    </a:r>
                    <a:r>
                      <a:rPr lang="ru-RU" sz="1200" b="1" dirty="0"/>
                      <a:t>ДТ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7131425198893701E-2"/>
                      <c:h val="0.173264303772749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6DE-4128-8D40-9C40C772EC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Лист1!$B$2:$B$2</c:f>
              <c:numCache>
                <c:formatCode>General</c:formatCode>
                <c:ptCount val="1"/>
                <c:pt idx="0">
                  <c:v>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6DE-4128-8D40-9C40C772EC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10668416"/>
        <c:axId val="410670208"/>
        <c:axId val="329000256"/>
      </c:bar3DChart>
      <c:catAx>
        <c:axId val="41066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10670208"/>
        <c:crosses val="autoZero"/>
        <c:auto val="1"/>
        <c:lblAlgn val="ctr"/>
        <c:lblOffset val="100"/>
        <c:noMultiLvlLbl val="0"/>
      </c:catAx>
      <c:valAx>
        <c:axId val="410670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10668416"/>
        <c:crosses val="autoZero"/>
        <c:crossBetween val="between"/>
      </c:valAx>
      <c:serAx>
        <c:axId val="329000256"/>
        <c:scaling>
          <c:orientation val="minMax"/>
        </c:scaling>
        <c:delete val="1"/>
        <c:axPos val="b"/>
        <c:majorTickMark val="out"/>
        <c:minorTickMark val="none"/>
        <c:tickLblPos val="none"/>
        <c:crossAx val="410670208"/>
        <c:crosses val="autoZero"/>
      </c:serAx>
    </c:plotArea>
    <c:legend>
      <c:legendPos val="t"/>
      <c:layout>
        <c:manualLayout>
          <c:xMode val="edge"/>
          <c:yMode val="edge"/>
          <c:x val="5.281283523615117E-2"/>
          <c:y val="0.18370677215843292"/>
          <c:w val="0.89471043065145894"/>
          <c:h val="6.8076295441037632E-2"/>
        </c:manualLayout>
      </c:layout>
      <c:overlay val="0"/>
      <c:txPr>
        <a:bodyPr/>
        <a:lstStyle/>
        <a:p>
          <a:pPr>
            <a:defRPr sz="12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5545309397051653E-2"/>
          <c:y val="5.7170314409510058E-2"/>
          <c:w val="0.90908836153956973"/>
          <c:h val="0.859912754233464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Деревья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2022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97</c:v>
                </c:pt>
                <c:pt idx="1">
                  <c:v>260</c:v>
                </c:pt>
                <c:pt idx="2">
                  <c:v>358</c:v>
                </c:pt>
                <c:pt idx="3">
                  <c:v>235</c:v>
                </c:pt>
                <c:pt idx="4">
                  <c:v>4</c:v>
                </c:pt>
                <c:pt idx="5">
                  <c:v>41</c:v>
                </c:pt>
                <c:pt idx="6">
                  <c:v>40</c:v>
                </c:pt>
                <c:pt idx="7">
                  <c:v>67</c:v>
                </c:pt>
                <c:pt idx="8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D6-414A-9DA5-CC7A1F1182B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Кустарники</c:v>
                </c:pt>
              </c:strCache>
            </c:strRef>
          </c:tx>
          <c:spPr>
            <a:solidFill>
              <a:srgbClr val="F0F36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2022</c:v>
                </c:pt>
              </c:numCache>
            </c:num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208</c:v>
                </c:pt>
                <c:pt idx="1">
                  <c:v>13951</c:v>
                </c:pt>
                <c:pt idx="2">
                  <c:v>8820</c:v>
                </c:pt>
                <c:pt idx="3">
                  <c:v>2123</c:v>
                </c:pt>
                <c:pt idx="4">
                  <c:v>725</c:v>
                </c:pt>
                <c:pt idx="5">
                  <c:v>1961</c:v>
                </c:pt>
                <c:pt idx="6">
                  <c:v>5228</c:v>
                </c:pt>
                <c:pt idx="7">
                  <c:v>7978</c:v>
                </c:pt>
                <c:pt idx="8">
                  <c:v>8703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3D6-414A-9DA5-CC7A1F1182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5104256"/>
        <c:axId val="205105792"/>
        <c:axId val="204951040"/>
      </c:bar3DChart>
      <c:catAx>
        <c:axId val="20510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205105792"/>
        <c:crosses val="autoZero"/>
        <c:auto val="1"/>
        <c:lblAlgn val="ctr"/>
        <c:lblOffset val="100"/>
        <c:noMultiLvlLbl val="0"/>
      </c:catAx>
      <c:valAx>
        <c:axId val="205105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5104256"/>
        <c:crosses val="autoZero"/>
        <c:crossBetween val="between"/>
      </c:valAx>
      <c:serAx>
        <c:axId val="2049510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5105792"/>
        <c:crosses val="autoZero"/>
      </c:serAx>
    </c:plotArea>
    <c:legend>
      <c:legendPos val="r"/>
      <c:layout>
        <c:manualLayout>
          <c:xMode val="edge"/>
          <c:yMode val="edge"/>
          <c:x val="1.237604319060779E-2"/>
          <c:y val="0.76865836806473875"/>
          <c:w val="0.3121363129268907"/>
          <c:h val="0.23088936794722595"/>
        </c:manualLayout>
      </c:layout>
      <c:overlay val="0"/>
      <c:txPr>
        <a:bodyPr/>
        <a:lstStyle/>
        <a:p>
          <a:pPr>
            <a:defRPr>
              <a:solidFill>
                <a:srgbClr val="7030A0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4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F9F4EBD-E186-4662-9A10-4F6389FBACE8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00FF78B9-D242-49DD-BAC8-6B0A8F809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63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31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34EE3F3-9218-4E0B-B1DC-575FC399D63E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7263" y="1341438"/>
            <a:ext cx="4822825" cy="3616325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474" y="5158061"/>
            <a:ext cx="5390934" cy="4220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642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643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472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685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823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183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F78B9-D242-49DD-BAC8-6B0A8F809560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351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3F6ED5-BC49-45FD-AD50-74BBE147D4C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306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fld id="{E34EE3F3-9218-4E0B-B1DC-575FC399D63E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81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7263" y="1341438"/>
            <a:ext cx="4822825" cy="3616325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474" y="5158061"/>
            <a:ext cx="5390934" cy="4220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695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84893-4384-421C-A259-2BB47360AAF0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870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63A6-6885-43CE-9863-57B5E435599A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2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5500-2B45-40DF-AFE1-80510E6E5BA8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D57B3-082B-49D8-9835-2BE2ABAB4D63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91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CFDB-8882-4DE3-A886-67A28DDB8AA1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48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E8DA7-8E0B-4EBE-8950-8BCF83FD76C6}" type="datetime1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221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E065-03A5-45AB-86DD-268FC2F6D5F2}" type="datetime1">
              <a:rPr lang="ru-RU" smtClean="0"/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05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85531-3746-439E-B4DA-8DD9397DA245}" type="datetime1">
              <a:rPr lang="ru-RU" smtClean="0"/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498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BE07-9B59-4832-87D5-373672261414}" type="datetime1">
              <a:rPr lang="ru-RU" smtClean="0"/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430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4463F-C131-43C9-9A9A-5E9FC414A946}" type="datetime1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49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474F-8EC2-46D0-B6C0-EDFD35F817CD}" type="datetime1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8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FB21B-36F7-4672-A787-124FECF09333}" type="datetime1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00B5A-F52F-4B23-B6F4-C20A9050D1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.png"/><Relationship Id="rId7" Type="http://schemas.openxmlformats.org/officeDocument/2006/relationships/hyperlink" Target="https://vk.com/id582801231" TargetMode="External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hyperlink" Target="https://vk.ru/public216825740" TargetMode="External"/><Relationship Id="rId4" Type="http://schemas.openxmlformats.org/officeDocument/2006/relationships/hyperlink" Target="http://sevbutovo.mos.ru/" TargetMode="External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8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2.jpeg"/><Relationship Id="rId7" Type="http://schemas.openxmlformats.org/officeDocument/2006/relationships/image" Target="../media/image166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.pn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5.png"/><Relationship Id="rId7" Type="http://schemas.openxmlformats.org/officeDocument/2006/relationships/image" Target="../media/image224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7" Type="http://schemas.openxmlformats.org/officeDocument/2006/relationships/image" Target="../media/image2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7" Type="http://schemas.openxmlformats.org/officeDocument/2006/relationships/image" Target="../media/image2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jpe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10" Type="http://schemas.openxmlformats.org/officeDocument/2006/relationships/image" Target="../media/image264.pn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8.jpeg"/><Relationship Id="rId11" Type="http://schemas.openxmlformats.org/officeDocument/2006/relationships/image" Target="../media/image271.jpeg"/><Relationship Id="rId5" Type="http://schemas.openxmlformats.org/officeDocument/2006/relationships/image" Target="../media/image267.jpeg"/><Relationship Id="rId10" Type="http://schemas.openxmlformats.org/officeDocument/2006/relationships/image" Target="../media/image5.png"/><Relationship Id="rId4" Type="http://schemas.openxmlformats.org/officeDocument/2006/relationships/image" Target="../media/image266.png"/><Relationship Id="rId9" Type="http://schemas.microsoft.com/office/2007/relationships/hdphoto" Target="../media/hdphoto5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12" Type="http://schemas.openxmlformats.org/officeDocument/2006/relationships/image" Target="../media/image2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jpeg"/><Relationship Id="rId11" Type="http://schemas.openxmlformats.org/officeDocument/2006/relationships/image" Target="../media/image5.png"/><Relationship Id="rId5" Type="http://schemas.openxmlformats.org/officeDocument/2006/relationships/image" Target="../media/image274.jpeg"/><Relationship Id="rId10" Type="http://schemas.openxmlformats.org/officeDocument/2006/relationships/image" Target="../media/image279.jpeg"/><Relationship Id="rId4" Type="http://schemas.openxmlformats.org/officeDocument/2006/relationships/image" Target="../media/image273.jpeg"/><Relationship Id="rId9" Type="http://schemas.openxmlformats.org/officeDocument/2006/relationships/image" Target="../media/image2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V="1">
            <a:off x="1579004" y="2030448"/>
            <a:ext cx="9643591" cy="18739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327318" y="497925"/>
            <a:ext cx="979333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Управа района Северное Бутово </a:t>
            </a:r>
            <a:r>
              <a:rPr lang="ru-RU" sz="3600" b="1" spc="50" dirty="0">
                <a:ln w="11430"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Москвы</a:t>
            </a:r>
          </a:p>
        </p:txBody>
      </p:sp>
      <p:sp>
        <p:nvSpPr>
          <p:cNvPr id="7" name="Содержимое 2"/>
          <p:cNvSpPr>
            <a:spLocks noGrp="1"/>
          </p:cNvSpPr>
          <p:nvPr/>
        </p:nvSpPr>
        <p:spPr bwMode="auto">
          <a:xfrm>
            <a:off x="3067156" y="2586020"/>
            <a:ext cx="729256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altLang="ru-RU" sz="2000" dirty="0">
              <a:latin typeface="Arial" charset="0"/>
              <a:cs typeface="Arial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7721" y="2287767"/>
            <a:ext cx="10480287" cy="175432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РЕЗУЛЬТАТАХ ДЕЯТЕЛЬНОСТИ УПРАВЫ РАЙОНА СЕВЕРНОЕ БУТОВО</a:t>
            </a:r>
          </a:p>
          <a:p>
            <a:pPr algn="ctr"/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МОСКВЫ ЗА </a:t>
            </a:r>
            <a:r>
              <a:rPr lang="ru-RU" sz="3600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55885" y="7896944"/>
            <a:ext cx="409413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Picture 6" descr="C:\Users\MaanTT\Documents\УПРАВА\Герб Москвы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777" y="269825"/>
            <a:ext cx="740875" cy="85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008" y="269825"/>
            <a:ext cx="700322" cy="828265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14599" y="8812554"/>
            <a:ext cx="77724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Москва, 20</a:t>
            </a:r>
            <a:r>
              <a:rPr lang="en-US" sz="16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ru-RU" sz="16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4098" name="Picture 2" descr="5751b785-a4ed-4c49-9c2a-a544fd56b95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73" y="4340346"/>
            <a:ext cx="11610473" cy="39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49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591" y="1544122"/>
            <a:ext cx="12448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Нежилые объекты капитального строительства на контроле управы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по адресам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Знаменские Садки, д.7Б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 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Старобитцевская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д.17А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590" y="5046107"/>
            <a:ext cx="6223059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Северное Бутово на земельном участке с кадастровым номером 77:06:0011003:83 площадью 2900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адресу: улица Знаменские Садки, дом 7Б расположено нежилое отдельно стоящее строение.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данным ГБУ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МосгорБТИ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указанном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здании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помещения оформлены в собственность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- часть ПАО «МОЭК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часть помещений города Москвы.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находящиеся в собственности города Москвы не используются.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Управой района совместно с ДГИ проводится работа по сохранности данного объекта, а также вовлечения помещений, находящихся в ведении г.Москвы, в хозяйственный оборот.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По итогу проведенного в 2022 году аукциона указанные помещения не реализованы.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В то же время управой района совместно с ГКУ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«Московский центр недвижимости»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проведена работа по вопросу усиления охраны за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указанным объектом и работы по закрытию контура помещения.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592" y="1241004"/>
            <a:ext cx="1219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строительства, транспорта </a:t>
            </a:r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гаражно-стояночного хозяйства.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83" y="2190453"/>
            <a:ext cx="6092041" cy="3435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90" y="2190453"/>
            <a:ext cx="6223061" cy="281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477083" y="5759942"/>
            <a:ext cx="579267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На территории района Северное Бутово по адресу: г. Москва,                                 ул. Старобитцевская, д. 17А расположен объект незавершенного строительства, находящийся в ведении НП «МЖК «Бутово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Управа района совместно с НП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«МЖК «Бутово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 встречи по вопросу поддержания в надлежащем состоянии указанного объекта, а именно окраске элементов фасада, а также рабочие встречи по вопросу ускорения сроков оформления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-земельных и правовых отношений в целях завершения строительства и ввода объекта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эксплуатацию 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функциональным назначением как Физкультурно-оздоровительный комплекс (ФОК).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17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0592" y="1241004"/>
            <a:ext cx="12193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строительства, транспорта </a:t>
            </a:r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гаражно-стояночного хозяйства.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0592" y="1561419"/>
            <a:ext cx="11288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в 2022 году земельные участки по адресам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ул. Коктебельская, земельный участок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6А;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напротив вл.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19А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ул. Старобитцевская, напротив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19,к.1; б-р Дмитрия Донского, микрорайон 1.</a:t>
            </a:r>
            <a:endParaRPr kumimoji="0" lang="ru-RU" sz="20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592" y="2457521"/>
            <a:ext cx="11826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Северное Бутово управой района  с городскими структурами проработан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земельных участков в хозяйственный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оборот, по итогу которого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4 земельных участка по адресам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ул. Коктебельская, земельный участок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6А (ФОК);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напротив вл.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19А (многофункциональный комплекс),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напротив д.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19,к.1 (медицинский центр);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б-р Дмитрия Донского, микрорайон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(ФОК, некапитальный объект, ЛВК).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296" y="4248310"/>
            <a:ext cx="6214532" cy="4411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Группа 3"/>
          <p:cNvGrpSpPr/>
          <p:nvPr/>
        </p:nvGrpSpPr>
        <p:grpSpPr>
          <a:xfrm>
            <a:off x="9552361" y="8660033"/>
            <a:ext cx="2858177" cy="809431"/>
            <a:chOff x="9816423" y="8097566"/>
            <a:chExt cx="2425687" cy="66302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9816423" y="8176355"/>
              <a:ext cx="161925" cy="180975"/>
            </a:xfrm>
            <a:prstGeom prst="rect">
              <a:avLst/>
            </a:prstGeom>
            <a:solidFill>
              <a:schemeClr val="accent1">
                <a:alpha val="67000"/>
              </a:scheme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9816424" y="8445414"/>
              <a:ext cx="161925" cy="180975"/>
            </a:xfrm>
            <a:prstGeom prst="rect">
              <a:avLst/>
            </a:prstGeom>
            <a:solidFill>
              <a:srgbClr val="FF0000">
                <a:alpha val="57000"/>
              </a:srgb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78349" y="8097566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Участки, на которых приступили к </a:t>
              </a:r>
            </a:p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подготовительным работам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78349" y="8360485"/>
              <a:ext cx="22637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Участки, на которых не приступили к</a:t>
              </a:r>
            </a:p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подготовительным работам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4" y="3534739"/>
            <a:ext cx="2650300" cy="2215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2564157" y="4689763"/>
            <a:ext cx="3818889" cy="613265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30" idx="1"/>
          </p:cNvCxnSpPr>
          <p:nvPr/>
        </p:nvCxnSpPr>
        <p:spPr>
          <a:xfrm flipH="1" flipV="1">
            <a:off x="6598579" y="4826597"/>
            <a:ext cx="2953782" cy="126620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31" idx="3"/>
          </p:cNvCxnSpPr>
          <p:nvPr/>
        </p:nvCxnSpPr>
        <p:spPr>
          <a:xfrm flipV="1">
            <a:off x="2844227" y="5252143"/>
            <a:ext cx="3341844" cy="198356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7082725" y="7099517"/>
            <a:ext cx="2564115" cy="96596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106590" y="6634136"/>
            <a:ext cx="1592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Актуальное фото будет размещено ближе к отчетной дате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61" y="3797658"/>
            <a:ext cx="3062191" cy="23111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3" y="6114087"/>
            <a:ext cx="2683934" cy="2243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2361" y="6277685"/>
            <a:ext cx="3062191" cy="2319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29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8" y="1513062"/>
            <a:ext cx="8849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noProof="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ограждения объекта незавершенного строительства</a:t>
            </a:r>
            <a:r>
              <a:rPr kumimoji="0" lang="ru-RU" sz="24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00272" y="2162887"/>
            <a:ext cx="63726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Объект по адресу: ул.Куликовская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д.9Б, корп.20,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мкр.2 является объектом незавершенного строительства.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Ранее управой района совместно с префектурой ЮЗАО прорабатывался вопрос о демонтаже указанного объекта. Однако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ввиду судебных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разбирательств выполнение работ по демонтажу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время невозможно.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По итогу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судебных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разбирательств</a:t>
            </a: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 будет вернуться к вопросу о выполнении демонтажа указанного объекта по ранее разработанному ГБУ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«Автомобильные дороги ЮЗАО»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проекту.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Принимая во внимание, что указанный объект расположен в зоне жилой застройки, а также в непосредственной близости от ДОУ и СОШ,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 инициативе управы района Северное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Бутово в 2022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силами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подрядной организации ГБУ «Жилищник района Северное Бутово» на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адресу: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ул.Куликовская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д.9Б, корп.20,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мкр.2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выполнены работы по устройству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ограждения.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568" y="1172725"/>
            <a:ext cx="11057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06" y="6198254"/>
            <a:ext cx="5858225" cy="2849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06" y="2557220"/>
            <a:ext cx="5873606" cy="3024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272" y="6198254"/>
            <a:ext cx="6372658" cy="2849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038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7417" y="1271265"/>
            <a:ext cx="11057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9410" y="1687913"/>
            <a:ext cx="11222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облицовки инженерного сооружения.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7417" y="4250010"/>
            <a:ext cx="11759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По итогу взаимодействия управы района со структурными организациями г.Москвы, в том числе ГБУ «ГОРМОСТ», по вопросу устранения неисправности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облицовочного покрытия на элементах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подземных пешеходный переходов через МКАД и Варшавское шоссе, портящих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внешний вид города Москвы и района Северное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Бутово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2022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году </a:t>
            </a:r>
            <a:r>
              <a:rPr lang="ru-RU" sz="1600" dirty="0" smtClean="0">
                <a:latin typeface="Times New Roman" panose="02020603050405020304" pitchFamily="18" charset="0"/>
              </a:rPr>
              <a:t>ГБУ «Гормост» в оперативном порядке проведены работы по устранению выявленных нарушений.</a:t>
            </a:r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17" y="2181341"/>
            <a:ext cx="3854813" cy="1734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603" y="2181341"/>
            <a:ext cx="1691103" cy="1734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833" y="2201024"/>
            <a:ext cx="3869617" cy="1734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025" y="2201024"/>
            <a:ext cx="1691104" cy="1734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550" y="5819718"/>
            <a:ext cx="5747760" cy="2735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17" y="5819719"/>
            <a:ext cx="5690571" cy="2710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Стрелка вправо 16"/>
          <p:cNvSpPr/>
          <p:nvPr/>
        </p:nvSpPr>
        <p:spPr>
          <a:xfrm>
            <a:off x="5867988" y="3048674"/>
            <a:ext cx="1000562" cy="4241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878271" y="6751085"/>
            <a:ext cx="1000562" cy="42410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37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8407" y="1211120"/>
            <a:ext cx="11057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транспорта и дорожного хозяйства.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873" y="1578749"/>
            <a:ext cx="112220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капитальному ремонту киосков Московского метрополитена и удаление вандальных надписей в вестибюлях станций.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82551" y="2542790"/>
            <a:ext cx="4439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139" y="4964858"/>
            <a:ext cx="12455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По итогу работы управы района с ГУП «Московский Метрополитен» по вопросам приведения вестибюлей станций метро в надлежащее состояние 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капитального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ремонта киоска,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2022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году </a:t>
            </a:r>
            <a:r>
              <a:rPr lang="ru-RU" sz="2000" dirty="0" smtClean="0">
                <a:latin typeface="Times New Roman" panose="02020603050405020304" pitchFamily="18" charset="0"/>
              </a:rPr>
              <a:t>силами ГУП «Московский Метрополитен» в оперативном порядке устранены выявленные замечания и выполнен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 ремонт киоска у выхода № 2 станции метро «Бульвар Дмитрия Донского»</a:t>
            </a:r>
            <a:r>
              <a:rPr lang="ru-RU" sz="2000" dirty="0" smtClean="0">
                <a:latin typeface="Times New Roman" panose="02020603050405020304" pitchFamily="18" charset="0"/>
              </a:rPr>
              <a:t>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8" y="6578738"/>
            <a:ext cx="5777327" cy="2599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873" y="2601498"/>
            <a:ext cx="2400309" cy="2091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 descr="C:\Users\chaykova-lv\Desktop\Замечания Ликсутова\2022\тпу\тпу 22.08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876" y="2570335"/>
            <a:ext cx="2798705" cy="2094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2351918" y="3384128"/>
            <a:ext cx="1033371" cy="516387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16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48963" y="2559727"/>
            <a:ext cx="2958508" cy="2133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 descr="C:\Users\chaykova-lv\Downloads\БДД в.8 ДТ и РДТИ ТПУ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1424" y="2542201"/>
            <a:ext cx="2823991" cy="21179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699" y="6578738"/>
            <a:ext cx="5777326" cy="2599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Стрелка вправо 19"/>
          <p:cNvSpPr/>
          <p:nvPr/>
        </p:nvSpPr>
        <p:spPr>
          <a:xfrm>
            <a:off x="5867079" y="7773767"/>
            <a:ext cx="1064454" cy="468561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9107762" y="3479388"/>
            <a:ext cx="1033371" cy="516387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8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264" y="1163935"/>
            <a:ext cx="11057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264" y="1528968"/>
            <a:ext cx="11828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вопроса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отстоя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коммерческого транспорта на бульваре Дмитрия Донского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дневное,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вечернее и ночное время.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132" y="5640533"/>
            <a:ext cx="5789756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Управой района Северное Бутово совместно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представителями префектуры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ЮЗАО, представителями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ГКУ «Организатор перевозок», ГКУ «АМПП» и аккредитованных перевозчиков (ООО «Рант-Транс», ООО «Балашиха-Экспресс»),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2022 году продолжается работа по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вопросу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предотвращения отстоя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общественного коммерческого транспорта на бульваре Дмитрия Донского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дневное,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вечернее и ночное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время.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Ранее в ходе неоднократных встреч было принято решение о временном размещении общественного транспорта в период пониженного спроса на</a:t>
            </a: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земельном участке перспективной застройки по адресу: пересечение бульвара Дмитрия Донского и улицы Академика Глушко.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В то же время управой района предложен перенос части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маршрутов к ТПУ «Лесопарковая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Вопрос находится на контроле управы района.</a:t>
            </a:r>
          </a:p>
          <a:p>
            <a:pPr algn="just"/>
            <a:endParaRPr lang="ru-RU" sz="11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24264" y="2401324"/>
            <a:ext cx="5665492" cy="3019455"/>
            <a:chOff x="124264" y="3814427"/>
            <a:chExt cx="5665492" cy="301945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264" y="3814427"/>
              <a:ext cx="5665492" cy="301945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 rot="2209777">
              <a:off x="2853881" y="4931894"/>
              <a:ext cx="403668" cy="545459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2410" y="6026464"/>
              <a:ext cx="16809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Участок для отстоя </a:t>
              </a:r>
            </a:p>
            <a:p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общественного транспорта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Прямая со стрелкой 13"/>
            <p:cNvCxnSpPr/>
            <p:nvPr/>
          </p:nvCxnSpPr>
          <p:spPr>
            <a:xfrm flipH="1" flipV="1">
              <a:off x="3251011" y="5324154"/>
              <a:ext cx="1200268" cy="7268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/>
            <p:cNvSpPr/>
            <p:nvPr/>
          </p:nvSpPr>
          <p:spPr>
            <a:xfrm>
              <a:off x="3982410" y="6050986"/>
              <a:ext cx="1807346" cy="362988"/>
            </a:xfrm>
            <a:prstGeom prst="rect">
              <a:avLst/>
            </a:prstGeom>
            <a:solidFill>
              <a:srgbClr val="FF0000">
                <a:alpha val="0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725" y="2601887"/>
            <a:ext cx="6683442" cy="2875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166" y="5924869"/>
            <a:ext cx="6685001" cy="2881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3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8" y="1308025"/>
            <a:ext cx="11057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6568" y="1735020"/>
            <a:ext cx="11803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вопроса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отстоя грузового транспорта на территории района Северное Бутово (бульвар Дмитрия Донского, улица Старобитцевская, улица Коктебельская).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0" y="2609983"/>
            <a:ext cx="5013196" cy="3455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82" y="2869901"/>
            <a:ext cx="7200518" cy="2566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82" y="5724652"/>
            <a:ext cx="7166825" cy="2892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8620" y="6232285"/>
            <a:ext cx="508405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 целях предотвращения отстоя грузового транспорта на улично-дорожной сети района Северное Бутово по инициативе управы района в 2022 году Окружной комиссией по безопасности дорожного движения при префектуре ЮЗАО принято решение о целесообразности установки знаков, запрещающих остановку и стоянку грузовых транспортных средств на улице Коктебельская (нечетная сторона), бульваре Дмитрия Донского (от дома 12 до дома 18/4, четная сторона), улице Старобитцевская (от вл.2,с.1 до д.6,с.1).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Планируемая реализация указанных мероприятий -2023 год.</a:t>
            </a:r>
          </a:p>
          <a:p>
            <a:pPr algn="just"/>
            <a:endParaRPr lang="ru-RU" sz="14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50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048253"/>
            <a:ext cx="12344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37428" y="1397851"/>
            <a:ext cx="13190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велопарковок нового образца на территории района Северное Бутово.</a:t>
            </a:r>
            <a:endParaRPr lang="ru-RU" sz="24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37428" y="1737009"/>
            <a:ext cx="12126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По итогу взаимодействия управы района Северное Бутово с ГКУ «ЦОДД» на территории района в 2022 году выполнено устройство велопарковок нового образца. </a:t>
            </a:r>
          </a:p>
          <a:p>
            <a:pPr algn="just"/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0104" y="2201060"/>
            <a:ext cx="5224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Велопарковки старого образца</a:t>
            </a:r>
          </a:p>
          <a:p>
            <a:pPr algn="just"/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382347" y="2198674"/>
            <a:ext cx="4373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Велопарковки нового образца</a:t>
            </a:r>
          </a:p>
          <a:p>
            <a:pPr algn="just"/>
            <a:endParaRPr lang="ru-RU" sz="14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87" y="2669243"/>
            <a:ext cx="5327534" cy="2213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8" y="4952447"/>
            <a:ext cx="5327534" cy="1990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747" y="4952447"/>
            <a:ext cx="6069804" cy="1956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059" y="2669243"/>
            <a:ext cx="6046793" cy="2218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688" y="7047723"/>
            <a:ext cx="5327534" cy="2378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746" y="7036231"/>
            <a:ext cx="6106315" cy="2390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93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568" y="1171402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7" y="1602514"/>
            <a:ext cx="11725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парковок для самокатов на территории района Северное Бутово.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0025" y="5988978"/>
            <a:ext cx="5535427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 связи с активным использованием для передвижения жителями района электросамокатов, в целях упорядочивания их стоянки, управой района совместно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ГКУ «ЦОДД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и Департаментом транспорта и развития дорожно-транспортной инфраструктуры г.Москвы был рассмотрен и реализован вопрос устройства на территории района парковок для электросамокатов в количестве 30 шт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487" y="2683491"/>
            <a:ext cx="6213002" cy="2569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487" y="5598538"/>
            <a:ext cx="6213002" cy="24340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216567" y="2102246"/>
            <a:ext cx="5701248" cy="3787110"/>
            <a:chOff x="382388" y="2980679"/>
            <a:chExt cx="5437774" cy="353858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88" y="2980679"/>
              <a:ext cx="5437774" cy="35385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382389" y="2980679"/>
              <a:ext cx="1359535" cy="73314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Места размещения парковок электросамокатов</a:t>
              </a:r>
              <a:endPara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7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775" y="1179696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006" y="1713237"/>
            <a:ext cx="116720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перехватывающих парковок.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958" y="2085947"/>
            <a:ext cx="1156294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инициативе управы района в рамках приведения к единообразию всех парковочных пространств города Москвы в 2022 году силами подрядных организаций ГКУ «АМПП» и ГКУ «ЦОДД» завершены работы по модернизации перехватывающих парковок, расположенных по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адресам: бульвар Дмитрия Донского, д.9, к.1 (рядом), пересечение улицы Грина и бульвара Дмитрия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Донского. </a:t>
            </a:r>
            <a:endParaRPr lang="ru-RU" sz="16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24775" y="3208625"/>
            <a:ext cx="6333169" cy="4477592"/>
            <a:chOff x="361436" y="2544051"/>
            <a:chExt cx="5258570" cy="379330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135077">
              <a:off x="4353958" y="2806306"/>
              <a:ext cx="1231888" cy="129557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436" y="2886635"/>
              <a:ext cx="4001385" cy="33828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2542" y="4558470"/>
              <a:ext cx="1127464" cy="17788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7123" y="2544051"/>
              <a:ext cx="4584580" cy="286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Пересечение бульвара Дмитрия Донского и улицы Грина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6371526" y="4502157"/>
            <a:ext cx="6294941" cy="4719335"/>
            <a:chOff x="5962165" y="2544051"/>
            <a:chExt cx="5439517" cy="372384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41176">
              <a:off x="10013579" y="2981302"/>
              <a:ext cx="1388103" cy="135133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165" y="2886635"/>
              <a:ext cx="3987518" cy="33812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3321" y="4481867"/>
              <a:ext cx="1086263" cy="17860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18741" y="2544051"/>
              <a:ext cx="3341417" cy="291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Бульвар Дмитрия Донского, д.9,к.1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224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55075" y="1376691"/>
            <a:ext cx="82089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Общая характеристика района Северное Бутово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378156" y="3241708"/>
            <a:ext cx="659693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917 Га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11 улиц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 станции Московского метрополитена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149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МКД –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1 992 658,82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кв.м.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144 дворовые территории – 1 511 122,74 кв.м.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Парковочные места – 6 556 шт.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Детские площадки – 88 шт.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Спортивные площадки – 27 шт.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16568" y="3535634"/>
            <a:ext cx="17879" cy="39821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34448" y="3551071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216566" y="4202406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225507" y="4726784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16568" y="5287023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216572" y="5834469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216567" y="6385603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34447" y="6901165"/>
            <a:ext cx="96286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291" y="4849840"/>
            <a:ext cx="4585392" cy="3841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240797" y="7507011"/>
            <a:ext cx="938632" cy="10778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7189667" y="2000761"/>
            <a:ext cx="561193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на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01.12.2022:                  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данным Мосгорстата –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96 753 чел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.,                            из них детей в возрасте до 18 лет – 34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890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чел.;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данным ГАС «Выборы» численность избирателей – 60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969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чел.,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593437" y="2262876"/>
            <a:ext cx="511451" cy="4945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593437" y="4202406"/>
            <a:ext cx="511451" cy="0"/>
          </a:xfrm>
          <a:prstGeom prst="line">
            <a:avLst/>
          </a:prstGeom>
          <a:ln>
            <a:solidFill>
              <a:srgbClr val="7030A0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593437" y="2249905"/>
            <a:ext cx="11568" cy="195250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01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4775" y="1179696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транспортного хозяйства.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775" y="1585059"/>
            <a:ext cx="11340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Брошенные разукомплектованные транспортные средства (БРТС).</a:t>
            </a:r>
            <a:endParaRPr lang="ru-RU" sz="24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1026429"/>
              </p:ext>
            </p:extLst>
          </p:nvPr>
        </p:nvGraphicFramePr>
        <p:xfrm>
          <a:off x="124775" y="2105438"/>
          <a:ext cx="12521841" cy="183148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739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39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73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2200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выявлению управой района транспортных средств на территории района Северное Бутово,</a:t>
                      </a:r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имеющих признаки БРТС, в рамках постановления Правительства Москвы </a:t>
                      </a:r>
                    </a:p>
                    <a:p>
                      <a:pPr algn="ctr"/>
                      <a:r>
                        <a:rPr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23.09.2014 г. 569-ПП  за период </a:t>
                      </a: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января по</a:t>
                      </a: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декабрь 2022 г. 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1386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выявлено ТС, имеющих признаки БРТС (в рамках постановления 569-ПП)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приведено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порядок или перемещено владельцами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11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перемещено на площадку ГБУ «Автомобильные дороги ЮЗАО»</a:t>
                      </a:r>
                      <a:endParaRPr lang="ru-RU" sz="1100" b="1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905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27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968661"/>
              </p:ext>
            </p:extLst>
          </p:nvPr>
        </p:nvGraphicFramePr>
        <p:xfrm>
          <a:off x="124775" y="6074485"/>
          <a:ext cx="12521843" cy="255829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65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52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52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52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159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659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2790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6393">
                <a:tc gridSpan="7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по признанию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транспортных средств бесхозяйными</a:t>
                      </a:r>
                      <a:r>
                        <a:rPr lang="ru-RU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рамках постановления Правительства Москвы от 23.09.2014 г.  569-ПП за период </a:t>
                      </a:r>
                      <a:r>
                        <a:rPr lang="ru-RU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2014 г. по </a:t>
                      </a:r>
                      <a:r>
                        <a:rPr lang="ru-RU" sz="2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декабрь 2022 г.</a:t>
                      </a:r>
                      <a:endParaRPr lang="ru-RU" sz="2000" b="1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8054"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Транспортные средства, перемещенные на площадку ГБУ "Автомобильные дороги ЮЗАО"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Утилизировано транспортных средств ГБУ "Автомобильные дороги ЮЗАО"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Выдано транспортных средств собственникам с площадки ГБУ "Автомобильные дороги ЮЗАО" 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Транспортные средства находящихся на базе ГБУ "Автомобильные дороги ЮЗАО"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Положительные решения суда, переданные в ГБУ "Автомобильные дороги ЮЗАО" для утилизации транспортных средств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Дела, находящиеся на рассмотрении в суде для признания бесхозяйными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соответствии с  №569-ПП от 23.09.2014 не подошел срок подачи искового заявления о признании транспортного средства бесхозяйным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65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775" y="4313017"/>
            <a:ext cx="2886457" cy="1385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486" y="4332035"/>
            <a:ext cx="2877686" cy="13904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426" y="4313017"/>
            <a:ext cx="2865085" cy="1385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570" y="4313017"/>
            <a:ext cx="2849605" cy="1385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8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568" y="1219313"/>
            <a:ext cx="10632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8" y="1633805"/>
            <a:ext cx="6721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Снос самовольных объектов (построек).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993219"/>
            <a:ext cx="11783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Управой района в рамках межведомственного взаимодействия со структурами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г.Москвы в рамках постановления Правительства Москвы от 02.11.2012 № 614-ПП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Москвы от 11.12.2013 №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819-ПП выполнены мероприятия по освобождению земельных участков от самовольных построек (объектов) за период с января 2022 года по декабрь 2022 года.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005242"/>
              </p:ext>
            </p:extLst>
          </p:nvPr>
        </p:nvGraphicFramePr>
        <p:xfrm>
          <a:off x="6384832" y="3074900"/>
          <a:ext cx="6265467" cy="581920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94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7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33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Объект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35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улица Грина, д.1, к.2 (рядом)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вводно-распределительное устройство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31935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улица Феодосийская, д.1/7 (рядом)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КТПН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улица Старобитцевская, вл.2, к.1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мусорный контейнер, строительный мусор, бытовой мусор и покрышки автотранспорта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969734"/>
                  </a:ext>
                </a:extLst>
              </a:tr>
              <a:tr h="50604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пересечение бульвара Дмитрия Донского и улицы Академика Глушко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функционирующая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голубятня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9756411"/>
                  </a:ext>
                </a:extLst>
              </a:tr>
              <a:tr h="671296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ул.Феодосийская, д.1,к.11 (рядом)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бетонный забор, металлические и бетонные пристройки к гаражам в количестве 5 шт., металлические будки, металлическое ограждение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60609114"/>
                  </a:ext>
                </a:extLst>
              </a:tr>
              <a:tr h="31935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ул.Грина, д.1,к.7 (рядом)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металлическая будка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9214052"/>
                  </a:ext>
                </a:extLst>
              </a:tr>
              <a:tr h="64618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Феодосийская, вл. 1/2 (рядом)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ул. Феодосийская, </a:t>
                      </a:r>
                      <a:r>
                        <a:rPr lang="ru-RU" sz="11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1/1 (рядом)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бетонные плиты, бетонные блоки, бетонные кольца и бетонные опоры стоек, занимающих в общем площадь около 1700 кв. м.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ул.Куликовская, вл.20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шлагбаум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ул.Старобитцевская, вл.19А (напротив)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шлагбаум и металлический забор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ул.Куликовская, д.22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бетонное основание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932767"/>
                  </a:ext>
                </a:extLst>
              </a:tr>
              <a:tr h="30925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ул.Старокачаловская, д.5 (напротив)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металлический забор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8531532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ул.Феодосийская, д.1,к.7 (рядом)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бетонное ограждение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6665391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ул.Феодосийская, вл.1,к.1 (рядом)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бетонные блоки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7530414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улица Старобитцевская, вл. 21А, стр. 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капитальное строение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1362661"/>
                  </a:ext>
                </a:extLst>
              </a:tr>
              <a:tr h="27778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улица Академика Глушко, д. 13б, стр.1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капитальное строение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64202388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216568" y="3074902"/>
            <a:ext cx="6028841" cy="5819200"/>
            <a:chOff x="290148" y="3117102"/>
            <a:chExt cx="5205274" cy="498168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148" y="3117102"/>
              <a:ext cx="5205274" cy="49816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 flipH="1">
              <a:off x="3683616" y="6763895"/>
              <a:ext cx="180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</a:t>
              </a:r>
              <a:endParaRPr lang="ru-RU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80293" y="68095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2</a:t>
              </a:r>
              <a:endParaRPr lang="ru-RU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94634" y="50164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3</a:t>
              </a:r>
              <a:endParaRPr lang="ru-RU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81555" y="67638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4</a:t>
              </a:r>
              <a:endParaRPr lang="ru-RU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61178" y="67680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5</a:t>
              </a:r>
              <a:endParaRPr lang="ru-RU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54295" y="72356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/>
                <a:t>6</a:t>
              </a:r>
              <a:endParaRPr lang="ru-RU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515615" y="6948056"/>
              <a:ext cx="212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7</a:t>
              </a:r>
              <a:endParaRPr lang="ru-RU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44384" y="5789805"/>
              <a:ext cx="209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8</a:t>
              </a:r>
              <a:endParaRPr lang="ru-RU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74012" y="3852183"/>
              <a:ext cx="2096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9</a:t>
              </a:r>
              <a:endParaRPr lang="ru-RU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5726" y="5928304"/>
              <a:ext cx="3545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10</a:t>
              </a:r>
              <a:endParaRPr lang="ru-RU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98684" y="5517165"/>
              <a:ext cx="408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11</a:t>
              </a:r>
              <a:endParaRPr lang="ru-RU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92785" y="7049290"/>
              <a:ext cx="408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12</a:t>
              </a:r>
              <a:endParaRPr lang="ru-RU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37982" y="6763894"/>
              <a:ext cx="408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</a:t>
              </a:r>
              <a:r>
                <a:rPr lang="en-US" sz="1200" dirty="0" smtClean="0"/>
                <a:t>3</a:t>
              </a:r>
              <a:endParaRPr lang="ru-RU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39176" y="3767525"/>
              <a:ext cx="408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</a:t>
              </a:r>
              <a:r>
                <a:rPr lang="en-US" sz="1200" dirty="0" smtClean="0"/>
                <a:t>4</a:t>
              </a:r>
              <a:endParaRPr lang="ru-RU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0633" y="6069740"/>
              <a:ext cx="4088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/>
                <a:t>15</a:t>
              </a:r>
              <a:endParaRPr lang="ru-RU" sz="1200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45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8" y="5805656"/>
            <a:ext cx="4096773" cy="279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1501" y="1898427"/>
            <a:ext cx="12154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работ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демонтажу в соответствии с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Постановлением Правительства Москвы от 11.12.2013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819-ПП: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по демонтажу капитального строения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адрес: Северное Бутово,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улица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Старобитцевская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вл.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21А, стр.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568" y="2716467"/>
            <a:ext cx="1186109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История вопроса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На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Северное Бутово по адресу: ул. Старобитцевская, д.21А, стр.1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ранее было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одноэтажное капитальное строение с кадастровым номером 77:06:0011001:2.</a:t>
            </a:r>
          </a:p>
          <a:p>
            <a:pPr lvl="0" algn="just"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проведенной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проверки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выявлено, что ранее на земельный участок ООО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Бароккоотта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оформило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аренды: от 20.02.2002 №М-06-505224 для эксплуатации временного торгового павильона, сроком до 11.05.2006; от 11.05.2006 М-06-508181 для эксплуатации некапитального торгового павильона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(движимое имущество),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до 20.05.2013. Договора расторгнуты. Земельно-правовые отношения не оформлены, по данным портала Росреестра право собственности на здание площадью 182,6 кв.м оформлено ООО «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Бароккоотта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 от 25.03.2003 №77-01/30-344/2003-222, ГКН 77:06:0011001:1057  по данным с информационных порталов и АИС УГД и АИС ОГД исходно-разрешительная документация на строительство и реконструкцию объекта капитального строительства не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выдавалась. Данное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включено в приложение 2 постановления Правительства Москвы от 11.12.2013 № 819-ПП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освобождения земельного участка управой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направлялись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об ускорении решения данного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вопроса. </a:t>
            </a:r>
          </a:p>
          <a:p>
            <a:pPr lvl="0" algn="just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соответствии с решением Арбитражного суда от 28.02.2022 здание признано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самовольной постройкой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июле 2022 года силами ООО «ЛИКВИДАТОР» выполнены работы по демонтажу незаконно возведенного строения по указанному адресу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«Автомобильные дороги ЮЗАО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выполнены мероприятия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восстановлению газона.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6568" y="1629409"/>
            <a:ext cx="7143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Снос самовольных построек.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568" y="1238606"/>
            <a:ext cx="106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651" y="5805656"/>
            <a:ext cx="4096773" cy="279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>
            <a:off x="4055235" y="6962250"/>
            <a:ext cx="687411" cy="402576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735" y="5805656"/>
            <a:ext cx="3727872" cy="279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Стрелка вправо 13"/>
          <p:cNvSpPr/>
          <p:nvPr/>
        </p:nvSpPr>
        <p:spPr>
          <a:xfrm>
            <a:off x="8353374" y="6962250"/>
            <a:ext cx="687411" cy="402576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31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568" y="1180133"/>
            <a:ext cx="106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8" y="1789748"/>
            <a:ext cx="117005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Выполнение работ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демонтажу в соответствии с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Постановлением Правительства Москвы от 11.12.2013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№ 819-ПП: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Работа по демонтажу капитального строения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адрес: Северное Бутово,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улица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Академика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Глушко, д. 13б, стр.1</a:t>
            </a:r>
          </a:p>
        </p:txBody>
      </p:sp>
      <p:pic>
        <p:nvPicPr>
          <p:cNvPr id="8" name="Picture 2" descr="\\10.55.8.32\Obmen26\Проблемник префекту 2019\фото\Фото 16.10.2019\кафе встреча фот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68" y="5358475"/>
            <a:ext cx="5159177" cy="40025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3063" y="2871754"/>
            <a:ext cx="118675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вопроса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Северное Бутово по адресу: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ул. Академика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Глушко, вл.13Б, стр.1 (ООО "ОВЭТ+")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располагалось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двухэтажное капитальное строение с кадастровым номером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77:06:0011011:1028.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ходе проведенной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2016 году проверки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выявлено, что капитальное строение общей площадью около 227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включено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приложение 2 постановления Правительства Москвы от 11.12.2013 №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819-ПП.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Управой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неоднократно направлялись письма об ускорении решения данного вопроса в судебном порядке.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sz="1600" dirty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принятым 26.10.2021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Зюзинским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судом г. Москвы решением (дело № 2-4990/2021) указанное капитальное строение признано самовольной постройкой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настоящее время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«ЛИКВИДАТОР» выполнены работы по демонтажу незаконно возведенного строения по указанному адресу.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6568" y="1501088"/>
            <a:ext cx="7276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Снос самовольных построек.</a:t>
            </a:r>
            <a:endParaRPr kumimoji="0" lang="ru-RU" sz="20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5445222" y="6948582"/>
            <a:ext cx="1453328" cy="981698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7951" y="6654601"/>
            <a:ext cx="292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Актуальное фото будет размещено ближе к отчетной дате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695" y="5358474"/>
            <a:ext cx="5152422" cy="4002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308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2"/>
          <p:cNvSpPr txBox="1"/>
          <p:nvPr/>
        </p:nvSpPr>
        <p:spPr>
          <a:xfrm>
            <a:off x="1179427" y="269007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949" y="32933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30026" y="1468745"/>
            <a:ext cx="5507124" cy="4801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60120"/>
            <a:r>
              <a:rPr lang="ru-RU" sz="252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обращениями граждан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7238" y="1948876"/>
            <a:ext cx="1101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0120"/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Анализ обращений граждан поступивших из вышестоящих организаций за 2022 год в сравнении с 2021 годом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972026"/>
              </p:ext>
            </p:extLst>
          </p:nvPr>
        </p:nvGraphicFramePr>
        <p:xfrm>
          <a:off x="837908" y="3194266"/>
          <a:ext cx="6884575" cy="2749335"/>
        </p:xfrm>
        <a:graphic>
          <a:graphicData uri="http://schemas.openxmlformats.org/drawingml/2006/table">
            <a:tbl>
              <a:tblPr firstRow="1" firstCol="1" bandRow="1"/>
              <a:tblGrid>
                <a:gridCol w="25040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23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61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697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Коммуникационные каналы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Обращения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2021г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Обращения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2022г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Динамика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3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Аппарат Мэра и Правительства Москвы и др.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структурные подразделения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Правительства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Москвы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1077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-47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3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Управа района, обращения напрямую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жителей: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619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697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+78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F3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455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1696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1727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3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+31</a:t>
                      </a:r>
                      <a:endParaRPr lang="ru-RU" sz="13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C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05044863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779586"/>
              </p:ext>
            </p:extLst>
          </p:nvPr>
        </p:nvGraphicFramePr>
        <p:xfrm>
          <a:off x="852920" y="5943601"/>
          <a:ext cx="6884574" cy="2478506"/>
        </p:xfrm>
        <a:graphic>
          <a:graphicData uri="http://schemas.openxmlformats.org/drawingml/2006/table">
            <a:tbl>
              <a:tblPr firstRow="1" firstCol="1" bandRow="1"/>
              <a:tblGrid>
                <a:gridCol w="2504063">
                  <a:extLst>
                    <a:ext uri="{9D8B030D-6E8A-4147-A177-3AD203B41FA5}">
                      <a16:colId xmlns:a16="http://schemas.microsoft.com/office/drawing/2014/main" xmlns="" val="192818295"/>
                    </a:ext>
                  </a:extLst>
                </a:gridCol>
                <a:gridCol w="1591136">
                  <a:extLst>
                    <a:ext uri="{9D8B030D-6E8A-4147-A177-3AD203B41FA5}">
                      <a16:colId xmlns:a16="http://schemas.microsoft.com/office/drawing/2014/main" xmlns="" val="3620158271"/>
                    </a:ext>
                  </a:extLst>
                </a:gridCol>
                <a:gridCol w="1562695">
                  <a:extLst>
                    <a:ext uri="{9D8B030D-6E8A-4147-A177-3AD203B41FA5}">
                      <a16:colId xmlns:a16="http://schemas.microsoft.com/office/drawing/2014/main" xmlns="" val="1348077681"/>
                    </a:ext>
                  </a:extLst>
                </a:gridCol>
                <a:gridCol w="1226680">
                  <a:extLst>
                    <a:ext uri="{9D8B030D-6E8A-4147-A177-3AD203B41FA5}">
                      <a16:colId xmlns:a16="http://schemas.microsoft.com/office/drawing/2014/main" xmlns="" val="3213938375"/>
                    </a:ext>
                  </a:extLst>
                </a:gridCol>
              </a:tblGrid>
              <a:tr h="262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Письменные обращения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+31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9960684"/>
                  </a:ext>
                </a:extLst>
              </a:tr>
              <a:tr h="798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Горячая линия управы </a:t>
                      </a:r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района, приемная управы района 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140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143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baseline="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2266811"/>
                  </a:ext>
                </a:extLst>
              </a:tr>
              <a:tr h="34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Сайт управы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района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+ 44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068549"/>
                  </a:ext>
                </a:extLst>
              </a:tr>
              <a:tr h="3751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Повторные обращения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49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93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+44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1829703"/>
                  </a:ext>
                </a:extLst>
              </a:tr>
              <a:tr h="3751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Коллективные обращения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400" b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+5</a:t>
                      </a:r>
                      <a:endParaRPr lang="ru-RU" sz="14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2044042"/>
                  </a:ext>
                </a:extLst>
              </a:tr>
              <a:tr h="3274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Дополнительный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контроль</a:t>
                      </a: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78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94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+16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2009" marR="7200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FC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3947221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7976281" y="4505198"/>
            <a:ext cx="4558090" cy="2677656"/>
          </a:xfrm>
          <a:prstGeom prst="rect">
            <a:avLst/>
          </a:prstGeom>
          <a:solidFill>
            <a:srgbClr val="BEF397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6012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12 месяцев 2022 года в управу района Северное Бутово поступило на рассмотрение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1727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обращения жителей района (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1696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 тот же период в 2021 году). Увеличение по обращениям составило 2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31 обращение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76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14" y="2011656"/>
            <a:ext cx="56755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Личный прием граждан главой управы и его заместителями</a:t>
            </a:r>
            <a:endParaRPr lang="ru-RU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428108"/>
              </p:ext>
            </p:extLst>
          </p:nvPr>
        </p:nvGraphicFramePr>
        <p:xfrm>
          <a:off x="759791" y="3798561"/>
          <a:ext cx="11542589" cy="297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565">
                  <a:extLst>
                    <a:ext uri="{9D8B030D-6E8A-4147-A177-3AD203B41FA5}">
                      <a16:colId xmlns:a16="http://schemas.microsoft.com/office/drawing/2014/main" xmlns="" val="180435681"/>
                    </a:ext>
                  </a:extLst>
                </a:gridCol>
                <a:gridCol w="1679471">
                  <a:extLst>
                    <a:ext uri="{9D8B030D-6E8A-4147-A177-3AD203B41FA5}">
                      <a16:colId xmlns:a16="http://schemas.microsoft.com/office/drawing/2014/main" xmlns="" val="2412775587"/>
                    </a:ext>
                  </a:extLst>
                </a:gridCol>
                <a:gridCol w="2308518">
                  <a:extLst>
                    <a:ext uri="{9D8B030D-6E8A-4147-A177-3AD203B41FA5}">
                      <a16:colId xmlns:a16="http://schemas.microsoft.com/office/drawing/2014/main" xmlns="" val="510192685"/>
                    </a:ext>
                  </a:extLst>
                </a:gridCol>
                <a:gridCol w="2181592">
                  <a:extLst>
                    <a:ext uri="{9D8B030D-6E8A-4147-A177-3AD203B41FA5}">
                      <a16:colId xmlns:a16="http://schemas.microsoft.com/office/drawing/2014/main" xmlns="" val="3609769021"/>
                    </a:ext>
                  </a:extLst>
                </a:gridCol>
                <a:gridCol w="2435443">
                  <a:extLst>
                    <a:ext uri="{9D8B030D-6E8A-4147-A177-3AD203B41FA5}">
                      <a16:colId xmlns:a16="http://schemas.microsoft.com/office/drawing/2014/main" xmlns="" val="3602371311"/>
                    </a:ext>
                  </a:extLst>
                </a:gridCol>
              </a:tblGrid>
              <a:tr h="15453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Фамилия, имя,</a:t>
                      </a:r>
                      <a:r>
                        <a:rPr lang="ru-RU" baseline="0" dirty="0" smtClean="0"/>
                        <a:t> отчество руководителей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 приемов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Принято</a:t>
                      </a:r>
                      <a:r>
                        <a:rPr lang="ru-RU" baseline="0" dirty="0" smtClean="0"/>
                        <a:t> всего граждан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Кол-во</a:t>
                      </a:r>
                      <a:r>
                        <a:rPr lang="ru-RU" baseline="0" dirty="0" smtClean="0"/>
                        <a:t> обращений с приема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Даны устные разъяснения на приеме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052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1160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Заместители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главы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409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7030A0"/>
                          </a:solidFill>
                        </a:rPr>
                        <a:t>ИТОГО</a:t>
                      </a:r>
                      <a:endParaRPr lang="ru-RU" b="1" i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7030A0"/>
                          </a:solidFill>
                        </a:rPr>
                        <a:t>40</a:t>
                      </a:r>
                      <a:endParaRPr lang="ru-RU" b="1" i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7030A0"/>
                          </a:solidFill>
                        </a:rPr>
                        <a:t>100</a:t>
                      </a:r>
                      <a:endParaRPr lang="ru-RU" b="1" i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7030A0"/>
                          </a:solidFill>
                        </a:rPr>
                        <a:t>82</a:t>
                      </a:r>
                      <a:endParaRPr lang="ru-RU" b="1" i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0" dirty="0" smtClean="0">
                          <a:solidFill>
                            <a:srgbClr val="7030A0"/>
                          </a:solidFill>
                        </a:rPr>
                        <a:t>18</a:t>
                      </a:r>
                      <a:endParaRPr lang="ru-RU" b="1" i="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468365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0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2"/>
          <p:cNvSpPr txBox="1"/>
          <p:nvPr/>
        </p:nvSpPr>
        <p:spPr>
          <a:xfrm>
            <a:off x="1179427" y="269007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949" y="32933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72908" y="1505615"/>
            <a:ext cx="699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60120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Информирование населения о деятельности управы района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7238" y="2129335"/>
            <a:ext cx="258947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Официальный сайт управы района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23901" y="2308734"/>
            <a:ext cx="211535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ru-RU" sz="12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http://sevbutovo.mos.ru</a:t>
            </a:r>
            <a:endParaRPr lang="ru-RU" sz="126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44F30242-0028-437C-BD6B-7779106A53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0" y="2645474"/>
            <a:ext cx="2704937" cy="27372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4078286" y="2044259"/>
            <a:ext cx="339826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Страница «</a:t>
            </a:r>
            <a:r>
              <a:rPr lang="ru-RU" sz="126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главы управы района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10617" y="2268596"/>
            <a:ext cx="2115350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en-US" sz="126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https://vk.ru/id724599564</a:t>
            </a:r>
            <a:endParaRPr lang="ru-RU" sz="126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978" y="2594965"/>
            <a:ext cx="2709001" cy="276858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8621663" y="1947310"/>
            <a:ext cx="2920374" cy="480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0120"/>
            <a:r>
              <a:rPr lang="ru-RU" sz="126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Официальная страница в социальной сети 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6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47921" y="2330491"/>
            <a:ext cx="289136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en-US" sz="12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https://vk.com/id582801231</a:t>
            </a:r>
            <a:endParaRPr lang="ru-RU" sz="126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492" y="2616723"/>
            <a:ext cx="3194627" cy="2718905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84220" y="5603416"/>
            <a:ext cx="2732122" cy="480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0120"/>
            <a:r>
              <a:rPr lang="ru-RU" sz="126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Официальная сообщество в социальной сети 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6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26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32" y="6417094"/>
            <a:ext cx="3512582" cy="276474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63638" y="6083547"/>
            <a:ext cx="289136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en-US" sz="12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en-US" sz="126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vk.ru/public216825740</a:t>
            </a:r>
            <a:r>
              <a:rPr lang="ru-RU" sz="126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6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02914" y="5683736"/>
            <a:ext cx="3306565" cy="2862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0120"/>
            <a:r>
              <a:rPr lang="ru-RU" sz="126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Официальная канал района в  «Телеграмм»</a:t>
            </a:r>
            <a:endParaRPr lang="ru-RU" sz="126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7237" y="6291896"/>
            <a:ext cx="3112242" cy="288994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668292" y="5866220"/>
            <a:ext cx="289136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ru-RU" sz="12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26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Severnoe_Butovo</a:t>
            </a:r>
            <a:endParaRPr lang="ru-RU" sz="12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99800" y="5672321"/>
            <a:ext cx="2920374" cy="4801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960120"/>
            <a:r>
              <a:rPr lang="ru-RU" sz="126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Официальная страница в социальной сети «Одноклассники»</a:t>
            </a:r>
            <a:endParaRPr lang="ru-RU" sz="126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099800" y="6009336"/>
            <a:ext cx="332294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0120"/>
            <a:r>
              <a:rPr lang="en-US" sz="126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https://ok.ru/upravarayona.severnoebutovo</a:t>
            </a:r>
            <a:endParaRPr lang="ru-RU" sz="12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297" y="6369779"/>
            <a:ext cx="2897952" cy="280912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260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08930" y="883832"/>
            <a:ext cx="799728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2800" b="1" i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Составление списков присяжных заседателей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2"/>
          <p:cNvSpPr txBox="1"/>
          <p:nvPr/>
        </p:nvSpPr>
        <p:spPr>
          <a:xfrm>
            <a:off x="1179427" y="269007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8126" y="1784895"/>
            <a:ext cx="1090931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 smtClean="0">
              <a:solidFill>
                <a:srgbClr val="7030A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В соответствии с пунктом 2.7.1 постановления Правительства Москвы от 24.02.2010 г.                  № 157-ПП «О полномочиях территориальных органов исполнительной власти города Москвы» была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организована работа 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актуализации списков кандидатов в присяжные заседатели на 2023 год.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По завершению проверки были сформированы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6 дополнительных списков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 включение в количестве 296 человек,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также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6 списков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на исключение в количестве 296 человек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6949" y="32933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24170"/>
              </p:ext>
            </p:extLst>
          </p:nvPr>
        </p:nvGraphicFramePr>
        <p:xfrm>
          <a:off x="938126" y="4308662"/>
          <a:ext cx="10909316" cy="29738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8588">
                  <a:extLst>
                    <a:ext uri="{9D8B030D-6E8A-4147-A177-3AD203B41FA5}">
                      <a16:colId xmlns:a16="http://schemas.microsoft.com/office/drawing/2014/main" xmlns="" val="1146250541"/>
                    </a:ext>
                  </a:extLst>
                </a:gridCol>
                <a:gridCol w="1464608">
                  <a:extLst>
                    <a:ext uri="{9D8B030D-6E8A-4147-A177-3AD203B41FA5}">
                      <a16:colId xmlns:a16="http://schemas.microsoft.com/office/drawing/2014/main" xmlns="" val="479602135"/>
                    </a:ext>
                  </a:extLst>
                </a:gridCol>
                <a:gridCol w="1464608">
                  <a:extLst>
                    <a:ext uri="{9D8B030D-6E8A-4147-A177-3AD203B41FA5}">
                      <a16:colId xmlns:a16="http://schemas.microsoft.com/office/drawing/2014/main" xmlns="" val="1034462084"/>
                    </a:ext>
                  </a:extLst>
                </a:gridCol>
                <a:gridCol w="1465756">
                  <a:extLst>
                    <a:ext uri="{9D8B030D-6E8A-4147-A177-3AD203B41FA5}">
                      <a16:colId xmlns:a16="http://schemas.microsoft.com/office/drawing/2014/main" xmlns="" val="3945154353"/>
                    </a:ext>
                  </a:extLst>
                </a:gridCol>
                <a:gridCol w="1465756">
                  <a:extLst>
                    <a:ext uri="{9D8B030D-6E8A-4147-A177-3AD203B41FA5}">
                      <a16:colId xmlns:a16="http://schemas.microsoft.com/office/drawing/2014/main" xmlns="" val="4198494913"/>
                    </a:ext>
                  </a:extLst>
                </a:gridCol>
              </a:tblGrid>
              <a:tr h="101338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суда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Исключение (296 чел.)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включение (296 чел.)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7634968"/>
                  </a:ext>
                </a:extLst>
              </a:tr>
              <a:tr h="4666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Запасной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Запасной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6483472"/>
                  </a:ext>
                </a:extLst>
              </a:tr>
              <a:tr h="494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Московский городской суд</a:t>
                      </a:r>
                      <a:endParaRPr lang="ru-RU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43655741"/>
                  </a:ext>
                </a:extLst>
              </a:tr>
              <a:tr h="5048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2-й Западный окружной военный суд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92664012"/>
                  </a:ext>
                </a:extLst>
              </a:tr>
              <a:tr h="494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Зюзинский районный суд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99579206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649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266949" y="1414559"/>
            <a:ext cx="799728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 выборов 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2"/>
          <p:cNvSpPr txBox="1"/>
          <p:nvPr/>
        </p:nvSpPr>
        <p:spPr>
          <a:xfrm>
            <a:off x="1179427" y="269007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1950" y="2047234"/>
            <a:ext cx="12300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 9 по 11 сентября 2022 года в Москве состоялись выборы в советы депутатов муниципальных образований.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949" y="32933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50" y="3633500"/>
            <a:ext cx="3448040" cy="2940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220" y="3121264"/>
            <a:ext cx="5201967" cy="34630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87" y="3683645"/>
            <a:ext cx="3755360" cy="2900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61950" y="6747489"/>
            <a:ext cx="12300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     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66949" y="7096533"/>
            <a:ext cx="811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Голосование прошло в 28 </a:t>
            </a:r>
            <a:r>
              <a:rPr lang="ru-RU" sz="2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УИКах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расположенных по 12 адресам мест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голосования.</a:t>
            </a:r>
          </a:p>
          <a:p>
            <a:pPr algn="ctr"/>
            <a:endParaRPr lang="ru-RU" sz="2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Финансировалось проводилось через муниципалитет района Северное Бутово.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9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2"/>
          <p:cNvSpPr txBox="1"/>
          <p:nvPr/>
        </p:nvSpPr>
        <p:spPr>
          <a:xfrm>
            <a:off x="1179427" y="269007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6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6949" y="3293378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7994" y="1375988"/>
            <a:ext cx="4435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 граждан на военную службу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568" y="2097153"/>
            <a:ext cx="12308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кампании 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сентября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октября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 в районе Северное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Бутово мобилизовано –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 граждан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778" y="4052898"/>
            <a:ext cx="2574938" cy="45981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0646" y="3022315"/>
            <a:ext cx="7399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призывной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кампании 2022 года в районе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Северное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Бутово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следующие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показатели: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70924"/>
              </p:ext>
            </p:extLst>
          </p:nvPr>
        </p:nvGraphicFramePr>
        <p:xfrm>
          <a:off x="1966834" y="3789964"/>
          <a:ext cx="3706712" cy="2180238"/>
        </p:xfrm>
        <a:graphic>
          <a:graphicData uri="http://schemas.openxmlformats.org/drawingml/2006/table">
            <a:tbl>
              <a:tblPr/>
              <a:tblGrid>
                <a:gridCol w="1079427">
                  <a:extLst>
                    <a:ext uri="{9D8B030D-6E8A-4147-A177-3AD203B41FA5}">
                      <a16:colId xmlns:a16="http://schemas.microsoft.com/office/drawing/2014/main" xmlns="" val="1680168015"/>
                    </a:ext>
                  </a:extLst>
                </a:gridCol>
                <a:gridCol w="1079427">
                  <a:extLst>
                    <a:ext uri="{9D8B030D-6E8A-4147-A177-3AD203B41FA5}">
                      <a16:colId xmlns:a16="http://schemas.microsoft.com/office/drawing/2014/main" xmlns="" val="224513842"/>
                    </a:ext>
                  </a:extLst>
                </a:gridCol>
                <a:gridCol w="1547858">
                  <a:extLst>
                    <a:ext uri="{9D8B030D-6E8A-4147-A177-3AD203B41FA5}">
                      <a16:colId xmlns:a16="http://schemas.microsoft.com/office/drawing/2014/main" xmlns="" val="3048900474"/>
                    </a:ext>
                  </a:extLst>
                </a:gridCol>
              </a:tblGrid>
              <a:tr h="18301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Наряд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на призыв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Призвано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от наряда 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997985"/>
                  </a:ext>
                </a:extLst>
              </a:tr>
              <a:tr h="350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  <a:r>
                        <a:rPr lang="ru-RU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592793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0" y="6159239"/>
            <a:ext cx="7399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осенней призывной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кампании 2022 года в районе Северное Бутово следующие показатели: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034035"/>
              </p:ext>
            </p:extLst>
          </p:nvPr>
        </p:nvGraphicFramePr>
        <p:xfrm>
          <a:off x="1991277" y="7056162"/>
          <a:ext cx="3682269" cy="2240001"/>
        </p:xfrm>
        <a:graphic>
          <a:graphicData uri="http://schemas.openxmlformats.org/drawingml/2006/table">
            <a:tbl>
              <a:tblPr/>
              <a:tblGrid>
                <a:gridCol w="1072309">
                  <a:extLst>
                    <a:ext uri="{9D8B030D-6E8A-4147-A177-3AD203B41FA5}">
                      <a16:colId xmlns:a16="http://schemas.microsoft.com/office/drawing/2014/main" xmlns="" val="1680168015"/>
                    </a:ext>
                  </a:extLst>
                </a:gridCol>
                <a:gridCol w="1072309">
                  <a:extLst>
                    <a:ext uri="{9D8B030D-6E8A-4147-A177-3AD203B41FA5}">
                      <a16:colId xmlns:a16="http://schemas.microsoft.com/office/drawing/2014/main" xmlns="" val="224513842"/>
                    </a:ext>
                  </a:extLst>
                </a:gridCol>
                <a:gridCol w="1537651">
                  <a:extLst>
                    <a:ext uri="{9D8B030D-6E8A-4147-A177-3AD203B41FA5}">
                      <a16:colId xmlns:a16="http://schemas.microsoft.com/office/drawing/2014/main" xmlns="" val="3048900474"/>
                    </a:ext>
                  </a:extLst>
                </a:gridCol>
              </a:tblGrid>
              <a:tr h="18802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Наряд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на призыв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Призвано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  <a:r>
                        <a:rPr lang="ru-RU" sz="2000" b="0" i="0" u="none" strike="noStrike" baseline="0" dirty="0" smtClean="0">
                          <a:solidFill>
                            <a:srgbClr val="404040"/>
                          </a:solidFill>
                          <a:effectLst/>
                          <a:latin typeface="Times New Roman" panose="02020603050405020304" pitchFamily="18" charset="0"/>
                        </a:rPr>
                        <a:t> от наряда </a:t>
                      </a:r>
                      <a:endParaRPr lang="ru-RU" sz="2000" b="0" i="0" u="none" strike="noStrike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997985"/>
                  </a:ext>
                </a:extLst>
              </a:tr>
              <a:tr h="35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75%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59279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94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6008" y="1626311"/>
            <a:ext cx="9574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Построенные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капитального строительства на 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района. Программа реновации.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89399" y="2057099"/>
            <a:ext cx="73517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На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территории района Северное Бутово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Фондом реновации в рамках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«Программы реновации жилищного фонда в городе Москве»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введен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эксплуатацию многоквартирный дом по адресу: ул.Феодосийская, д.7/1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 smtClean="0"/>
          </a:p>
          <a:p>
            <a:pPr algn="just"/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С опережением срока в 2022 году завершено переселение жителей сносимых домов 3,5,7 по улице Феодосийская по Программе реновации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построенный многоквартирный дом.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Дома 3,5,7 по улице Феодосийская отключены от инженерных систем, выведены из эксплуатации.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 настоящее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время силами подрядной организации ООО «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СпецЭкоСервис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демонтированы дома 3 и 5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улице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Феодосийская, выполняются работы по поэлементной разборке дома 7 по улице Феодосийская.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418" y="2534252"/>
            <a:ext cx="5118935" cy="6455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11665" y="1226201"/>
            <a:ext cx="106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367333" y="5582432"/>
            <a:ext cx="2407649" cy="3008815"/>
            <a:chOff x="4958597" y="5950350"/>
            <a:chExt cx="2407649" cy="3008815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5052" y="5950350"/>
              <a:ext cx="2341194" cy="12043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Группа 1"/>
            <p:cNvGrpSpPr/>
            <p:nvPr/>
          </p:nvGrpSpPr>
          <p:grpSpPr>
            <a:xfrm>
              <a:off x="4958597" y="7305922"/>
              <a:ext cx="2407649" cy="1653243"/>
              <a:chOff x="4770604" y="5579606"/>
              <a:chExt cx="2407649" cy="1653243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70604" y="5579606"/>
                <a:ext cx="1202870" cy="16532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72225" y="5579606"/>
                <a:ext cx="1206028" cy="164730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0" name="Группа 19"/>
          <p:cNvGrpSpPr/>
          <p:nvPr/>
        </p:nvGrpSpPr>
        <p:grpSpPr>
          <a:xfrm>
            <a:off x="10322376" y="5582432"/>
            <a:ext cx="2342768" cy="2833818"/>
            <a:chOff x="9984436" y="6217571"/>
            <a:chExt cx="2342768" cy="283381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8566" y="6217571"/>
              <a:ext cx="2328638" cy="1197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Группа 2"/>
            <p:cNvGrpSpPr/>
            <p:nvPr/>
          </p:nvGrpSpPr>
          <p:grpSpPr>
            <a:xfrm>
              <a:off x="9984436" y="7440414"/>
              <a:ext cx="2318814" cy="1610975"/>
              <a:chOff x="7347250" y="6521569"/>
              <a:chExt cx="2318814" cy="1610975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7250" y="6521569"/>
                <a:ext cx="1178449" cy="16109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86633" y="6521569"/>
                <a:ext cx="1179431" cy="161097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9" name="Группа 18"/>
          <p:cNvGrpSpPr/>
          <p:nvPr/>
        </p:nvGrpSpPr>
        <p:grpSpPr>
          <a:xfrm>
            <a:off x="7874593" y="6588639"/>
            <a:ext cx="2366001" cy="2883372"/>
            <a:chOff x="6226375" y="5801359"/>
            <a:chExt cx="2366001" cy="2883372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3738" y="5801359"/>
              <a:ext cx="2328638" cy="11978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" name="Группа 3"/>
            <p:cNvGrpSpPr/>
            <p:nvPr/>
          </p:nvGrpSpPr>
          <p:grpSpPr>
            <a:xfrm>
              <a:off x="6226375" y="7043365"/>
              <a:ext cx="2288298" cy="1641366"/>
              <a:chOff x="9828885" y="5579606"/>
              <a:chExt cx="2288298" cy="1641366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28885" y="5579606"/>
                <a:ext cx="1201682" cy="16413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69250" y="5579606"/>
                <a:ext cx="1147933" cy="16413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62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314" y="1426426"/>
            <a:ext cx="56755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Назначение мест отбывания наказания по исправительным и обязательным работам</a:t>
            </a:r>
            <a:endParaRPr lang="ru-RU" sz="16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568" y="4859684"/>
            <a:ext cx="670374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за 2022 год было трудоустроено:</a:t>
            </a:r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осужденных по обязательным работам </a:t>
            </a:r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исправительным работам - дворниками и разнорабочими</a:t>
            </a:r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2022 году квота на трудоустройство для лиц, отбывающих наказание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определена в размере -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757" y="4728410"/>
            <a:ext cx="5069305" cy="3801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112" y="2302553"/>
            <a:ext cx="113479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исполнение п.2.6.12. Положения об управе района города Москвы, утвержденного постановлением Правительства Москвы от 24.02.2010 № 157-ПП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аспоряжением управы района Северное Бутово города Москвы ГБУ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Северное Бутово» утвержден местом отбывания наказаний осужденным в виде исправительных работ, в виде обязательных работ на 2022 год.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49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0629" y="2481735"/>
            <a:ext cx="711343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2022 г. проведено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заседания Комиссии, на которых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рассмотрено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126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административных протоколов                                            и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информационных материалов.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состоянию на </a:t>
            </a:r>
            <a:r>
              <a:rPr kumimoji="0" lang="ru-RU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31.12.2022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на учете Комиссии состоит:</a:t>
            </a: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Семей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социально-опасном положении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них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Несовершеннолетних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 чел.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них: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употребление наркотических веществ;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попытка суицида (употребление таблеток, нанесение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самопорезов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за курение табачной продукции;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 распитие алкогольной продукции;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 совершение общественно опасных деяний до достижения возраста, с которого наступает уголовная ответственность;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мелкое хулиганство,  нарушение устава школы.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81" y="1672846"/>
            <a:ext cx="5333316" cy="3813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181" y="5605951"/>
            <a:ext cx="5333316" cy="3851564"/>
          </a:xfrm>
          <a:prstGeom prst="rect">
            <a:avLst/>
          </a:prstGeom>
        </p:spPr>
      </p:pic>
      <p:sp>
        <p:nvSpPr>
          <p:cNvPr id="21" name="object 7"/>
          <p:cNvSpPr txBox="1"/>
          <p:nvPr/>
        </p:nvSpPr>
        <p:spPr>
          <a:xfrm>
            <a:off x="160629" y="1407172"/>
            <a:ext cx="8815989" cy="31787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62866" marR="0" lvl="0" indent="0" algn="l" defTabSz="457200" rtl="0" eaLnBrk="1" fontAlgn="auto" latinLnBrk="0" hangingPunct="1">
              <a:lnSpc>
                <a:spcPct val="100000"/>
              </a:lnSpc>
              <a:spcBef>
                <a:spcPts val="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Комиссия по делам несовершеннолетних и защите их прав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31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23" y="1679433"/>
            <a:ext cx="438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001">
              <a:spcBef>
                <a:spcPts val="83"/>
              </a:spcBef>
            </a:pPr>
            <a:r>
              <a:rPr lang="ru-RU" b="1" dirty="0">
                <a:solidFill>
                  <a:srgbClr val="7030A0"/>
                </a:solidFill>
                <a:latin typeface="Times New Roman"/>
                <a:cs typeface="Times New Roman"/>
              </a:rPr>
              <a:t>Общественные пункты </a:t>
            </a:r>
            <a:r>
              <a:rPr lang="ru-RU" b="1" spc="-4" dirty="0">
                <a:solidFill>
                  <a:srgbClr val="7030A0"/>
                </a:solidFill>
                <a:latin typeface="Times New Roman"/>
                <a:cs typeface="Times New Roman"/>
              </a:rPr>
              <a:t>охраны</a:t>
            </a:r>
            <a:r>
              <a:rPr lang="ru-RU" b="1" spc="-63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b="1" spc="-12" dirty="0">
                <a:solidFill>
                  <a:srgbClr val="7030A0"/>
                </a:solidFill>
                <a:latin typeface="Times New Roman"/>
                <a:cs typeface="Times New Roman"/>
              </a:rPr>
              <a:t>порядка</a:t>
            </a:r>
            <a:endParaRPr lang="ru-RU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564742"/>
              </p:ext>
            </p:extLst>
          </p:nvPr>
        </p:nvGraphicFramePr>
        <p:xfrm>
          <a:off x="615624" y="1376391"/>
          <a:ext cx="11440018" cy="8084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Acrobat Document" r:id="rId4" imgW="8019808" imgH="5667341" progId="AcroExch.Document.DC">
                  <p:embed/>
                </p:oleObj>
              </mc:Choice>
              <mc:Fallback>
                <p:oleObj name="Acrobat Document" r:id="rId4" imgW="8019808" imgH="5667341" progId="AcroExch.Document.DC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5624" y="1376391"/>
                        <a:ext cx="11440018" cy="8084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460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42014" y="1916122"/>
            <a:ext cx="7717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ремонте помещения ОПОП (</a:t>
            </a:r>
            <a:r>
              <a:rPr lang="ru-RU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Старокачаловская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д.16)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98758" y="1488133"/>
            <a:ext cx="4968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01">
              <a:spcBef>
                <a:spcPts val="83"/>
              </a:spcBef>
            </a:pPr>
            <a:r>
              <a:rPr lang="ru-RU" sz="2000" b="1" dirty="0">
                <a:solidFill>
                  <a:srgbClr val="7030A0"/>
                </a:solidFill>
                <a:latin typeface="Times New Roman"/>
                <a:cs typeface="Times New Roman"/>
              </a:rPr>
              <a:t>Общественные пункты </a:t>
            </a:r>
            <a:r>
              <a:rPr lang="ru-RU" sz="2000" b="1" spc="-4" dirty="0">
                <a:solidFill>
                  <a:srgbClr val="7030A0"/>
                </a:solidFill>
                <a:latin typeface="Times New Roman"/>
                <a:cs typeface="Times New Roman"/>
              </a:rPr>
              <a:t>охраны</a:t>
            </a:r>
            <a:r>
              <a:rPr lang="ru-RU" sz="2000" b="1" spc="-63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2000" b="1" spc="-12" dirty="0">
                <a:solidFill>
                  <a:srgbClr val="7030A0"/>
                </a:solidFill>
                <a:latin typeface="Times New Roman"/>
                <a:cs typeface="Times New Roman"/>
              </a:rPr>
              <a:t>порядка</a:t>
            </a:r>
            <a:endParaRPr lang="ru-RU" sz="2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81" y="5954788"/>
            <a:ext cx="3504579" cy="27261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21" y="3111566"/>
            <a:ext cx="3504576" cy="24548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505" y="3038662"/>
            <a:ext cx="3007003" cy="22552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97263" y="2417850"/>
            <a:ext cx="891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44143" y="2439846"/>
            <a:ext cx="1563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198586" y="2925741"/>
            <a:ext cx="0" cy="54153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510" y="3038662"/>
            <a:ext cx="2734176" cy="36455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4613" y="6778301"/>
            <a:ext cx="3341073" cy="2505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488" y="5614474"/>
            <a:ext cx="2752224" cy="36696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870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568" y="1323995"/>
            <a:ext cx="115021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обращений граждан на портал «Москва. Наш город</a:t>
            </a:r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2022 году.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553267323"/>
              </p:ext>
            </p:extLst>
          </p:nvPr>
        </p:nvGraphicFramePr>
        <p:xfrm>
          <a:off x="2097800" y="2278102"/>
          <a:ext cx="7739724" cy="7001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18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9429" y="6636804"/>
            <a:ext cx="77567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86015644"/>
              </p:ext>
            </p:extLst>
          </p:nvPr>
        </p:nvGraphicFramePr>
        <p:xfrm>
          <a:off x="5482387" y="3347414"/>
          <a:ext cx="6033475" cy="482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78261" y="2268689"/>
            <a:ext cx="1145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76236" y="2313326"/>
            <a:ext cx="30250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расположено на территории района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2212" y="3434135"/>
            <a:ext cx="72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423844" y="3333709"/>
            <a:ext cx="3321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управлении ГБУ</a:t>
            </a:r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«Жилищник района Северное Бутово»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68394" y="4573668"/>
            <a:ext cx="1291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32709" y="4759748"/>
            <a:ext cx="2698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частные УК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295864" y="5546443"/>
            <a:ext cx="2896186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ru-RU" sz="16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«Авилон-М»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66422" y="5559944"/>
            <a:ext cx="1583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МКД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46024" y="6227507"/>
            <a:ext cx="123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35320" y="6962314"/>
            <a:ext cx="1160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МКД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66422" y="7654800"/>
            <a:ext cx="1031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08704" y="6075847"/>
            <a:ext cx="271366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«Компания Ремстройсервис»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314548" y="6873838"/>
            <a:ext cx="23370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«Солярис Северное Бутово»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84350" y="7666938"/>
            <a:ext cx="228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ТСЖ «Синяя птица»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135320" y="8323050"/>
            <a:ext cx="1093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МКД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228893" y="8340190"/>
            <a:ext cx="2712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«УК Гринада»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51591" y="8036270"/>
            <a:ext cx="75304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 году работы по ремонту подъездов приостановлены в связи с неблагоприятной эпидемиологической обстановкой, связанной с распространением коронавирусной инфекции и перенесены на 2021 год.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199724" y="8896309"/>
            <a:ext cx="2119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ТСЖ, ЖК, ЖСК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085294" y="8887728"/>
            <a:ext cx="1093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2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  <a:endParaRPr lang="ru-RU" sz="13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82387" y="2209955"/>
            <a:ext cx="6762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За период 2018-2022 гг. отремонтировано 369 подъездов, что составляет 58 % от общего числа подъездов в районе (642)</a:t>
            </a:r>
            <a:endParaRPr lang="ru-RU" sz="24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98648" y="1345908"/>
            <a:ext cx="111696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</a:t>
            </a:r>
          </a:p>
          <a:p>
            <a:pPr algn="ctr"/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2018 - 2022 гг.</a:t>
            </a:r>
            <a:endParaRPr lang="ru-RU" sz="24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208135" y="2659299"/>
            <a:ext cx="8434" cy="2339192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08135" y="2659299"/>
            <a:ext cx="1031506" cy="0"/>
          </a:xfrm>
          <a:prstGeom prst="line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03749" y="4998491"/>
            <a:ext cx="944411" cy="0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03749" y="3828895"/>
            <a:ext cx="1035892" cy="0"/>
          </a:xfrm>
          <a:prstGeom prst="line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81884" y="4950958"/>
            <a:ext cx="21865" cy="4528556"/>
          </a:xfrm>
          <a:prstGeom prst="line">
            <a:avLst/>
          </a:prstGeom>
          <a:ln w="158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175566" y="7165226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175566" y="7851604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207518" y="9121847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174106" y="8525758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185757" y="6478032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207519" y="5757767"/>
            <a:ext cx="905863" cy="816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60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97043" y="6537457"/>
            <a:ext cx="77567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3" y="2274684"/>
            <a:ext cx="4826840" cy="6435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5972" y="2274684"/>
            <a:ext cx="3562066" cy="64357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18216" y="1313016"/>
            <a:ext cx="11063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</a:t>
            </a:r>
          </a:p>
          <a:p>
            <a:pPr lvl="0" algn="ctr"/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2018 - 2022 гг.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71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28" y="1480149"/>
            <a:ext cx="119839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</a:t>
            </a:r>
          </a:p>
          <a:p>
            <a:pPr algn="ctr"/>
            <a:r>
              <a:rPr lang="ru-RU" sz="24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лифтового оборудования в рамках региональной программы по капитальному ремонту 2016 - 2022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97043" y="6537457"/>
            <a:ext cx="77567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0914" y="4817772"/>
            <a:ext cx="2340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замены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559105"/>
              </p:ext>
            </p:extLst>
          </p:nvPr>
        </p:nvGraphicFramePr>
        <p:xfrm>
          <a:off x="527238" y="2885881"/>
          <a:ext cx="9073962" cy="178186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11416">
                  <a:extLst>
                    <a:ext uri="{9D8B030D-6E8A-4147-A177-3AD203B41FA5}">
                      <a16:colId xmlns:a16="http://schemas.microsoft.com/office/drawing/2014/main" xmlns="" val="3616415241"/>
                    </a:ext>
                  </a:extLst>
                </a:gridCol>
                <a:gridCol w="918565">
                  <a:extLst>
                    <a:ext uri="{9D8B030D-6E8A-4147-A177-3AD203B41FA5}">
                      <a16:colId xmlns:a16="http://schemas.microsoft.com/office/drawing/2014/main" xmlns="" val="3864200359"/>
                    </a:ext>
                  </a:extLst>
                </a:gridCol>
                <a:gridCol w="706285">
                  <a:extLst>
                    <a:ext uri="{9D8B030D-6E8A-4147-A177-3AD203B41FA5}">
                      <a16:colId xmlns:a16="http://schemas.microsoft.com/office/drawing/2014/main" xmlns="" val="478639866"/>
                    </a:ext>
                  </a:extLst>
                </a:gridCol>
                <a:gridCol w="757505">
                  <a:extLst>
                    <a:ext uri="{9D8B030D-6E8A-4147-A177-3AD203B41FA5}">
                      <a16:colId xmlns:a16="http://schemas.microsoft.com/office/drawing/2014/main" xmlns="" val="4205084479"/>
                    </a:ext>
                  </a:extLst>
                </a:gridCol>
                <a:gridCol w="793448">
                  <a:extLst>
                    <a:ext uri="{9D8B030D-6E8A-4147-A177-3AD203B41FA5}">
                      <a16:colId xmlns:a16="http://schemas.microsoft.com/office/drawing/2014/main" xmlns="" val="3453456438"/>
                    </a:ext>
                  </a:extLst>
                </a:gridCol>
                <a:gridCol w="697686">
                  <a:extLst>
                    <a:ext uri="{9D8B030D-6E8A-4147-A177-3AD203B41FA5}">
                      <a16:colId xmlns:a16="http://schemas.microsoft.com/office/drawing/2014/main" xmlns="" val="1475921372"/>
                    </a:ext>
                  </a:extLst>
                </a:gridCol>
                <a:gridCol w="71136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7686">
                  <a:extLst>
                    <a:ext uri="{9D8B030D-6E8A-4147-A177-3AD203B41FA5}">
                      <a16:colId xmlns:a16="http://schemas.microsoft.com/office/drawing/2014/main" xmlns="" val="1759561576"/>
                    </a:ext>
                  </a:extLst>
                </a:gridCol>
                <a:gridCol w="697688">
                  <a:extLst>
                    <a:ext uri="{9D8B030D-6E8A-4147-A177-3AD203B41FA5}">
                      <a16:colId xmlns:a16="http://schemas.microsoft.com/office/drawing/2014/main" xmlns="" val="941149269"/>
                    </a:ext>
                  </a:extLst>
                </a:gridCol>
                <a:gridCol w="108231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94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122540085"/>
                  </a:ext>
                </a:extLst>
              </a:tr>
              <a:tr h="4206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705780609"/>
                  </a:ext>
                </a:extLst>
              </a:tr>
              <a:tr h="831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Лифтовое оборудование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1171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726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494208021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104" y="5705907"/>
            <a:ext cx="2420941" cy="3622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423" y="5715430"/>
            <a:ext cx="2296982" cy="3622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7FF6E70-535D-4B3C-A7B6-D62F4076244A}"/>
              </a:ext>
            </a:extLst>
          </p:cNvPr>
          <p:cNvSpPr txBox="1"/>
          <p:nvPr/>
        </p:nvSpPr>
        <p:spPr>
          <a:xfrm>
            <a:off x="9721515" y="3439904"/>
            <a:ext cx="26511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Дмитрия Донского бульв.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Академика Глушко. 8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Академика Глушко. 12</a:t>
            </a:r>
          </a:p>
        </p:txBody>
      </p:sp>
      <p:cxnSp>
        <p:nvCxnSpPr>
          <p:cNvPr id="13" name="Соединитель: уступ 4">
            <a:extLst>
              <a:ext uri="{FF2B5EF4-FFF2-40B4-BE49-F238E27FC236}">
                <a16:creationId xmlns:a16="http://schemas.microsoft.com/office/drawing/2014/main" xmlns="" id="{2C0A5A77-AC28-4428-A722-EB05A142849F}"/>
              </a:ext>
            </a:extLst>
          </p:cNvPr>
          <p:cNvCxnSpPr>
            <a:endCxn id="12" idx="0"/>
          </p:cNvCxnSpPr>
          <p:nvPr/>
        </p:nvCxnSpPr>
        <p:spPr>
          <a:xfrm>
            <a:off x="8253663" y="2680478"/>
            <a:ext cx="2793440" cy="759426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783" y="5705908"/>
            <a:ext cx="2265004" cy="36228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65" y="5715429"/>
            <a:ext cx="2355045" cy="36038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07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7908" y="1411822"/>
            <a:ext cx="10772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</a:t>
            </a:r>
          </a:p>
          <a:p>
            <a:pPr algn="ctr"/>
            <a:r>
              <a:rPr lang="ru-RU" sz="24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контролю за состоянием подвалов, чердаков, подъездов, домовладений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97043" y="6537457"/>
            <a:ext cx="77567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38" y="3589752"/>
            <a:ext cx="3081990" cy="547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27239" y="2464998"/>
            <a:ext cx="11083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управляющих компаний ежедневно проводится обход многоквартирных домов на предмет закрытия и опечатывания чердаков и подвалов с последующим составлением актов. </a:t>
            </a:r>
            <a:endParaRPr lang="ru-RU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101" y="3589752"/>
            <a:ext cx="4109320" cy="5479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842" y="3558448"/>
            <a:ext cx="3099598" cy="551039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80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0330" y="1533443"/>
            <a:ext cx="5682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Доступность маломобильных групп населения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0330" y="1933553"/>
            <a:ext cx="1208094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в многоквартирных домах, расположенных на территории района Северное Бутово, управляющими организациями по обращениям жителей установлены 12 пандусов, в том числе и откидных для более удобного передвижения жителей многоквартирных домов и гостей нашего района.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616" y="5590943"/>
            <a:ext cx="5474368" cy="3077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16" y="3569812"/>
            <a:ext cx="3214651" cy="50989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5933" y="3574726"/>
            <a:ext cx="3431651" cy="50940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12588" y="2913287"/>
            <a:ext cx="43764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б-р Дмитрия Донского, д. 13; 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Академика Глушко, д. 14, к. 1;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Старокачаловская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3, к. 3;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Грина, д. 18, к. 2; 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Академика Глушко, д. 14, к. 1;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Феодосийская, д. 9, 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б-р Дмитрия Донского, д. 9, к. 3;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Старобитцевская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23, корп. 1;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Старобитцевская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21, корп. 2;</a:t>
            </a:r>
          </a:p>
          <a:p>
            <a:pPr marL="342900" indent="-342900">
              <a:buFontTx/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Знаменские Садки, д. 9, корп. 1;</a:t>
            </a:r>
          </a:p>
          <a:p>
            <a:pPr marL="342900" lvl="0" indent="-342900">
              <a:buFontTx/>
              <a:buAutoNum type="arabicParenR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Старобитцевская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 21, корп. 1;</a:t>
            </a:r>
          </a:p>
          <a:p>
            <a:pPr marL="342900" indent="-342900">
              <a:buAutoNum type="arabicParenR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Ратная, д. 10, корп. 1.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246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80631" y="2681045"/>
            <a:ext cx="519698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района Северное Бутово на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земельном участке площадью 5600 </a:t>
            </a:r>
            <a:r>
              <a:rPr lang="ru-RU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адресу: улица Грина, д.1,к.3 ранее располагался объект незавершенного строительства.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По инициативе управы района принято решение о строительстве на данном земельном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участке многофункционального культурно-досугового центра общей площадью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3007,35 м2 с включением его в АИП.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В настоящее время по заказу АО «Москапстрой» начаты подготовительные работы по строительству.</a:t>
            </a:r>
          </a:p>
          <a:p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Планируемый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срок завершения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 - 2024г.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392" y="1693534"/>
            <a:ext cx="9387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капитальных объектов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(бюджет города Москвы)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37" y="6257561"/>
            <a:ext cx="2429111" cy="1963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731" y="6257562"/>
            <a:ext cx="2461735" cy="1963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201" y="6257561"/>
            <a:ext cx="2257767" cy="1963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628007" y="6410357"/>
            <a:ext cx="292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Актуальное фото будет размещено ближе к отчетной дате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91" y="2850060"/>
            <a:ext cx="7208055" cy="3266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7704" y="5047733"/>
            <a:ext cx="5071796" cy="209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3044" y="2110742"/>
            <a:ext cx="9410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 досуговый центр по адресу: ул. Грина, </a:t>
            </a:r>
            <a:r>
              <a:rPr lang="ru-RU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влд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 1, к. 3</a:t>
            </a:r>
            <a:r>
              <a:rPr kumimoji="0" lang="ru-RU" b="1" i="0" u="none" strike="noStrike" kern="1200" cap="none" spc="0" normalizeH="0" baseline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766785"/>
              </p:ext>
            </p:extLst>
          </p:nvPr>
        </p:nvGraphicFramePr>
        <p:xfrm>
          <a:off x="7527703" y="7315201"/>
          <a:ext cx="5071797" cy="2262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1487">
                  <a:extLst>
                    <a:ext uri="{9D8B030D-6E8A-4147-A177-3AD203B41FA5}">
                      <a16:colId xmlns:a16="http://schemas.microsoft.com/office/drawing/2014/main" xmlns="" val="613608290"/>
                    </a:ext>
                  </a:extLst>
                </a:gridCol>
                <a:gridCol w="2429121">
                  <a:extLst>
                    <a:ext uri="{9D8B030D-6E8A-4147-A177-3AD203B41FA5}">
                      <a16:colId xmlns:a16="http://schemas.microsoft.com/office/drawing/2014/main" xmlns="" val="1369001739"/>
                    </a:ext>
                  </a:extLst>
                </a:gridCol>
                <a:gridCol w="2401189">
                  <a:extLst>
                    <a:ext uri="{9D8B030D-6E8A-4147-A177-3AD203B41FA5}">
                      <a16:colId xmlns:a16="http://schemas.microsoft.com/office/drawing/2014/main" xmlns="" val="2488977958"/>
                    </a:ext>
                  </a:extLst>
                </a:gridCol>
              </a:tblGrid>
              <a:tr h="4559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Технико-экономические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показателей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457678215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участка по ГПЗУ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0,0697 га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6671967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застройки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1 659,0 м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1706482155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3007,35 м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1293130137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Строительный объем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21 390,68 м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3048492262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этажей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2+подвал/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техподполье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386731392"/>
                  </a:ext>
                </a:extLst>
              </a:tr>
              <a:tr h="2320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Вместимость концертного зала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чел.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3700235909"/>
                  </a:ext>
                </a:extLst>
              </a:tr>
              <a:tr h="259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машиномест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м/м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xmlns="" val="3120622338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136392" y="1276326"/>
            <a:ext cx="106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86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Содержимое 2"/>
          <p:cNvSpPr>
            <a:spLocks noGrp="1"/>
          </p:cNvSpPr>
          <p:nvPr/>
        </p:nvSpPr>
        <p:spPr bwMode="auto">
          <a:xfrm>
            <a:off x="4069560" y="3456386"/>
            <a:ext cx="5469731" cy="36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20713" indent="-2286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858838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1430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13716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1828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286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2743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200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3844" indent="-191691" defTabSz="685800">
              <a:spcBef>
                <a:spcPts val="300"/>
              </a:spcBef>
              <a:buClr>
                <a:srgbClr val="4E67C8"/>
              </a:buClr>
              <a:buSzPct val="68000"/>
              <a:buFont typeface="Wingdings 3" pitchFamily="18" charset="2"/>
              <a:buChar char=""/>
              <a:defRPr/>
            </a:pPr>
            <a:endParaRPr lang="ru-RU" alt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Box 30"/>
          <p:cNvSpPr txBox="1">
            <a:spLocks noChangeArrowheads="1"/>
          </p:cNvSpPr>
          <p:nvPr/>
        </p:nvSpPr>
        <p:spPr bwMode="auto">
          <a:xfrm>
            <a:off x="216568" y="1394858"/>
            <a:ext cx="119654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u-RU" sz="18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 </a:t>
            </a:r>
          </a:p>
          <a:p>
            <a:pPr algn="ctr" defTabSz="685800" eaLnBrk="1" hangingPunct="1">
              <a:spcBef>
                <a:spcPct val="0"/>
              </a:spcBef>
              <a:buNone/>
              <a:defRPr/>
            </a:pPr>
            <a:r>
              <a:rPr lang="ru-RU" alt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Подготовка жилищного фонда, объектов социальной сферы, предприятий потребительского рынка и услуг, административных и промышленных зданий ЮЗАО города Москвы к эксплуатации в осенне-зимний период 2022 - 2023 гг.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69628" y="6952060"/>
            <a:ext cx="130611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 eaLnBrk="1" hangingPunct="1">
              <a:spcBef>
                <a:spcPct val="0"/>
              </a:spcBef>
              <a:buNone/>
              <a:defRPr/>
            </a:pPr>
            <a:r>
              <a:rPr lang="ru-RU" altLang="ru-RU" sz="9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ул.   Грина д.28 кор.1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216568" y="2626153"/>
            <a:ext cx="1241659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При подготовке жилого фонда района Северное Бутово к зиме 2022-2023 выполнены работы по промывкам и гидравлическим испытаниям систем центрального отопления, выполнены восстановительные работы тепловой изоляции на трубопроводах систем ЦО, ГВС, а также на регулирующей арматуре. Проверены контрольно-измерительные приборы. Произведен ремонт кровельного покрытия. Также выполнены работы по восстановлению тепловых контуров лестничных клеток, выразившиеся в замене поврежденных стеклоблоков, а также по ремонту входных дверей и дверей вспомогательных помещений.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Жилищной инспекцией по ЮЗАО все 149 МКД допущены к эксплуатации в осенне-зимний период 2022-2023. Паспорта готовности подписаны.</a:t>
            </a:r>
          </a:p>
          <a:p>
            <a:pPr lvl="0" algn="ctr" eaLnBrk="1" hangingPunct="1">
              <a:spcBef>
                <a:spcPct val="0"/>
              </a:spcBef>
              <a:buNone/>
              <a:defRPr/>
            </a:pPr>
            <a:endParaRPr lang="ru-RU" alt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7136"/>
              </p:ext>
            </p:extLst>
          </p:nvPr>
        </p:nvGraphicFramePr>
        <p:xfrm>
          <a:off x="216568" y="7615989"/>
          <a:ext cx="11965493" cy="189385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576137">
                  <a:extLst>
                    <a:ext uri="{9D8B030D-6E8A-4147-A177-3AD203B41FA5}">
                      <a16:colId xmlns:a16="http://schemas.microsoft.com/office/drawing/2014/main" xmlns="" val="3616415241"/>
                    </a:ext>
                  </a:extLst>
                </a:gridCol>
                <a:gridCol w="1588169">
                  <a:extLst>
                    <a:ext uri="{9D8B030D-6E8A-4147-A177-3AD203B41FA5}">
                      <a16:colId xmlns:a16="http://schemas.microsoft.com/office/drawing/2014/main" xmlns="" val="3864200359"/>
                    </a:ext>
                  </a:extLst>
                </a:gridCol>
                <a:gridCol w="2012817">
                  <a:extLst>
                    <a:ext uri="{9D8B030D-6E8A-4147-A177-3AD203B41FA5}">
                      <a16:colId xmlns:a16="http://schemas.microsoft.com/office/drawing/2014/main" xmlns="" val="478639866"/>
                    </a:ext>
                  </a:extLst>
                </a:gridCol>
                <a:gridCol w="1560562">
                  <a:extLst>
                    <a:ext uri="{9D8B030D-6E8A-4147-A177-3AD203B41FA5}">
                      <a16:colId xmlns:a16="http://schemas.microsoft.com/office/drawing/2014/main" xmlns="" val="4205084479"/>
                    </a:ext>
                  </a:extLst>
                </a:gridCol>
                <a:gridCol w="2322094">
                  <a:extLst>
                    <a:ext uri="{9D8B030D-6E8A-4147-A177-3AD203B41FA5}">
                      <a16:colId xmlns:a16="http://schemas.microsoft.com/office/drawing/2014/main" xmlns="" val="3453456438"/>
                    </a:ext>
                  </a:extLst>
                </a:gridCol>
                <a:gridCol w="1764917">
                  <a:extLst>
                    <a:ext uri="{9D8B030D-6E8A-4147-A177-3AD203B41FA5}">
                      <a16:colId xmlns:a16="http://schemas.microsoft.com/office/drawing/2014/main" xmlns="" val="1475921372"/>
                    </a:ext>
                  </a:extLst>
                </a:gridCol>
                <a:gridCol w="114079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226937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Жилищный фонд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образования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здравоохранения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спорта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потребительского рынка и услуг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УВД по ЮЗАО ГУ МВД России по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Москве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объекты</a:t>
                      </a:r>
                    </a:p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122540085"/>
                  </a:ext>
                </a:extLst>
              </a:tr>
              <a:tr h="292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705780609"/>
                  </a:ext>
                </a:extLst>
              </a:tr>
              <a:tr h="374403">
                <a:tc gridSpan="6"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49420802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0440" y="4425142"/>
            <a:ext cx="1627708" cy="28904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968" y="4425142"/>
            <a:ext cx="1637478" cy="29110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30" y="4448164"/>
            <a:ext cx="1636682" cy="29110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890" y="4410963"/>
            <a:ext cx="1633877" cy="29046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090" y="4404562"/>
            <a:ext cx="1642027" cy="291107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91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756" y="1332832"/>
            <a:ext cx="11798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населения за ЖКУ в разрезе УК района Северное Бутово на 01.12.2022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0265946A-3F63-4E92-AE83-E83E3A5563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362986"/>
              </p:ext>
            </p:extLst>
          </p:nvPr>
        </p:nvGraphicFramePr>
        <p:xfrm>
          <a:off x="4252796" y="3620238"/>
          <a:ext cx="3608831" cy="3653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A52A14CA-528A-4611-8C12-7DF32D26B8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403271"/>
              </p:ext>
            </p:extLst>
          </p:nvPr>
        </p:nvGraphicFramePr>
        <p:xfrm>
          <a:off x="29729" y="3557064"/>
          <a:ext cx="4235838" cy="363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44E1CA0-6DE2-4D2C-832C-68E197CA57D6}"/>
              </a:ext>
            </a:extLst>
          </p:cNvPr>
          <p:cNvSpPr/>
          <p:nvPr/>
        </p:nvSpPr>
        <p:spPr>
          <a:xfrm>
            <a:off x="1239343" y="8076216"/>
            <a:ext cx="1816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01.12.2021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8822B27-6CF7-4FB1-ACE9-57B13EC0B9D8}"/>
              </a:ext>
            </a:extLst>
          </p:cNvPr>
          <p:cNvSpPr/>
          <p:nvPr/>
        </p:nvSpPr>
        <p:spPr>
          <a:xfrm>
            <a:off x="5183373" y="8076216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01.12.2022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B84D3F43-CA7F-4355-982F-F74B5A5710FD}"/>
              </a:ext>
            </a:extLst>
          </p:cNvPr>
          <p:cNvSpPr/>
          <p:nvPr/>
        </p:nvSpPr>
        <p:spPr>
          <a:xfrm>
            <a:off x="8055554" y="4192522"/>
            <a:ext cx="46016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ГБУ «Жилищник района Северное Бутово»  -  47 МКД</a:t>
            </a:r>
          </a:p>
          <a:p>
            <a:pPr lvl="0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Авилон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-М» - 55 МКД</a:t>
            </a:r>
          </a:p>
          <a:p>
            <a:pPr lvl="0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Солярис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Северное Бутово» - 6 МКД</a:t>
            </a:r>
          </a:p>
          <a:p>
            <a:pPr lvl="0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Компания«Ремстройсервис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» - 3 МКД</a:t>
            </a:r>
          </a:p>
          <a:p>
            <a:pPr lvl="0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ЖК, ЖСК, ТСЖ – 31 МКД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56F14AB-65BE-46FA-B971-AA69235A6F21}"/>
              </a:ext>
            </a:extLst>
          </p:cNvPr>
          <p:cNvSpPr/>
          <p:nvPr/>
        </p:nvSpPr>
        <p:spPr>
          <a:xfrm>
            <a:off x="3216360" y="2273808"/>
            <a:ext cx="64008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01.12.2021 – 106,41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состоянию на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01.12.2022 – 115,45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dirty="0">
                <a:solidFill>
                  <a:srgbClr val="C00000"/>
                </a:solidFill>
              </a:rPr>
              <a:t>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(увеличение на 9,04 млн. руб.)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79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0041" y="1259454"/>
            <a:ext cx="11924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должниками по оплате за жилищно-коммунальные услуги</a:t>
            </a:r>
            <a:endParaRPr lang="ru-RU" sz="24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56F14AB-65BE-46FA-B971-AA69235A6F21}"/>
              </a:ext>
            </a:extLst>
          </p:cNvPr>
          <p:cNvSpPr/>
          <p:nvPr/>
        </p:nvSpPr>
        <p:spPr>
          <a:xfrm>
            <a:off x="216567" y="1831204"/>
            <a:ext cx="1258503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снижения задолженности за ЖКУ управляющими организациями в рамках досудебной, судебной и послесудебной работы на постоянной основе проводится комплекс мероприятий, направленных на повышение уровня сбора оплат населения: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ведется информационно-разъяснительная работа с населением о необходимости своевременной оплаты ЖКУ;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осуществляется личный прием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должников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установления причин возникновения задолженности и согласования методов ее погашения;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направляются извещения о задолженности в почтовые ящики должников;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размещаются списки с номерами квартир и суммой задолженности в подъездах на информационных стендах;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ежемесячный обзвон - информирование жителей о наличии задолженности по оплате ЖКУ;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заключаются с должниками соглашения о реструктуризации долга;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ограничиваются коммунальные услуги (водоотведение),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проводятся обходы квартир для выявления незарегистрированных граждан;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направляются долговые ЕПД;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подаются исковые заявления в суды о взыскании задолженности за ЖКУ;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 передаются в банки и службы судебных приставов исполнительные листы и судебные приказы.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479675"/>
              </p:ext>
            </p:extLst>
          </p:nvPr>
        </p:nvGraphicFramePr>
        <p:xfrm>
          <a:off x="440042" y="5137206"/>
          <a:ext cx="11924725" cy="422844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641725">
                  <a:extLst>
                    <a:ext uri="{9D8B030D-6E8A-4147-A177-3AD203B41FA5}">
                      <a16:colId xmlns:a16="http://schemas.microsoft.com/office/drawing/2014/main" xmlns="" val="4037100462"/>
                    </a:ext>
                  </a:extLst>
                </a:gridCol>
                <a:gridCol w="2040431">
                  <a:extLst>
                    <a:ext uri="{9D8B030D-6E8A-4147-A177-3AD203B41FA5}">
                      <a16:colId xmlns:a16="http://schemas.microsoft.com/office/drawing/2014/main" xmlns="" val="3476609845"/>
                    </a:ext>
                  </a:extLst>
                </a:gridCol>
                <a:gridCol w="2027349">
                  <a:extLst>
                    <a:ext uri="{9D8B030D-6E8A-4147-A177-3AD203B41FA5}">
                      <a16:colId xmlns:a16="http://schemas.microsoft.com/office/drawing/2014/main" xmlns="" val="3803612526"/>
                    </a:ext>
                  </a:extLst>
                </a:gridCol>
                <a:gridCol w="2079669">
                  <a:extLst>
                    <a:ext uri="{9D8B030D-6E8A-4147-A177-3AD203B41FA5}">
                      <a16:colId xmlns:a16="http://schemas.microsoft.com/office/drawing/2014/main" xmlns="" val="3990939589"/>
                    </a:ext>
                  </a:extLst>
                </a:gridCol>
                <a:gridCol w="2135551">
                  <a:extLst>
                    <a:ext uri="{9D8B030D-6E8A-4147-A177-3AD203B41FA5}">
                      <a16:colId xmlns:a16="http://schemas.microsoft.com/office/drawing/2014/main" xmlns="" val="4128465434"/>
                    </a:ext>
                  </a:extLst>
                </a:gridCol>
              </a:tblGrid>
              <a:tr h="2795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</a:t>
                      </a:r>
                      <a:r>
                        <a:rPr lang="ru-RU" sz="1400" b="1" kern="1200" baseline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проводимые</a:t>
                      </a:r>
                      <a:br>
                        <a:rPr lang="ru-RU" sz="1400" b="1" kern="1200" baseline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baseline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ГБУ </a:t>
                      </a:r>
                      <a:r>
                        <a:rPr lang="ru-RU" sz="1400" b="1" kern="1200" baseline="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«Жилищник района Северное Бутово»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1638725"/>
                  </a:ext>
                </a:extLst>
              </a:tr>
              <a:tr h="3333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Сумма (тыс. руб.)</a:t>
                      </a:r>
                      <a:endParaRPr lang="ru-RU" sz="1400" b="1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3277480"/>
                  </a:ext>
                </a:extLst>
              </a:tr>
              <a:tr h="3646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Направлено извещений в почтовые ящики</a:t>
                      </a:r>
                      <a:endParaRPr lang="ru-RU" sz="1400" b="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5 640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36 114 933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7 819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59 819 425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4118327367"/>
                  </a:ext>
                </a:extLst>
              </a:tr>
              <a:tr h="328160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Произведено отключений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1 437 676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58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2 519 483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127244379"/>
                  </a:ext>
                </a:extLst>
              </a:tr>
              <a:tr h="279542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Оплачено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918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6 194 315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1 052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6 819 423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018047341"/>
                  </a:ext>
                </a:extLst>
              </a:tr>
              <a:tr h="316005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Закрыто соглашений о рассрочке оплаты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2 051 423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1 948 125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85014578"/>
                  </a:ext>
                </a:extLst>
              </a:tr>
              <a:tr h="316005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Оформлено исков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917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14 503 512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822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14 642 137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092618823"/>
                  </a:ext>
                </a:extLst>
              </a:tr>
              <a:tr h="316005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Вынесено решений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799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13 205 579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572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10 765 178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8160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Отказ от иска в связи с оплатой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8159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Передано в ФССП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799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13 205 579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3 158 415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526934650"/>
                  </a:ext>
                </a:extLst>
              </a:tr>
              <a:tr h="303852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Передано в банки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447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7 606 763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581411796"/>
                  </a:ext>
                </a:extLst>
              </a:tr>
              <a:tr h="340313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Взыскано банками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298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5 184 263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2935445073"/>
                  </a:ext>
                </a:extLst>
              </a:tr>
              <a:tr h="394776"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Взыскано ФССП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533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12 761 031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1280160" rtl="0" eaLnBrk="1" fontAlgn="ctr" latinLnBrk="0" hangingPunct="1"/>
                      <a:r>
                        <a:rPr lang="ru-RU" sz="1400" kern="1200" dirty="0" smtClean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2 518 432</a:t>
                      </a:r>
                      <a:endParaRPr lang="ru-RU" sz="1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751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Содержимое 2"/>
          <p:cNvSpPr>
            <a:spLocks noGrp="1"/>
          </p:cNvSpPr>
          <p:nvPr/>
        </p:nvSpPr>
        <p:spPr bwMode="auto">
          <a:xfrm>
            <a:off x="3140077" y="2855915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7251" y="1336192"/>
            <a:ext cx="104786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Санитарное содержание территории района Северное Бутово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56E822DA-7887-4C09-8140-6D2D25422964}"/>
              </a:ext>
            </a:extLst>
          </p:cNvPr>
          <p:cNvSpPr txBox="1">
            <a:spLocks/>
          </p:cNvSpPr>
          <p:nvPr/>
        </p:nvSpPr>
        <p:spPr>
          <a:xfrm>
            <a:off x="527238" y="2855914"/>
            <a:ext cx="5142317" cy="5854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144 дворовые территории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Уборочная площадь -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1296242,05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уборки –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1 121 254,39 </a:t>
            </a:r>
            <a:r>
              <a:rPr lang="ru-RU" sz="1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кв.м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мех. уборки –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128 959,21кв.м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дворовых территориях  расположены: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 детских площадок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спортивных площадок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каток с искусственным льдом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объектов ОДХ</a:t>
            </a:r>
          </a:p>
          <a:p>
            <a:pPr lvl="0" algn="just" defTabSz="457200">
              <a:lnSpc>
                <a:spcPct val="120000"/>
              </a:lnSpc>
              <a:spcBef>
                <a:spcPts val="0"/>
              </a:spcBef>
              <a:defRPr/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Уборочная площадь – 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205 919,65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>	 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350" y="2855914"/>
            <a:ext cx="6068289" cy="585495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2424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6568" y="1532044"/>
            <a:ext cx="10184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</a:t>
            </a:r>
          </a:p>
          <a:p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8076" y="2232952"/>
            <a:ext cx="10774794" cy="1015663"/>
          </a:xfrm>
          <a:prstGeom prst="rect">
            <a:avLst/>
          </a:prstGeom>
          <a:ln>
            <a:noFill/>
          </a:ln>
        </p:spPr>
        <p:txBody>
          <a:bodyPr wrap="square" anchor="b">
            <a:spAutoFit/>
          </a:bodyPr>
          <a:lstStyle/>
          <a:p>
            <a:pPr indent="1333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районе Северное Бутово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весенне-летний период 2022 года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высажено:</a:t>
            </a:r>
          </a:p>
          <a:p>
            <a:pPr indent="1333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169 410 однолетних, 3 600 луковичных, 3 072 многолетних растений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цветнике площадью 3372,18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0B4178-EE43-4A44-B6D0-5B395D5321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83" y="6586007"/>
            <a:ext cx="3684206" cy="2620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746" y="3536663"/>
            <a:ext cx="3410538" cy="295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865" y="6723614"/>
            <a:ext cx="3402954" cy="255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9729" y="3603402"/>
            <a:ext cx="4123633" cy="567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599" y="3769626"/>
            <a:ext cx="3611175" cy="261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02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1710" y="1301750"/>
            <a:ext cx="10478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Северное Бутово в 2022 году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36DDB8BE-6FF1-4074-8158-FED2677908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1618" y="3165209"/>
          <a:ext cx="5980193" cy="385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xmlns="" id="{289BB4FD-05C6-4420-94C5-AB5E33B6AE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02454" y="3262797"/>
          <a:ext cx="5899146" cy="3676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36DDB8BE-6FF1-4074-8158-FED2677908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755934" y="6864200"/>
          <a:ext cx="5899759" cy="2499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FE6EDBA-D3B7-4B03-B71E-16D58DF9167E}"/>
              </a:ext>
            </a:extLst>
          </p:cNvPr>
          <p:cNvSpPr txBox="1"/>
          <p:nvPr/>
        </p:nvSpPr>
        <p:spPr>
          <a:xfrm>
            <a:off x="41059" y="2580894"/>
            <a:ext cx="666475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7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 дворовых территорий</a:t>
            </a:r>
          </a:p>
          <a:p>
            <a:pPr algn="ctr"/>
            <a:r>
              <a:rPr lang="ru-RU" sz="147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(СЭРР, стимулирование, дополнительное финансирование АБП)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699A12-2585-4C40-9675-ABB99EE1224B}"/>
              </a:ext>
            </a:extLst>
          </p:cNvPr>
          <p:cNvSpPr txBox="1"/>
          <p:nvPr/>
        </p:nvSpPr>
        <p:spPr>
          <a:xfrm>
            <a:off x="7871845" y="2620444"/>
            <a:ext cx="3229025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7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образовательных учреждений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F699A12-2585-4C40-9675-ABB99EE1224B}"/>
              </a:ext>
            </a:extLst>
          </p:cNvPr>
          <p:cNvSpPr txBox="1"/>
          <p:nvPr/>
        </p:nvSpPr>
        <p:spPr>
          <a:xfrm>
            <a:off x="5023627" y="6180863"/>
            <a:ext cx="3229025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7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47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знакового объекта за средства программы «Развитие городской среды» по адресу: ул. Ратная, д. 14А</a:t>
            </a:r>
            <a:endParaRPr lang="ru-RU" sz="147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56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1710" y="1377115"/>
            <a:ext cx="10478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Северное Бутово в 2022 году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6CCB8DD-DE72-49B5-9C40-581067595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15" y="2464439"/>
            <a:ext cx="10172915" cy="695218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635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Содержимое 2"/>
          <p:cNvSpPr>
            <a:spLocks noGrp="1"/>
          </p:cNvSpPr>
          <p:nvPr/>
        </p:nvSpPr>
        <p:spPr bwMode="auto">
          <a:xfrm>
            <a:off x="4279108" y="3312214"/>
            <a:ext cx="5469731" cy="367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3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41658" y="7122320"/>
            <a:ext cx="307182" cy="16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8167" y="1161099"/>
            <a:ext cx="83694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района Северное Бутово в 2022 году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8875" y="7018007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A4255918-DB8F-4E84-8C40-C2CA1D057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137872"/>
              </p:ext>
            </p:extLst>
          </p:nvPr>
        </p:nvGraphicFramePr>
        <p:xfrm>
          <a:off x="837908" y="1912780"/>
          <a:ext cx="10250396" cy="7586257"/>
        </p:xfrm>
        <a:graphic>
          <a:graphicData uri="http://schemas.openxmlformats.org/drawingml/2006/table">
            <a:tbl>
              <a:tblPr/>
              <a:tblGrid>
                <a:gridCol w="558823">
                  <a:extLst>
                    <a:ext uri="{9D8B030D-6E8A-4147-A177-3AD203B41FA5}">
                      <a16:colId xmlns:a16="http://schemas.microsoft.com/office/drawing/2014/main" xmlns="" val="2024426173"/>
                    </a:ext>
                  </a:extLst>
                </a:gridCol>
                <a:gridCol w="6673934">
                  <a:extLst>
                    <a:ext uri="{9D8B030D-6E8A-4147-A177-3AD203B41FA5}">
                      <a16:colId xmlns:a16="http://schemas.microsoft.com/office/drawing/2014/main" xmlns="" val="1886420576"/>
                    </a:ext>
                  </a:extLst>
                </a:gridCol>
                <a:gridCol w="1548735">
                  <a:extLst>
                    <a:ext uri="{9D8B030D-6E8A-4147-A177-3AD203B41FA5}">
                      <a16:colId xmlns:a16="http://schemas.microsoft.com/office/drawing/2014/main" xmlns="" val="2019304014"/>
                    </a:ext>
                  </a:extLst>
                </a:gridCol>
                <a:gridCol w="1468904">
                  <a:extLst>
                    <a:ext uri="{9D8B030D-6E8A-4147-A177-3AD203B41FA5}">
                      <a16:colId xmlns:a16="http://schemas.microsoft.com/office/drawing/2014/main" xmlns="" val="2078439014"/>
                    </a:ext>
                  </a:extLst>
                </a:gridCol>
              </a:tblGrid>
              <a:tr h="345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Виды работ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Ед. езм.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Объём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4987865"/>
                  </a:ext>
                </a:extLst>
              </a:tr>
              <a:tr h="4824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парковочных карманов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кв.м./</a:t>
                      </a:r>
                      <a:b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машиномест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455/ 32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58243456"/>
                  </a:ext>
                </a:extLst>
              </a:tr>
              <a:tr h="3366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асфальтобетонного покрытия большими картами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16500,00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5432271"/>
                  </a:ext>
                </a:extLst>
              </a:tr>
              <a:tr h="371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Ремонт АБП тротуаров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1441,4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805708"/>
                  </a:ext>
                </a:extLst>
              </a:tr>
              <a:tr h="3625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Установка(замена) бортового камня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пог.м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2774,7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5472038"/>
                  </a:ext>
                </a:extLst>
              </a:tr>
              <a:tr h="293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Замена садового камня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пог.м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7430,9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47296930"/>
                  </a:ext>
                </a:extLst>
              </a:tr>
              <a:tr h="3452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резинового покрытия 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3595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9923677"/>
                  </a:ext>
                </a:extLst>
              </a:tr>
              <a:tr h="293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покрытия из песка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3535003"/>
                  </a:ext>
                </a:extLst>
              </a:tr>
              <a:tr h="3366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покрытия из искусственной травы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3564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9426991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покрытия из плитки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1925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15326992"/>
                  </a:ext>
                </a:extLst>
              </a:tr>
              <a:tr h="293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опор наружного освещения 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47058006"/>
                  </a:ext>
                </a:extLst>
              </a:tr>
              <a:tr h="2762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МАФ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3111618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Установка/замена скамеек 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1352715"/>
                  </a:ext>
                </a:extLst>
              </a:tr>
              <a:tr h="2762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Установка/замена урн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6697400"/>
                  </a:ext>
                </a:extLst>
              </a:tr>
              <a:tr h="31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ограждения </a:t>
                      </a:r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детских площадок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пог.м.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5451036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футбольного поля (Спортивный Кластер)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62954175"/>
                  </a:ext>
                </a:extLst>
              </a:tr>
              <a:tr h="31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хозяйственного модуля с наружными сетями(раздевалка)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7876860"/>
                  </a:ext>
                </a:extLst>
              </a:tr>
              <a:tr h="258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спортивных площадок (замена хоккейной коробки)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18316878"/>
                  </a:ext>
                </a:extLst>
              </a:tr>
              <a:tr h="29347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Реконструкция спортивных площадок (универсальной)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4242032"/>
                  </a:ext>
                </a:extLst>
              </a:tr>
              <a:tr h="31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Установка ограждения спортивных площадок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пог.м.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35337033"/>
                  </a:ext>
                </a:extLst>
              </a:tr>
              <a:tr h="3279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площадок для отдыха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9884942"/>
                  </a:ext>
                </a:extLst>
              </a:tr>
              <a:tr h="2589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Посадка деревьев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4938678"/>
                  </a:ext>
                </a:extLst>
              </a:tr>
              <a:tr h="319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Посадка кустарников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шт.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667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6834149"/>
                  </a:ext>
                </a:extLst>
              </a:tr>
              <a:tr h="302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Устройство рулонного газона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кв.м.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2540</a:t>
                      </a:r>
                    </a:p>
                  </a:txBody>
                  <a:tcPr marL="5233" marR="5233" marT="523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858503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4297219" y="2766934"/>
            <a:ext cx="5469731" cy="367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3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15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59769" y="6577040"/>
            <a:ext cx="307182" cy="163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66986" y="6472727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/>
              <a:t> 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1863810" y="348921"/>
            <a:ext cx="4159905" cy="669253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16250" marR="3810" indent="-407202">
              <a:spcBef>
                <a:spcPts val="79"/>
              </a:spcBef>
            </a:pPr>
            <a:r>
              <a:rPr sz="2100" b="1" spc="4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1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100" b="1" spc="-101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416250" marR="3810" indent="-407202">
              <a:spcBef>
                <a:spcPts val="79"/>
              </a:spcBef>
            </a:pPr>
            <a:r>
              <a:rPr sz="21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 flipV="1">
            <a:off x="5022237" y="348921"/>
            <a:ext cx="436137" cy="695390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4"/>
          <p:cNvSpPr/>
          <p:nvPr/>
        </p:nvSpPr>
        <p:spPr>
          <a:xfrm>
            <a:off x="354932" y="303366"/>
            <a:ext cx="1100889" cy="10657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28"/>
          <p:cNvSpPr txBox="1"/>
          <p:nvPr/>
        </p:nvSpPr>
        <p:spPr>
          <a:xfrm>
            <a:off x="5925807" y="387882"/>
            <a:ext cx="5052630" cy="656429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6">
              <a:spcBef>
                <a:spcPts val="79"/>
              </a:spcBef>
            </a:pPr>
            <a:r>
              <a:rPr sz="21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100" b="1" spc="-4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1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1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1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100" b="1" spc="26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100" b="1" spc="-4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100" dirty="0">
              <a:latin typeface="Times New Roman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E724C69-282A-478F-8BE5-5332B7C69EA4}"/>
              </a:ext>
            </a:extLst>
          </p:cNvPr>
          <p:cNvSpPr txBox="1"/>
          <p:nvPr/>
        </p:nvSpPr>
        <p:spPr>
          <a:xfrm>
            <a:off x="1382514" y="2609451"/>
            <a:ext cx="47320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9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E724C69-282A-478F-8BE5-5332B7C69EA4}"/>
              </a:ext>
            </a:extLst>
          </p:cNvPr>
          <p:cNvSpPr txBox="1"/>
          <p:nvPr/>
        </p:nvSpPr>
        <p:spPr>
          <a:xfrm>
            <a:off x="4209154" y="2609451"/>
            <a:ext cx="846707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9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BBDF0BA-2174-4DBD-96B5-A19203AAFFDA}"/>
              </a:ext>
            </a:extLst>
          </p:cNvPr>
          <p:cNvSpPr/>
          <p:nvPr/>
        </p:nvSpPr>
        <p:spPr>
          <a:xfrm>
            <a:off x="1531411" y="1549882"/>
            <a:ext cx="81239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sz="15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микрорайона 4 в границах адресов: ул. </a:t>
            </a:r>
            <a:r>
              <a:rPr lang="ru-RU" sz="15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Старобитцевская</a:t>
            </a:r>
            <a:r>
              <a:rPr lang="ru-RU" sz="15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ул. Ратная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552" y="3154732"/>
            <a:ext cx="2951563" cy="1853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40" y="3154731"/>
            <a:ext cx="2780269" cy="18535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29" y="5182084"/>
            <a:ext cx="2740182" cy="1826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552" y="5165727"/>
            <a:ext cx="2951563" cy="1843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724C69-282A-478F-8BE5-5332B7C69EA4}"/>
              </a:ext>
            </a:extLst>
          </p:cNvPr>
          <p:cNvSpPr txBox="1"/>
          <p:nvPr/>
        </p:nvSpPr>
        <p:spPr>
          <a:xfrm>
            <a:off x="7834452" y="2610785"/>
            <a:ext cx="47320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9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724C69-282A-478F-8BE5-5332B7C69EA4}"/>
              </a:ext>
            </a:extLst>
          </p:cNvPr>
          <p:cNvSpPr txBox="1"/>
          <p:nvPr/>
        </p:nvSpPr>
        <p:spPr>
          <a:xfrm>
            <a:off x="10661092" y="2610785"/>
            <a:ext cx="846707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9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06" y="3135613"/>
            <a:ext cx="2951563" cy="187263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3359" y="3154731"/>
            <a:ext cx="2951563" cy="1876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206" y="5164392"/>
            <a:ext cx="2951563" cy="18444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5406" y="5164392"/>
            <a:ext cx="2909516" cy="1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00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BBDF0BA-2174-4DBD-96B5-A19203AAFFDA}"/>
              </a:ext>
            </a:extLst>
          </p:cNvPr>
          <p:cNvSpPr/>
          <p:nvPr/>
        </p:nvSpPr>
        <p:spPr>
          <a:xfrm>
            <a:off x="145539" y="1480615"/>
            <a:ext cx="10831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футбольного поля, расположенного по адресу: ул. Ратная, д. 14А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18F0F8-C0AD-4ACF-B6F5-9EB72784A875}"/>
              </a:ext>
            </a:extLst>
          </p:cNvPr>
          <p:cNvSpPr txBox="1"/>
          <p:nvPr/>
        </p:nvSpPr>
        <p:spPr>
          <a:xfrm>
            <a:off x="2118933" y="2171348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18F0F8-C0AD-4ACF-B6F5-9EB72784A875}"/>
              </a:ext>
            </a:extLst>
          </p:cNvPr>
          <p:cNvSpPr txBox="1"/>
          <p:nvPr/>
        </p:nvSpPr>
        <p:spPr>
          <a:xfrm>
            <a:off x="8302123" y="2171347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8" y="2645646"/>
            <a:ext cx="4664322" cy="31095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35214" y="9090025"/>
            <a:ext cx="2880360" cy="511175"/>
          </a:xfrm>
        </p:spPr>
        <p:txBody>
          <a:bodyPr/>
          <a:lstStyle/>
          <a:p>
            <a:fld id="{70F00B5A-F52F-4B23-B6F4-C20A9050D157}" type="slidenum">
              <a:rPr lang="ru-RU" smtClean="0"/>
              <a:t>49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913" y="7068642"/>
            <a:ext cx="3476209" cy="1989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1994" y="5007006"/>
            <a:ext cx="3509129" cy="19738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529" y="2630175"/>
            <a:ext cx="3021585" cy="22661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529" y="5007007"/>
            <a:ext cx="3509131" cy="19738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533" y="2645351"/>
            <a:ext cx="3001353" cy="2251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529" y="7068642"/>
            <a:ext cx="3535146" cy="198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392" y="1276326"/>
            <a:ext cx="10632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имущественно-земельных отношений.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392" y="1693534"/>
            <a:ext cx="9387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капитальных объектов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(бюджет города Москвы)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392" y="2062866"/>
            <a:ext cx="12585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с бассейном, по адресу: </a:t>
            </a:r>
            <a:r>
              <a:rPr lang="ru-RU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г.Москва</a:t>
            </a:r>
            <a:r>
              <a:rPr lang="ru-RU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, район Северное Бутово, бульвар Дмитрия Донского, вл.12-14</a:t>
            </a:r>
            <a:r>
              <a:rPr kumimoji="0" lang="ru-RU" b="1" i="0" u="none" strike="noStrike" kern="1200" cap="none" spc="0" normalizeH="0" baseline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b="1" i="0" u="none" strike="noStrike" kern="1200" cap="none" spc="0" normalizeH="0" baseline="0" noProof="0" dirty="0">
              <a:ln w="0"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8" y="2480074"/>
            <a:ext cx="4370930" cy="2552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93135" y="2604097"/>
            <a:ext cx="811611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района Северное Бутово Департаментом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спорта и туризма г.Москвы и Департаментом градостроительной политики г.Москвы было поддержано предложение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управы района о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строительстве ФОК с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бассейном с включением его в АИП.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На завершающей стадии находится строительство указанного ФОК. Строительство осуществляется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подрядной организацией ООО «Меркурий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по заказу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 «Развитие спортивных и инфраструктурных объектов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выполнены отделочные работы, ведутся работы по строительству внешних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коммуникаций. Планируемый срок окончания строительства –    I кв. 2024 года.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15" y="5144051"/>
            <a:ext cx="3796584" cy="1846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644" y="5151812"/>
            <a:ext cx="3812308" cy="185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916" y="7346198"/>
            <a:ext cx="3796582" cy="1871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642" y="7338444"/>
            <a:ext cx="3812310" cy="1879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890460"/>
              </p:ext>
            </p:extLst>
          </p:nvPr>
        </p:nvGraphicFramePr>
        <p:xfrm>
          <a:off x="216568" y="5207432"/>
          <a:ext cx="4364673" cy="4277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9788">
                  <a:extLst>
                    <a:ext uri="{9D8B030D-6E8A-4147-A177-3AD203B41FA5}">
                      <a16:colId xmlns:a16="http://schemas.microsoft.com/office/drawing/2014/main" xmlns="" val="3563566409"/>
                    </a:ext>
                  </a:extLst>
                </a:gridCol>
                <a:gridCol w="1332663">
                  <a:extLst>
                    <a:ext uri="{9D8B030D-6E8A-4147-A177-3AD203B41FA5}">
                      <a16:colId xmlns:a16="http://schemas.microsoft.com/office/drawing/2014/main" xmlns="" val="2630870411"/>
                    </a:ext>
                  </a:extLst>
                </a:gridCol>
                <a:gridCol w="1472222">
                  <a:extLst>
                    <a:ext uri="{9D8B030D-6E8A-4147-A177-3AD203B41FA5}">
                      <a16:colId xmlns:a16="http://schemas.microsoft.com/office/drawing/2014/main" xmlns="" val="2703637575"/>
                    </a:ext>
                  </a:extLst>
                </a:gridCol>
              </a:tblGrid>
              <a:tr h="2389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6613417"/>
                  </a:ext>
                </a:extLst>
              </a:tr>
              <a:tr h="388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участка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6190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6467718"/>
                  </a:ext>
                </a:extLst>
              </a:tr>
              <a:tr h="29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застройки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м2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3898,7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285476"/>
                  </a:ext>
                </a:extLst>
              </a:tr>
              <a:tr h="294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 застройки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м/га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1607362"/>
                  </a:ext>
                </a:extLst>
              </a:tr>
              <a:tr h="8779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объекта капитального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строительства, в 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5450,60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2959949"/>
                  </a:ext>
                </a:extLst>
              </a:tr>
              <a:tr h="300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-надземная часть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4593,5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721509"/>
                  </a:ext>
                </a:extLst>
              </a:tr>
              <a:tr h="3009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-подземная часть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857,1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6715264"/>
                  </a:ext>
                </a:extLst>
              </a:tr>
              <a:tr h="45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этажей здания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2+подвал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444947"/>
                  </a:ext>
                </a:extLst>
              </a:tr>
              <a:tr h="2926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Этажность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3532275"/>
                  </a:ext>
                </a:extLst>
              </a:tr>
              <a:tr h="4596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Предельная высота здания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1709454"/>
                  </a:ext>
                </a:extLst>
              </a:tr>
              <a:tr h="3710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м/м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080074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858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BBDF0BA-2174-4DBD-96B5-A19203AAFFDA}"/>
              </a:ext>
            </a:extLst>
          </p:cNvPr>
          <p:cNvSpPr/>
          <p:nvPr/>
        </p:nvSpPr>
        <p:spPr>
          <a:xfrm>
            <a:off x="216568" y="1335679"/>
            <a:ext cx="10831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 общеобразовательных учреждений в районе Северное Бутово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18F0F8-C0AD-4ACF-B6F5-9EB72784A875}"/>
              </a:ext>
            </a:extLst>
          </p:cNvPr>
          <p:cNvSpPr txBox="1"/>
          <p:nvPr/>
        </p:nvSpPr>
        <p:spPr>
          <a:xfrm>
            <a:off x="2393455" y="1999259"/>
            <a:ext cx="755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Б-р Дмитрия Донского, д. 9. к. 6 ( ГБОУ Школа 2006)</a:t>
            </a:r>
          </a:p>
        </p:txBody>
      </p:sp>
      <p:sp>
        <p:nvSpPr>
          <p:cNvPr id="14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5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27" y="2549081"/>
            <a:ext cx="2528767" cy="3371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342" y="2571334"/>
            <a:ext cx="2516641" cy="3355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36" y="2549082"/>
            <a:ext cx="2528764" cy="337168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921240" y="9198091"/>
            <a:ext cx="2880360" cy="511175"/>
          </a:xfrm>
        </p:spPr>
        <p:txBody>
          <a:bodyPr/>
          <a:lstStyle/>
          <a:p>
            <a:fld id="{70F00B5A-F52F-4B23-B6F4-C20A9050D157}" type="slidenum">
              <a:rPr lang="ru-RU" smtClean="0"/>
              <a:t>50</a:t>
            </a:fld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E18F0F8-C0AD-4ACF-B6F5-9EB72784A875}"/>
              </a:ext>
            </a:extLst>
          </p:cNvPr>
          <p:cNvSpPr txBox="1"/>
          <p:nvPr/>
        </p:nvSpPr>
        <p:spPr>
          <a:xfrm>
            <a:off x="2936348" y="5965389"/>
            <a:ext cx="6466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ул. Грина, д. 3, к.3 ( ГБОУ Школа 2006)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9" y="6476053"/>
            <a:ext cx="3954447" cy="29658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5789" y="6487841"/>
            <a:ext cx="3954450" cy="29658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4600" y="6476053"/>
            <a:ext cx="3970165" cy="297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5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BBDF0BA-2174-4DBD-96B5-A19203AAFFDA}"/>
              </a:ext>
            </a:extLst>
          </p:cNvPr>
          <p:cNvSpPr/>
          <p:nvPr/>
        </p:nvSpPr>
        <p:spPr>
          <a:xfrm>
            <a:off x="179751" y="1530135"/>
            <a:ext cx="1100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Общегородской смотр готовности организаций и техники к работе в осенне-зимний период 2022-2023 гг.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5B0E33B-B1DB-4400-AE27-634A3DAA7D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20" y="5931569"/>
            <a:ext cx="4015099" cy="318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E9BFB06-635E-4B80-B043-19FDB8BAD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1324" y="2367794"/>
            <a:ext cx="3928922" cy="298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96B0579F-E534-41A9-BEFE-20CD81F31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51" y="2367794"/>
            <a:ext cx="4015099" cy="301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A6E546B-6CDC-4BFC-8594-CAB562A759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159" y="2396375"/>
            <a:ext cx="3992192" cy="2988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491D22-B961-40E6-A43C-614A7DDB7E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5128" y="5931568"/>
            <a:ext cx="4060997" cy="318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FD08E50-79BD-4F0A-BB1F-98C5240B70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8434" y="5931569"/>
            <a:ext cx="4045940" cy="318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921240" y="9090025"/>
            <a:ext cx="2880360" cy="511175"/>
          </a:xfrm>
        </p:spPr>
        <p:txBody>
          <a:bodyPr/>
          <a:lstStyle/>
          <a:p>
            <a:fld id="{70F00B5A-F52F-4B23-B6F4-C20A9050D157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5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669" y="1473785"/>
            <a:ext cx="10478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</a:t>
            </a:r>
          </a:p>
          <a:p>
            <a:r>
              <a:rPr lang="ru-RU" sz="24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«Миллион деревьев»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216568" y="2304782"/>
          <a:ext cx="5581665" cy="551516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116333">
                  <a:extLst>
                    <a:ext uri="{9D8B030D-6E8A-4147-A177-3AD203B41FA5}">
                      <a16:colId xmlns:a16="http://schemas.microsoft.com/office/drawing/2014/main" xmlns="" val="4037100462"/>
                    </a:ext>
                  </a:extLst>
                </a:gridCol>
                <a:gridCol w="1116333">
                  <a:extLst>
                    <a:ext uri="{9D8B030D-6E8A-4147-A177-3AD203B41FA5}">
                      <a16:colId xmlns:a16="http://schemas.microsoft.com/office/drawing/2014/main" xmlns="" val="3476609845"/>
                    </a:ext>
                  </a:extLst>
                </a:gridCol>
                <a:gridCol w="1116333">
                  <a:extLst>
                    <a:ext uri="{9D8B030D-6E8A-4147-A177-3AD203B41FA5}">
                      <a16:colId xmlns:a16="http://schemas.microsoft.com/office/drawing/2014/main" xmlns="" val="3803612526"/>
                    </a:ext>
                  </a:extLst>
                </a:gridCol>
                <a:gridCol w="1116333">
                  <a:extLst>
                    <a:ext uri="{9D8B030D-6E8A-4147-A177-3AD203B41FA5}">
                      <a16:colId xmlns:a16="http://schemas.microsoft.com/office/drawing/2014/main" xmlns="" val="3990939589"/>
                    </a:ext>
                  </a:extLst>
                </a:gridCol>
                <a:gridCol w="1116333">
                  <a:extLst>
                    <a:ext uri="{9D8B030D-6E8A-4147-A177-3AD203B41FA5}">
                      <a16:colId xmlns:a16="http://schemas.microsoft.com/office/drawing/2014/main" xmlns="" val="4128465434"/>
                    </a:ext>
                  </a:extLst>
                </a:gridCol>
              </a:tblGrid>
              <a:tr h="42887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Деревья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Кустарники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1638725"/>
                  </a:ext>
                </a:extLst>
              </a:tr>
              <a:tr h="4288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5358" marR="5358" marT="7144" marB="0" anchor="ctr">
                    <a:solidFill>
                      <a:srgbClr val="C9E2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3277480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208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4118327367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13951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13951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127244379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358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358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8820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8820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018047341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2016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235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2123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2123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85014578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725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725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3092618823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1961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1961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5228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5228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180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  <a:endParaRPr lang="ru-RU" sz="2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</a:t>
                      </a:r>
                      <a:endParaRPr lang="ru-RU" sz="2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7978</a:t>
                      </a:r>
                      <a:endParaRPr lang="ru-RU" sz="2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7978</a:t>
                      </a:r>
                      <a:endParaRPr lang="ru-RU" sz="2400" kern="1200" dirty="0">
                        <a:ln w="0"/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526934650"/>
                  </a:ext>
                </a:extLst>
              </a:tr>
              <a:tr h="37578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581411796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8703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8703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2935445073"/>
                  </a:ext>
                </a:extLst>
              </a:tr>
              <a:tr h="4288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1166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1166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49697</a:t>
                      </a:r>
                    </a:p>
                  </a:txBody>
                  <a:tcPr marL="5358" marR="5358" marT="7144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1" kern="1200" dirty="0">
                          <a:ln w="0"/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49697</a:t>
                      </a:r>
                    </a:p>
                  </a:txBody>
                  <a:tcPr marL="5358" marR="5358" marT="7144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/>
          <p:cNvGraphicFramePr/>
          <p:nvPr>
            <p:extLst/>
          </p:nvPr>
        </p:nvGraphicFramePr>
        <p:xfrm>
          <a:off x="6490874" y="2463087"/>
          <a:ext cx="5691188" cy="496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9C5DD37-1A3E-40DB-86F5-251869CC8F09}"/>
              </a:ext>
            </a:extLst>
          </p:cNvPr>
          <p:cNvSpPr/>
          <p:nvPr/>
        </p:nvSpPr>
        <p:spPr>
          <a:xfrm>
            <a:off x="94669" y="7823790"/>
            <a:ext cx="12177542" cy="17774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программе «Миллион Деревьев»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весенний-осенний  период 20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года, согласно поданных заявок,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–кустарниковой растительности Департаментом природопользования и охраны окружающей среды города Москвы не  проводились в связи с отсутствием финансирования и перенесены на 2022 год.</a:t>
            </a:r>
          </a:p>
          <a:p>
            <a:pPr algn="just"/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199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5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0630" y="1451623"/>
            <a:ext cx="8131628" cy="1999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Итоги работы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КЧСиПБ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управы 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района Северное Бутово г. Москвы </a:t>
            </a:r>
            <a:b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2257" y="1415340"/>
            <a:ext cx="4147457" cy="2334652"/>
          </a:xfrm>
          <a:prstGeom prst="rect">
            <a:avLst/>
          </a:prstGeom>
          <a:effectLst>
            <a:glow rad="139700">
              <a:schemeClr val="accent1">
                <a:lumMod val="60000"/>
                <a:lumOff val="40000"/>
                <a:alpha val="81000"/>
              </a:schemeClr>
            </a:glow>
          </a:effectLst>
        </p:spPr>
      </p:pic>
      <p:sp>
        <p:nvSpPr>
          <p:cNvPr id="16" name="Текст 3"/>
          <p:cNvSpPr txBox="1">
            <a:spLocks/>
          </p:cNvSpPr>
          <p:nvPr/>
        </p:nvSpPr>
        <p:spPr>
          <a:xfrm>
            <a:off x="293914" y="3957262"/>
            <a:ext cx="12311743" cy="5643938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50" b="1" dirty="0" smtClean="0">
                <a:solidFill>
                  <a:srgbClr val="7030A0"/>
                </a:solidFill>
              </a:rPr>
              <a:t>      На основании Плана основных мероприятий управы района Северное Бутово города Москвы в области гражданской обороны,     предупреждения и ликвидации чрезвычайных ситуаций, обеспечения пожарной безопасности и безопасности людей на водных объектах на 2022 год проведены следующие мероприятия: </a:t>
            </a:r>
          </a:p>
          <a:p>
            <a:pPr algn="just"/>
            <a:r>
              <a:rPr lang="ru-RU" sz="1550" dirty="0">
                <a:solidFill>
                  <a:srgbClr val="7030A0"/>
                </a:solidFill>
              </a:rPr>
              <a:t>п</a:t>
            </a:r>
            <a:r>
              <a:rPr lang="ru-RU" sz="1550" dirty="0" smtClean="0">
                <a:solidFill>
                  <a:srgbClr val="7030A0"/>
                </a:solidFill>
              </a:rPr>
              <a:t>роведено 10 заседаний </a:t>
            </a:r>
            <a:r>
              <a:rPr lang="ru-RU" sz="1550" dirty="0" err="1" smtClean="0">
                <a:solidFill>
                  <a:srgbClr val="7030A0"/>
                </a:solidFill>
              </a:rPr>
              <a:t>КЧСиПБ</a:t>
            </a:r>
            <a:r>
              <a:rPr lang="ru-RU" sz="1550" dirty="0" smtClean="0">
                <a:solidFill>
                  <a:srgbClr val="7030A0"/>
                </a:solidFill>
              </a:rPr>
              <a:t> (5 заседаний в соответствии с Планом и 5 внеочередных заседаний). Принимаемые  решения доводятся, в части касающейся, до ответственных исполнителей путем рассылки копий протоколов и выписок из них. По итогам рассмотрения вопросов заседаний управы района даны поручения членам комиссии и правообладателям объектов (территорий) о принятии дополнительных мер, направленных на обеспечение пожарной безопасности граждан и объектов. Контроль исполнения поручений осуществляется по письменным докладам исполнителей;</a:t>
            </a:r>
          </a:p>
          <a:p>
            <a:pPr algn="just"/>
            <a:r>
              <a:rPr lang="ru-RU" sz="1550" dirty="0" smtClean="0">
                <a:solidFill>
                  <a:srgbClr val="7030A0"/>
                </a:solidFill>
              </a:rPr>
              <a:t>проведена штабная тренировка по теме: «Организация работы Комиссии управы района Северное  Бутово города    Москвы по предупреждению чрезвычайных ситуаций и обеспечению пожарной безопасности района при ликвидации чрезвычайной ситуации техногенного характера»;</a:t>
            </a:r>
          </a:p>
          <a:p>
            <a:pPr algn="just"/>
            <a:r>
              <a:rPr lang="ru-RU" sz="1550" dirty="0">
                <a:solidFill>
                  <a:srgbClr val="7030A0"/>
                </a:solidFill>
              </a:rPr>
              <a:t>п</a:t>
            </a:r>
            <a:r>
              <a:rPr lang="ru-RU" sz="1550" dirty="0" smtClean="0">
                <a:solidFill>
                  <a:srgbClr val="7030A0"/>
                </a:solidFill>
              </a:rPr>
              <a:t>рошли обучение в УМЦ по ГО и ЧС г. Москвы 2 специалиста руководящего состава управы района и 4 специалиста различных комиссий района;</a:t>
            </a:r>
          </a:p>
          <a:p>
            <a:pPr algn="just"/>
            <a:r>
              <a:rPr lang="ru-RU" sz="1550" dirty="0" smtClean="0">
                <a:solidFill>
                  <a:srgbClr val="7030A0"/>
                </a:solidFill>
              </a:rPr>
              <a:t>учебно-консультативный пункт управы района принял участие в смотре-конкурсе УКП в жилищно-эксплуатационных организациях ЮЗАО и города Москвы;</a:t>
            </a:r>
          </a:p>
          <a:p>
            <a:pPr algn="just"/>
            <a:r>
              <a:rPr lang="ru-RU" sz="1550" dirty="0">
                <a:solidFill>
                  <a:srgbClr val="7030A0"/>
                </a:solidFill>
              </a:rPr>
              <a:t>с</a:t>
            </a:r>
            <a:r>
              <a:rPr lang="ru-RU" sz="1550" dirty="0" smtClean="0">
                <a:solidFill>
                  <a:srgbClr val="7030A0"/>
                </a:solidFill>
              </a:rPr>
              <a:t>овместно с инспекторами 3РОНПР ежемесячно на сайте управы района Северное Бутово города Москвы размещается информация по вопросам пожарной безопасности, поведения людей на водных объектах и информация по пожарам и возгораниям на территории района;</a:t>
            </a:r>
          </a:p>
          <a:p>
            <a:pPr algn="just"/>
            <a:r>
              <a:rPr lang="ru-RU" sz="1550" dirty="0">
                <a:solidFill>
                  <a:srgbClr val="7030A0"/>
                </a:solidFill>
              </a:rPr>
              <a:t>п</a:t>
            </a:r>
            <a:r>
              <a:rPr lang="ru-RU" sz="1550" dirty="0" smtClean="0">
                <a:solidFill>
                  <a:srgbClr val="7030A0"/>
                </a:solidFill>
              </a:rPr>
              <a:t>ри участии в мероприятиях, проводимых Управлением по ЮЗАО ГУ МЧС России по г. Москве, управа района получила положительную оценку.</a:t>
            </a:r>
          </a:p>
          <a:p>
            <a:pPr marL="0" indent="0">
              <a:buNone/>
            </a:pPr>
            <a:endParaRPr lang="ru-RU" sz="155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50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5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7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86815" y="1440782"/>
            <a:ext cx="11578590" cy="1519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Итоги работы ПДРГ</a:t>
            </a:r>
          </a:p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района Северное Бутово г. Москвы за 2022г.</a:t>
            </a:r>
            <a:b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sp>
        <p:nvSpPr>
          <p:cNvPr id="22" name="Текст 3"/>
          <p:cNvSpPr txBox="1">
            <a:spLocks/>
          </p:cNvSpPr>
          <p:nvPr/>
        </p:nvSpPr>
        <p:spPr>
          <a:xfrm>
            <a:off x="293915" y="2948940"/>
            <a:ext cx="7844245" cy="6366510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      На основании Плана постоянно действующей рабочей группы района Северное Бутово по вопросам профилактики терроризма, минимизации и ликвидации последствий его проявлений на 2022 год проведены следующие мероприятия: 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п</a:t>
            </a:r>
            <a:r>
              <a:rPr lang="ru-RU" sz="1600" dirty="0" smtClean="0">
                <a:solidFill>
                  <a:srgbClr val="7030A0"/>
                </a:solidFill>
              </a:rPr>
              <a:t>роведено 6 заседаний ПДРГ (4 заседания в соответствии с Планом и 2 внеочередных заседания). Принимаемые  решения доводятся, в части касающейся, до ответственных исполнителей путем рассылки копий протоколов и выписок из них. По итогам рассмотрения вопросов заседаний управы района даны поручения членам комиссии и правообладателям объектов (территорий) о принятии дополнительных мер, направленных на обеспечение безопасности и антитеррористической защищенности населения и объектов (территорий) района Северное Бутово города Москвы;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п</a:t>
            </a:r>
            <a:r>
              <a:rPr lang="ru-RU" sz="1600" dirty="0" smtClean="0">
                <a:solidFill>
                  <a:srgbClr val="7030A0"/>
                </a:solidFill>
              </a:rPr>
              <a:t>роведено 4 встречи с привлекаемыми трудовыми мигрантами в целях разъяснительной работы по требованиям российского законодательства;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2 специалиста управы района прошли повышение квалификации «Антитеррористическая деятельность в городе Москве» в МГУУ Правительства Москвы;</a:t>
            </a:r>
          </a:p>
          <a:p>
            <a:pPr algn="just"/>
            <a:r>
              <a:rPr lang="ru-RU" sz="1600" dirty="0" smtClean="0">
                <a:solidFill>
                  <a:srgbClr val="7030A0"/>
                </a:solidFill>
              </a:rPr>
              <a:t> в рамках реализации Комплексного плана противодействия терроризму в 2022г. в районе Северное Бутово проведено 35 культурно-просветительных, спортивных и патриотических мероприятия, направленных на </a:t>
            </a:r>
            <a:r>
              <a:rPr lang="ru-RU" sz="1600" dirty="0">
                <a:solidFill>
                  <a:srgbClr val="7030A0"/>
                </a:solidFill>
              </a:rPr>
              <a:t>обеспечение межнационального мира и согласия, гармонизации межнациональных (межэтнических) </a:t>
            </a:r>
            <a:r>
              <a:rPr lang="ru-RU" sz="1600" dirty="0" smtClean="0">
                <a:solidFill>
                  <a:srgbClr val="7030A0"/>
                </a:solidFill>
              </a:rPr>
              <a:t>отношений, а также </a:t>
            </a:r>
            <a:r>
              <a:rPr lang="ru-RU" sz="1600" dirty="0">
                <a:solidFill>
                  <a:srgbClr val="7030A0"/>
                </a:solidFill>
              </a:rPr>
              <a:t>ф</a:t>
            </a:r>
            <a:r>
              <a:rPr lang="ru-RU" sz="1600" dirty="0" smtClean="0">
                <a:solidFill>
                  <a:srgbClr val="7030A0"/>
                </a:solidFill>
              </a:rPr>
              <a:t>ормирование </a:t>
            </a:r>
            <a:r>
              <a:rPr lang="ru-RU" sz="1600" dirty="0">
                <a:solidFill>
                  <a:srgbClr val="7030A0"/>
                </a:solidFill>
              </a:rPr>
              <a:t>у детей и молодежи общероссийской гражданской идентичности, патриотизма, культуры межнационального </a:t>
            </a:r>
            <a:r>
              <a:rPr lang="ru-RU" sz="1600" dirty="0" smtClean="0">
                <a:solidFill>
                  <a:srgbClr val="7030A0"/>
                </a:solidFill>
              </a:rPr>
              <a:t>общения.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3051810"/>
            <a:ext cx="3931920" cy="2480310"/>
          </a:xfrm>
          <a:prstGeom prst="rect">
            <a:avLst/>
          </a:prstGeom>
          <a:effectLst>
            <a:glow rad="292100">
              <a:schemeClr val="accent1">
                <a:lumMod val="60000"/>
                <a:lumOff val="40000"/>
                <a:alpha val="90000"/>
              </a:schemeClr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350" y="6132195"/>
            <a:ext cx="3931920" cy="2788920"/>
          </a:xfrm>
          <a:prstGeom prst="rect">
            <a:avLst/>
          </a:prstGeom>
          <a:effectLst>
            <a:glow rad="292100">
              <a:schemeClr val="accent1">
                <a:lumMod val="60000"/>
                <a:lumOff val="40000"/>
                <a:alpha val="89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2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Содержимое 2"/>
          <p:cNvSpPr>
            <a:spLocks noGrp="1"/>
          </p:cNvSpPr>
          <p:nvPr/>
        </p:nvSpPr>
        <p:spPr bwMode="auto">
          <a:xfrm>
            <a:off x="3571877" y="2816084"/>
            <a:ext cx="72929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400"/>
              </a:spcBef>
              <a:buClr>
                <a:srgbClr val="4F81BD"/>
              </a:buClr>
              <a:buSzPct val="68000"/>
              <a:buFont typeface="Wingdings 3" pitchFamily="18" charset="2"/>
              <a:buChar char=""/>
            </a:pPr>
            <a:endParaRPr lang="ru-RU" altLang="ru-RU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55277" y="7896225"/>
            <a:ext cx="409575" cy="217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98233" y="7757142"/>
            <a:ext cx="245580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BBDF0BA-2174-4DBD-96B5-A19203AAFFDA}"/>
              </a:ext>
            </a:extLst>
          </p:cNvPr>
          <p:cNvSpPr/>
          <p:nvPr/>
        </p:nvSpPr>
        <p:spPr>
          <a:xfrm>
            <a:off x="351479" y="1301750"/>
            <a:ext cx="108319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Сфера жилищно-коммунального хозяйства и благоустройства. </a:t>
            </a:r>
          </a:p>
          <a:p>
            <a:r>
              <a:rPr lang="ru-RU" sz="2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Флаговое</a:t>
            </a:r>
            <a:r>
              <a:rPr lang="ru-RU" sz="2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оформление на территории района.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1479" y="2078158"/>
            <a:ext cx="1208094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Управой района Северное Бутово ежегодно осуществляется контроль проведения работ по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флаговому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оформлению многоквартирных домов и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отдельностоящих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нежилых зданий к празднованию государственных праздников.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0914" y="3356149"/>
            <a:ext cx="3311549" cy="4938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08" y="3373821"/>
            <a:ext cx="3225950" cy="49513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728" y="3356149"/>
            <a:ext cx="3036594" cy="496904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3239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682267" y="2698628"/>
            <a:ext cx="3027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Схемой размещения НТО предусмотрено – размещение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объектов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 них: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13 объектов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«печать»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11 объектов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«мороженое»</a:t>
            </a:r>
          </a:p>
        </p:txBody>
      </p:sp>
      <p:sp>
        <p:nvSpPr>
          <p:cNvPr id="26" name="object 27"/>
          <p:cNvSpPr txBox="1"/>
          <p:nvPr/>
        </p:nvSpPr>
        <p:spPr>
          <a:xfrm>
            <a:off x="-107235" y="1032978"/>
            <a:ext cx="8920877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Сфера торговли и услуг. Нестационарные 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торговые объекты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3125"/>
            <a:ext cx="9682267" cy="4290326"/>
          </a:xfrm>
          <a:prstGeom prst="rect">
            <a:avLst/>
          </a:prstGeom>
        </p:spPr>
      </p:pic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693852"/>
              </p:ext>
            </p:extLst>
          </p:nvPr>
        </p:nvGraphicFramePr>
        <p:xfrm>
          <a:off x="136038" y="6586778"/>
          <a:ext cx="6169213" cy="3014421"/>
        </p:xfrm>
        <a:graphic>
          <a:graphicData uri="http://schemas.openxmlformats.org/drawingml/2006/table">
            <a:tbl>
              <a:tblPr/>
              <a:tblGrid>
                <a:gridCol w="743137">
                  <a:extLst>
                    <a:ext uri="{9D8B030D-6E8A-4147-A177-3AD203B41FA5}">
                      <a16:colId xmlns:a16="http://schemas.microsoft.com/office/drawing/2014/main" xmlns="" val="3042554832"/>
                    </a:ext>
                  </a:extLst>
                </a:gridCol>
                <a:gridCol w="1863739">
                  <a:extLst>
                    <a:ext uri="{9D8B030D-6E8A-4147-A177-3AD203B41FA5}">
                      <a16:colId xmlns:a16="http://schemas.microsoft.com/office/drawing/2014/main" xmlns="" val="3268507609"/>
                    </a:ext>
                  </a:extLst>
                </a:gridCol>
                <a:gridCol w="3562337">
                  <a:extLst>
                    <a:ext uri="{9D8B030D-6E8A-4147-A177-3AD203B41FA5}">
                      <a16:colId xmlns:a16="http://schemas.microsoft.com/office/drawing/2014/main" xmlns="" val="2376586158"/>
                    </a:ext>
                  </a:extLst>
                </a:gridCol>
              </a:tblGrid>
              <a:tr h="52641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 торгового объекта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Специализация (строкой)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Адрес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451858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Грина, дом 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9231864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Ратная улица, дом 16, корпус 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7122435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Куликовская улица, дом 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677423"/>
                  </a:ext>
                </a:extLst>
              </a:tr>
              <a:tr h="28347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Знаменские Садки, дом 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0983734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Грина, дом 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3495743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Грина, дом 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9392051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Куликовская улица, дом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2769010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9,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347315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Старобитцевская улица, дом 21,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7416863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Куликовская улица, дом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9461254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Мороженое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9,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88930514"/>
                  </a:ext>
                </a:extLst>
              </a:tr>
              <a:tr h="200412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2990170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97213"/>
              </p:ext>
            </p:extLst>
          </p:nvPr>
        </p:nvGraphicFramePr>
        <p:xfrm>
          <a:off x="6525266" y="6586772"/>
          <a:ext cx="6276334" cy="3014428"/>
        </p:xfrm>
        <a:graphic>
          <a:graphicData uri="http://schemas.openxmlformats.org/drawingml/2006/table">
            <a:tbl>
              <a:tblPr/>
              <a:tblGrid>
                <a:gridCol w="828950">
                  <a:extLst>
                    <a:ext uri="{9D8B030D-6E8A-4147-A177-3AD203B41FA5}">
                      <a16:colId xmlns:a16="http://schemas.microsoft.com/office/drawing/2014/main" xmlns="" val="3243893259"/>
                    </a:ext>
                  </a:extLst>
                </a:gridCol>
                <a:gridCol w="2078953">
                  <a:extLst>
                    <a:ext uri="{9D8B030D-6E8A-4147-A177-3AD203B41FA5}">
                      <a16:colId xmlns:a16="http://schemas.microsoft.com/office/drawing/2014/main" xmlns="" val="1656185901"/>
                    </a:ext>
                  </a:extLst>
                </a:gridCol>
                <a:gridCol w="3368431">
                  <a:extLst>
                    <a:ext uri="{9D8B030D-6E8A-4147-A177-3AD203B41FA5}">
                      <a16:colId xmlns:a16="http://schemas.microsoft.com/office/drawing/2014/main" xmlns="" val="2004793685"/>
                    </a:ext>
                  </a:extLst>
                </a:gridCol>
              </a:tblGrid>
              <a:tr h="34602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Вид торгового объекта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Специализация (строкой)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Адрес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5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8501924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2,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9790634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2821509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Старокачаловская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3, корпус 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5614639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Грина, дом 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4025584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2430212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Старобитцевская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15, корпус 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3027183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Знаменские Садки, дом 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08702728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Старобитцевская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21,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3225461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Старокачаловская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3, корпус 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36881596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улица Грина, дом 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4096461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бульвар Дмитрия Донского, дом 2,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5312624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Старокачаловская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1, корпус 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1568000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Киоск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Печать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город Москва,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Старобитцевская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улица, дом 21, корпус 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0328672"/>
                  </a:ext>
                </a:extLst>
              </a:tr>
              <a:tr h="19060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984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477375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78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947121" y="7810581"/>
            <a:ext cx="65299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Дмитрия Донского,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корп. 1</a:t>
            </a:r>
          </a:p>
          <a:p>
            <a:pPr algn="ctr"/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«Печать»</a:t>
            </a:r>
            <a:endParaRPr lang="ru-RU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042" y="3078091"/>
            <a:ext cx="5048180" cy="4406363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4088" y="7849609"/>
            <a:ext cx="62865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Куликовская, д.7</a:t>
            </a:r>
            <a:endParaRPr lang="ru-RU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«Мороженое»</a:t>
            </a:r>
            <a:endParaRPr lang="ru-RU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16862" y="1776274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31.12.2022 в районе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установлено 24 киоска нового образца,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 «Мороженое», 13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«Печать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27"/>
          <p:cNvSpPr txBox="1"/>
          <p:nvPr/>
        </p:nvSpPr>
        <p:spPr>
          <a:xfrm>
            <a:off x="0" y="1277546"/>
            <a:ext cx="820827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услуг. Мелкорозничная сеть</a:t>
            </a:r>
            <a:endParaRPr sz="28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2" descr="C:\Users\tikhonovatn\Desktop\печать\IMG_938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412" y="3078090"/>
            <a:ext cx="6128527" cy="4406363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09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75586" y="1986359"/>
            <a:ext cx="44064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Схемой размещения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сезонных (летних) кафе предусмотрено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размещение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 летних веранд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07" y="1622133"/>
            <a:ext cx="7028428" cy="4093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389" y="5716126"/>
            <a:ext cx="7226211" cy="3885073"/>
          </a:xfrm>
          <a:prstGeom prst="rect">
            <a:avLst/>
          </a:prstGeom>
        </p:spPr>
      </p:pic>
      <p:sp>
        <p:nvSpPr>
          <p:cNvPr id="9" name="object 27"/>
          <p:cNvSpPr txBox="1"/>
          <p:nvPr/>
        </p:nvSpPr>
        <p:spPr>
          <a:xfrm>
            <a:off x="-634545" y="831374"/>
            <a:ext cx="8208272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4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/>
            </a:r>
            <a:br>
              <a:rPr lang="ru-RU" sz="24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</a:br>
            <a:r>
              <a:rPr lang="ru-RU" sz="2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услуг. </a:t>
            </a:r>
            <a:r>
              <a:rPr lang="ru-RU" sz="24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Сезонные летние кафе</a:t>
            </a:r>
            <a:endParaRPr sz="24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299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7049" y="1890952"/>
            <a:ext cx="5400076" cy="3324524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7049" y="5430318"/>
            <a:ext cx="5394044" cy="3326223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14218" y="5430319"/>
            <a:ext cx="5612824" cy="332622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214218" y="1826268"/>
            <a:ext cx="51972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выходного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расположена по адресу</a:t>
            </a:r>
          </a:p>
          <a:p>
            <a:pPr lvl="0"/>
            <a:r>
              <a:rPr lang="ru-RU" sz="24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б-р. Дмитрия Донского, вл. 17</a:t>
            </a:r>
          </a:p>
          <a:p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 с апреля месяца и по декабрь каждую неделю с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пятницы по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воскресенье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08:00 до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21:00. Количество торговых мест-30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bject 27"/>
          <p:cNvSpPr txBox="1"/>
          <p:nvPr/>
        </p:nvSpPr>
        <p:spPr>
          <a:xfrm>
            <a:off x="-1777077" y="1214995"/>
            <a:ext cx="820827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</a:t>
            </a:r>
            <a:endParaRPr sz="28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04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09" y="1558657"/>
            <a:ext cx="11519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noProof="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троительство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объектов по адресу: ул. Феодосийская, вл.1/2 (бюджет города Москвы).</a:t>
            </a:r>
            <a:endParaRPr kumimoji="0" lang="ru-RU" sz="20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6305" y="2396636"/>
            <a:ext cx="510580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По инициативе управы района совместно с Департаментом строительства и Департаментом инвестиционной политики прорабатывается вопрос по включению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застройки по адресу: ул.Феодосийская, вл.1/2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кад.ном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77:06:0011006:5849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77:06:0011006:5848) для строительства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ДОУ и СОШ для включения в Адресную инвестиционную программу.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совещания от 12.05.2022 в Департаменте градостроительной политики города Москвы, а также в соответствии с решением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-земельной комиссии города Москвы от 05.08.2021 № 28 - строительство образовательной организации на 780 мест (550 школьных и 230 дошкольных) по адресу: ул. Феодосийская, вл. 1/2 на земельных участках с кадастровыми номерами 77:06:0011006:5848 и 77:06:0011006:5849 включено в АИП города Москвы на 2021-2024 годы (1591-ПП от 12.10.2021; строка 1531) в составе укрупненных мероприятий по проектированию и строительству зданий общеобразовательных организаций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2310" y="1158653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</a:t>
            </a:r>
            <a:r>
              <a:rPr lang="ru-RU" sz="2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</a:t>
            </a:r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-земельных отношений.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08" y="2893477"/>
            <a:ext cx="7098665" cy="5160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6305" y="6531331"/>
            <a:ext cx="5056504" cy="2621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12308" y="1872124"/>
            <a:ext cx="99564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на 780 мест (550 школьных и 230 дошкольных) по адресу: ул. Феодосийская, вл. 1/2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846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27"/>
          <p:cNvSpPr txBox="1"/>
          <p:nvPr/>
        </p:nvSpPr>
        <p:spPr>
          <a:xfrm>
            <a:off x="-1998909" y="1326555"/>
            <a:ext cx="820827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</a:t>
            </a:r>
            <a:endParaRPr sz="28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755" y="1934297"/>
            <a:ext cx="4617591" cy="2733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15" y="1934297"/>
            <a:ext cx="4582405" cy="2733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962" y="6244478"/>
            <a:ext cx="4686912" cy="2824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11" y="6252679"/>
            <a:ext cx="4728411" cy="2816706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1039" y="4728802"/>
            <a:ext cx="1162448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адресу ул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Старокачаловская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5А работает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ярмарка,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работы:   Вт. -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вс. с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10:00 до 20:00,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пн. - санитарный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день.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торговых мест - 50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678804" y="8985381"/>
            <a:ext cx="2880360" cy="511175"/>
          </a:xfrm>
        </p:spPr>
        <p:txBody>
          <a:bodyPr/>
          <a:lstStyle/>
          <a:p>
            <a:fld id="{70F00B5A-F52F-4B23-B6F4-C20A9050D15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5617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object 27"/>
          <p:cNvSpPr txBox="1"/>
          <p:nvPr/>
        </p:nvSpPr>
        <p:spPr>
          <a:xfrm>
            <a:off x="-1998909" y="1326555"/>
            <a:ext cx="8208272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8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</a:t>
            </a:r>
            <a:endParaRPr sz="28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45319" y="1378481"/>
            <a:ext cx="97452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Фестивальная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ярмарка расположена по адресу б-р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Дмитрия Донского, д.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LuzhnovAA\Desktop\ЕГАС СИОПР 30.10.19\bae89df7-25eb-469b-887e-7227ef7b72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9096" y="5641383"/>
            <a:ext cx="6590606" cy="3876460"/>
          </a:xfrm>
          <a:prstGeom prst="rect">
            <a:avLst/>
          </a:prstGeom>
          <a:noFill/>
        </p:spPr>
      </p:pic>
      <p:pic>
        <p:nvPicPr>
          <p:cNvPr id="9" name="Picture 6" descr="C:\Users\LuzhnovAA\Desktop\ЕГАС СИОПР 30.10.19\706c4210-aff4-40e5-97d9-1b962a7121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69" y="1948093"/>
            <a:ext cx="4277940" cy="55497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653864" y="1996661"/>
            <a:ext cx="752819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проведены следующие 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мероприятия: 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«Московская весна», «День народного единства» «Вкусы России», «День города», а также в декабре-январе «Путешествие в рождество». Во время проведения фестивалей проводились следующие мастер-классы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Цветное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стекло- Декорировали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подсвечник цветочным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орнаментом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Ягодные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узоры-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Декорировали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деревянную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расческу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Палехская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миниатюра-Расписывали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деревянную подставку для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кружки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Особняк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Морозова-Создавали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объемный макет в мавританском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стиле.</a:t>
            </a:r>
          </a:p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мастер-классах приняло участие более 1500 жителей района.</a:t>
            </a:r>
            <a:endParaRPr lang="ru-RU" sz="20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5925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object 27"/>
          <p:cNvSpPr txBox="1"/>
          <p:nvPr/>
        </p:nvSpPr>
        <p:spPr>
          <a:xfrm>
            <a:off x="76553" y="917568"/>
            <a:ext cx="11609169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/>
            </a:r>
            <a:b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</a:br>
            <a:r>
              <a:rPr kumimoji="0" lang="ru-RU" sz="2400" b="1" i="0" u="none" strike="noStrike" kern="1200" cap="none" spc="-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Сфера торговли и услуг. </a:t>
            </a: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Праздничное оформление предприятий торговли и услуг.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62158"/>
            <a:ext cx="4876556" cy="2742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78" y="5492571"/>
            <a:ext cx="2556033" cy="33162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664" y="5528052"/>
            <a:ext cx="2456052" cy="32807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556" y="2062158"/>
            <a:ext cx="3713710" cy="27423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222" y="5528052"/>
            <a:ext cx="4398106" cy="328074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646" y="5528052"/>
            <a:ext cx="2461540" cy="32807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0266" y="2062158"/>
            <a:ext cx="4189394" cy="274231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222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335156"/>
            <a:ext cx="117250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Пресечение и ликвидация несанкционированной торговли за 12 месяцев </a:t>
            </a:r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года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163854"/>
              </p:ext>
            </p:extLst>
          </p:nvPr>
        </p:nvGraphicFramePr>
        <p:xfrm>
          <a:off x="-2" y="1982610"/>
          <a:ext cx="12801601" cy="76509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832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28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1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16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14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282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289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499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0315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715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1395768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626870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 </a:t>
                      </a:r>
                      <a:endParaRPr lang="ru-RU" sz="1400" u="none" strike="noStrik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состоянии работы по 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пресечению 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ликвидации несанкционированной торговли с </a:t>
                      </a:r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</a:t>
                      </a:r>
                      <a:r>
                        <a:rPr lang="en-US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по 31.12.2022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00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мобильных групп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оличество выявленных 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фактов НСТ (составленных протоколов)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протоколов по ст. 11.13 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r>
                        <a:rPr lang="en-US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Москвы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из них: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наложенных штрафов,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взысканных 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штрафов, руб.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Внесено в АУИП СИОПР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неоплаченных протоколов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b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72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неоплаченных протоколов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6142462"/>
                  </a:ext>
                </a:extLst>
              </a:tr>
              <a:tr h="832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Составлено: ч1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Составлено: ч2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ассмотрено 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протоколов: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81" marR="4581" marT="4581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управами районов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управами районов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составленных префектурой и управами районов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6358854"/>
                  </a:ext>
                </a:extLst>
              </a:tr>
              <a:tr h="675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81" marR="4581" marT="458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81" marR="4581" marT="4581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81" marR="4581" marT="4581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b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64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Академический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3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Гагаринский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55 000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0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Зюзино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4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12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Коньково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3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Котловка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821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Ломоносовский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2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Обручевский</a:t>
                      </a:r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374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Северное Бутово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177 500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112 500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1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Теплый Стан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33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Черемушки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3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Южное Бутово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00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Ясенево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102 500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3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Префектура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1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ЮЗАО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865 000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442 500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36" marR="3436" marT="4581" marB="0" anchor="ctr">
                    <a:lnL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9D1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17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921" y="1354635"/>
            <a:ext cx="10336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Переход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индивидуальных предпринимателей на патентую систему налогообложения за период с 20</a:t>
            </a:r>
            <a:r>
              <a:rPr kumimoji="0" lang="en-US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 202</a:t>
            </a:r>
            <a:r>
              <a:rPr kumimoji="0" lang="en-US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1200" cap="none" spc="0" normalizeH="0" noProof="0" dirty="0" err="1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г.г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14" y="4517756"/>
            <a:ext cx="7931155" cy="4773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21" y="2975674"/>
            <a:ext cx="4633993" cy="631556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6495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6568" y="1426181"/>
            <a:ext cx="10336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Благоустройство объектов</a:t>
            </a:r>
            <a:r>
              <a:rPr kumimoji="0" lang="ru-RU" sz="2800" b="1" i="0" u="none" strike="noStrike" kern="1200" cap="none" spc="0" normalizeH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торговли и услуг  в 2022 году</a:t>
            </a:r>
            <a:endParaRPr kumimoji="0" lang="ru-RU" sz="28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888" y="2552097"/>
            <a:ext cx="5434997" cy="4403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2208" y="7327626"/>
            <a:ext cx="1083951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Было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230" y="2552096"/>
            <a:ext cx="6366832" cy="44068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51011" y="7305771"/>
            <a:ext cx="1184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57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25" y="2993754"/>
            <a:ext cx="4112818" cy="3159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12" y="2995492"/>
            <a:ext cx="4209780" cy="3157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161" y="2993754"/>
            <a:ext cx="3402618" cy="31590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0" y="1655194"/>
            <a:ext cx="12677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05"/>
              </a:spcBef>
              <a:defRPr/>
            </a:pPr>
            <a:r>
              <a:rPr lang="ru-RU" sz="2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Сфера торговли и услуг. </a:t>
            </a:r>
            <a:r>
              <a:rPr lang="ru-RU" sz="24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Обеспечение </a:t>
            </a:r>
            <a:r>
              <a:rPr lang="ru-RU" sz="2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беспрепятственного доступа инвалидов и иных маломобильных граждан к объектам </a:t>
            </a:r>
            <a:r>
              <a:rPr lang="ru-RU" sz="2400" b="1" spc="-5" dirty="0" smtClean="0">
                <a:solidFill>
                  <a:srgbClr val="7030A0"/>
                </a:solidFill>
                <a:latin typeface="Times New Roman"/>
                <a:cs typeface="Times New Roman"/>
              </a:rPr>
              <a:t>торговли.</a:t>
            </a:r>
            <a:endParaRPr lang="ru-RU" sz="24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801" y="6839542"/>
            <a:ext cx="819076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 w="0"/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400" dirty="0"/>
              <a:t>В 2022 году предприятиями торговли и услуг  обустроено (отремонтировано) 2 пандуса.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0554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16568" y="1767483"/>
            <a:ext cx="11935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защита населения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7633" y="2424741"/>
            <a:ext cx="119123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помощь оказана </a:t>
            </a:r>
            <a:r>
              <a:rPr lang="en-US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жителям на сумму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  <a:r>
              <a:rPr lang="en-US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  <a:endParaRPr lang="ru-RU" sz="16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продуктовых наборов ветеранам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ВОВ, обществу инвалидов, участникам обороны Москвы;</a:t>
            </a:r>
            <a:endParaRPr lang="ru-RU" sz="16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с днем Героев отечества: Сагалевича Анатолия Михайловича – Героя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России;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Выданы билеты семьям льготных категорий на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представления для жителей района Северное Бутово в количестве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  шт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568" y="1343309"/>
            <a:ext cx="8021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 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1" name="Шеврон 25">
            <a:extLst>
              <a:ext uri="{FF2B5EF4-FFF2-40B4-BE49-F238E27FC236}">
                <a16:creationId xmlns:a16="http://schemas.microsoft.com/office/drawing/2014/main" xmlns="" id="{932467C7-11E7-41D9-9267-B3191CF818C0}"/>
              </a:ext>
            </a:extLst>
          </p:cNvPr>
          <p:cNvSpPr/>
          <p:nvPr/>
        </p:nvSpPr>
        <p:spPr>
          <a:xfrm>
            <a:off x="446713" y="3304336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2" name="Шеврон 25">
            <a:extLst>
              <a:ext uri="{FF2B5EF4-FFF2-40B4-BE49-F238E27FC236}">
                <a16:creationId xmlns:a16="http://schemas.microsoft.com/office/drawing/2014/main" xmlns="" id="{8DCA0622-6DBE-4DB8-9453-C17F60498895}"/>
              </a:ext>
            </a:extLst>
          </p:cNvPr>
          <p:cNvSpPr/>
          <p:nvPr/>
        </p:nvSpPr>
        <p:spPr>
          <a:xfrm>
            <a:off x="457669" y="2804030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33" name="Шеврон 25">
            <a:extLst>
              <a:ext uri="{FF2B5EF4-FFF2-40B4-BE49-F238E27FC236}">
                <a16:creationId xmlns:a16="http://schemas.microsoft.com/office/drawing/2014/main" xmlns="" id="{7EB8FD4D-8CFD-4D2E-8E29-F7D1B1C21E0C}"/>
              </a:ext>
            </a:extLst>
          </p:cNvPr>
          <p:cNvSpPr/>
          <p:nvPr/>
        </p:nvSpPr>
        <p:spPr>
          <a:xfrm>
            <a:off x="446713" y="2559959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20" name="Шеврон 25">
            <a:extLst>
              <a:ext uri="{FF2B5EF4-FFF2-40B4-BE49-F238E27FC236}">
                <a16:creationId xmlns:a16="http://schemas.microsoft.com/office/drawing/2014/main" xmlns="" id="{8DCA0622-6DBE-4DB8-9453-C17F60498895}"/>
              </a:ext>
            </a:extLst>
          </p:cNvPr>
          <p:cNvSpPr/>
          <p:nvPr/>
        </p:nvSpPr>
        <p:spPr>
          <a:xfrm>
            <a:off x="457669" y="3015952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35" y="4088144"/>
            <a:ext cx="4264584" cy="4129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8079" y="4088144"/>
            <a:ext cx="4311941" cy="4149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180" y="3633683"/>
            <a:ext cx="3645712" cy="5197496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072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740468" y="1338602"/>
            <a:ext cx="10055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Социально-воспитательная и патриотическая работа 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населением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3A78A7-944A-4D90-AA08-9988928875E8}"/>
              </a:ext>
            </a:extLst>
          </p:cNvPr>
          <p:cNvSpPr txBox="1"/>
          <p:nvPr/>
        </p:nvSpPr>
        <p:spPr>
          <a:xfrm>
            <a:off x="1024128" y="66165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D0A0EA-9C22-4E19-ADEF-1177C5A72D5D}"/>
              </a:ext>
            </a:extLst>
          </p:cNvPr>
          <p:cNvSpPr txBox="1"/>
          <p:nvPr/>
        </p:nvSpPr>
        <p:spPr>
          <a:xfrm>
            <a:off x="198671" y="4999486"/>
            <a:ext cx="3834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со 100-летием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 района Ткачева В.Г.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5FDAB2-E029-4654-9830-E41C40713D5A}"/>
              </a:ext>
            </a:extLst>
          </p:cNvPr>
          <p:cNvSpPr txBox="1"/>
          <p:nvPr/>
        </p:nvSpPr>
        <p:spPr>
          <a:xfrm>
            <a:off x="4209590" y="5050172"/>
            <a:ext cx="4080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Мемориально-патронатная акция, посвященная годовщине начала Великой Отечественной войны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31F00B6-5856-4B96-9594-CF11C9BAE43A}"/>
              </a:ext>
            </a:extLst>
          </p:cNvPr>
          <p:cNvSpPr txBox="1"/>
          <p:nvPr/>
        </p:nvSpPr>
        <p:spPr>
          <a:xfrm>
            <a:off x="8813642" y="5150413"/>
            <a:ext cx="4337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топонимических досок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E0C5600-829E-4569-99B6-6ACE463D3016}"/>
              </a:ext>
            </a:extLst>
          </p:cNvPr>
          <p:cNvSpPr txBox="1"/>
          <p:nvPr/>
        </p:nvSpPr>
        <p:spPr>
          <a:xfrm>
            <a:off x="8367558" y="8919019"/>
            <a:ext cx="45718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Мемориально-патронатная акция, посвященная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81-ой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годовщине начала контрнаступления советских войск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в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битве под Москвой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97BD1D0-26EA-4F7F-A783-C78A9BD7F3F1}"/>
              </a:ext>
            </a:extLst>
          </p:cNvPr>
          <p:cNvSpPr txBox="1"/>
          <p:nvPr/>
        </p:nvSpPr>
        <p:spPr>
          <a:xfrm>
            <a:off x="198671" y="9004785"/>
            <a:ext cx="4088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памятных подарков</a:t>
            </a:r>
          </a:p>
          <a:p>
            <a:pPr algn="ctr"/>
            <a:r>
              <a:rPr lang="ru-RU" sz="1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Обществу репрессированных</a:t>
            </a:r>
            <a:endParaRPr lang="ru-RU" sz="14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491" y="5522707"/>
            <a:ext cx="4244697" cy="3380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8840" y="1846423"/>
            <a:ext cx="4010919" cy="31887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69" y="5522706"/>
            <a:ext cx="4013812" cy="3387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69" y="1846423"/>
            <a:ext cx="4013812" cy="32037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4303" y="5522706"/>
            <a:ext cx="4075456" cy="33809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7BD1D0-26EA-4F7F-A783-C78A9BD7F3F1}"/>
              </a:ext>
            </a:extLst>
          </p:cNvPr>
          <p:cNvSpPr txBox="1"/>
          <p:nvPr/>
        </p:nvSpPr>
        <p:spPr>
          <a:xfrm>
            <a:off x="4278841" y="8969760"/>
            <a:ext cx="4088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Вручение продуктовых наборов несовершеннолетним узникам фашизма</a:t>
            </a:r>
            <a:endParaRPr lang="ru-RU" sz="14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318" y="1846423"/>
            <a:ext cx="4247870" cy="318878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020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1403" y="1304732"/>
            <a:ext cx="12010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сфера</a:t>
            </a:r>
          </a:p>
          <a:p>
            <a:pPr defTabSz="91440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 ремонт квартиры 1 ветерана ВОВ и 3-х квартир детей-сирот на сумму 1 674 462,91 руб.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3A78A7-944A-4D90-AA08-9988928875E8}"/>
              </a:ext>
            </a:extLst>
          </p:cNvPr>
          <p:cNvSpPr txBox="1"/>
          <p:nvPr/>
        </p:nvSpPr>
        <p:spPr>
          <a:xfrm>
            <a:off x="1024128" y="66165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18" y="2012618"/>
            <a:ext cx="5555783" cy="3755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28" y="2012619"/>
            <a:ext cx="5555783" cy="37666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255" y="5860865"/>
            <a:ext cx="5543246" cy="3659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428" y="5860865"/>
            <a:ext cx="5555783" cy="3659627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93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977" y="1847028"/>
            <a:ext cx="84257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линейных объектов </a:t>
            </a:r>
            <a:r>
              <a:rPr lang="ru-RU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(бюджет города Москвы).</a:t>
            </a:r>
            <a:endParaRPr kumimoji="0" lang="ru-RU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938" y="2526890"/>
            <a:ext cx="118255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по итогу проведенных в 2018-2021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г.г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управой района мероприятий по освобождению земельного участка от объекта гаражного назначения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 «Союз-94» (527 гаражей)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адресу: пересечение Варшавского шоссе, улицы Грина и улицы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Новобутовской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(кадастровый номер земельного участка 77:06:0011012:1), в рамках постановления Правительства Москвы от 29.09.2020 № 1623-ПП «Об утверждении проекта планировки территории линейного объекта участка улично-дорожной сети – участок Юго-Восточной хорды от МКАД до автомобильной дороги Солнцево-Бутово-Видное» Департаментом транспорта и дорожно-транспортного хозяйства совместно с Департаментом строительства силами подрядных организаций ГКУ «УДМС» проводятся работы по строительству улично-дорожной сети, участка Юго-Восточной хорды от МКАД до автодороги «Солнцево – Бутово – Варшавское шоссе».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 2022 году выполнено устройство 2-х опор, отсыпка дорожного полотна протяженностью около 80 метров, выполнена прокладка </a:t>
            </a:r>
            <a:r>
              <a:rPr lang="ru-RU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электрокабеля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вдоль железнодорожных путей, начаты работы по прокладке водопроводной сети.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Юго-Восточная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хорда (ЮВХ) пройдет от шоссе Энтузиастов до Варшавского шоссе. Она соединит крупные автомобильные магистрали города – Северо-Восточную хорду, Рязанский проспект, ТТК, Волгоградский проспект, Шоссейную улицу, Каширское шоссе, Каспийскую улицу, Южную рокаду, улицы Подольских Курсантов и Липецкая, МКАД с выходом в Новую Москву через магистраль Солнцево-Бутово-Варшавское шоссе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В настоящее время МКАД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Варшавское шоссе, Симферопольское шоссе перегружены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транспортными потоками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работают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пределе пропускной способности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Строительство данного объекта предоставит возможность автомобилистам ускорить время в пути по данным направлениям минуя жилой район, тем самым улучшив транспортную ситуацию в районе Северное Бутово.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760" y="5881655"/>
            <a:ext cx="5434848" cy="3231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8142216" y="6847551"/>
            <a:ext cx="710213" cy="709452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0977" y="1123890"/>
            <a:ext cx="12281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строительства, </a:t>
            </a:r>
            <a:r>
              <a:rPr lang="ru-RU" sz="24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</a:t>
            </a:r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-земельных отношений, транспорта </a:t>
            </a:r>
            <a:r>
              <a:rPr lang="ru-RU" sz="24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гаражно-стояночного хозяйства.</a:t>
            </a:r>
            <a:endParaRPr lang="ru-RU" sz="24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4388"/>
          <a:stretch/>
        </p:blipFill>
        <p:spPr>
          <a:xfrm>
            <a:off x="-281768" y="5919977"/>
            <a:ext cx="7315858" cy="2564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7375" y="8522899"/>
            <a:ext cx="4960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Планируемый срок окончания строительных работ – 2024 год.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977" y="2157558"/>
            <a:ext cx="11513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Юго-Восточной хорды от МКАД до автомобильной дороги Солнцево-Бутово-Видное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272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445766" y="1167014"/>
            <a:ext cx="4626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сфера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6568" y="1531583"/>
            <a:ext cx="11965494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рабочей межведомственной комиссии по обследованию жилых помещений инвалидов и общего имущества в многоквартирных домах, в которых проживают инвалиды, в целях их приспособления с учетом потребностей инвалидов и обеспечения условий их доступности для инвалидов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3474" y="2643514"/>
            <a:ext cx="104554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работы по установке автоматических подъемников проведены по адресам:</a:t>
            </a:r>
          </a:p>
          <a:p>
            <a:pPr lvl="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Старобитцевская,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д.15, к.2, п.2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Коктебельская, д.4, к.4, п.2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3" name="Шеврон 25">
            <a:extLst>
              <a:ext uri="{FF2B5EF4-FFF2-40B4-BE49-F238E27FC236}">
                <a16:creationId xmlns:a16="http://schemas.microsoft.com/office/drawing/2014/main" xmlns="" id="{7EB8FD4D-8CFD-4D2E-8E29-F7D1B1C21E0C}"/>
              </a:ext>
            </a:extLst>
          </p:cNvPr>
          <p:cNvSpPr/>
          <p:nvPr/>
        </p:nvSpPr>
        <p:spPr>
          <a:xfrm>
            <a:off x="1092554" y="3151345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15" name="Шеврон 25">
            <a:extLst>
              <a:ext uri="{FF2B5EF4-FFF2-40B4-BE49-F238E27FC236}">
                <a16:creationId xmlns:a16="http://schemas.microsoft.com/office/drawing/2014/main" xmlns="" id="{7EB8FD4D-8CFD-4D2E-8E29-F7D1B1C21E0C}"/>
              </a:ext>
            </a:extLst>
          </p:cNvPr>
          <p:cNvSpPr/>
          <p:nvPr/>
        </p:nvSpPr>
        <p:spPr>
          <a:xfrm>
            <a:off x="1089596" y="3457300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519"/>
          <a:stretch/>
        </p:blipFill>
        <p:spPr>
          <a:xfrm>
            <a:off x="57935" y="3970300"/>
            <a:ext cx="6047813" cy="4969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15" y="3958268"/>
            <a:ext cx="6481171" cy="496916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736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55048" y="1555653"/>
            <a:ext cx="11389532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территории района ведут свою деятельность 2 некоммерческих организации.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дети, занимающиеся в данных организациях, приняли участие в городском конкурсе детского рисунка «Наследие моего района», различных мастер-классах, конкурсах-рисунков.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дополнительного образования «Учебный центр «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Горизонт»,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Старокачаловская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3А – 25 мероприятий.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ОАНО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«Православная гимназия «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Восход»,</a:t>
            </a:r>
            <a:r>
              <a:rPr lang="ru-RU" sz="1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Грина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д.18 – 30 мероприятий.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899679" y="1173693"/>
            <a:ext cx="4626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7238" y="2879092"/>
            <a:ext cx="5445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некоммерческая организация 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«Учебный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«Горизонт»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Старокачаловская д. 3А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00801" y="2965108"/>
            <a:ext cx="6184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автономная 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некоммерческая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«Православная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«Восход»</a:t>
            </a:r>
          </a:p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Грина д.18 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975" y="4042326"/>
            <a:ext cx="4121748" cy="27392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975" y="6845968"/>
            <a:ext cx="4121748" cy="264094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5814" y="4078733"/>
            <a:ext cx="4214205" cy="27525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5813" y="6867640"/>
            <a:ext cx="4214205" cy="261927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700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2052" y="1119046"/>
            <a:ext cx="2579548" cy="1970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9102" y="1683302"/>
            <a:ext cx="10772239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Советники главы управы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МКД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советники принимают активное участие в городских, окружных и районных мероприятиях.</a:t>
            </a:r>
          </a:p>
          <a:p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ГБУ «Эврика-Бутово» организованно клубное пространство с целью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endParaRPr lang="en-US" sz="1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 для ОС.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-875616" y="1235248"/>
            <a:ext cx="4626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8" y="3429001"/>
            <a:ext cx="3869295" cy="2980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17" y="3429001"/>
            <a:ext cx="3857954" cy="2980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16" y="6469415"/>
            <a:ext cx="3891117" cy="3034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54" y="6469416"/>
            <a:ext cx="3910209" cy="3034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895" y="6469415"/>
            <a:ext cx="4379493" cy="3034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0895" y="3429002"/>
            <a:ext cx="4379494" cy="298081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2171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946" y="877015"/>
            <a:ext cx="1797485" cy="13728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9707" y="1454598"/>
            <a:ext cx="10772239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16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Советники главы управы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2022 года председатель общественных советников района Северное Бутово Н.А. </a:t>
            </a:r>
            <a:r>
              <a:rPr lang="ru-RU" sz="1600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Межнякова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грамотой префекта ЮЗАО г. Москвы О.А. Волкова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662335" y="1149369"/>
            <a:ext cx="46260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003849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215" y="2384573"/>
            <a:ext cx="5220678" cy="68962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975" y="2366896"/>
            <a:ext cx="4621090" cy="34658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538" y="6075947"/>
            <a:ext cx="4602527" cy="338257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010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937" y="3070719"/>
            <a:ext cx="4042831" cy="34241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16567" y="2213511"/>
            <a:ext cx="12163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 городского смотра-конкурса в номинации «Медицинская организация, создавшая лучшие условия доступности инвалидам и иным маломобильным гражданам к объекту социальной инфраструктуры города Москвы и оказываемым на нем услугам» стала Детская городская поликлиника № 118, расположенная на территории района Северное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Бутово по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ул. Куликовская, 1Б.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6568" y="1343309"/>
            <a:ext cx="8021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 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64514" y="3613895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7" y="3536949"/>
            <a:ext cx="3780106" cy="5726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0946" y="3551506"/>
            <a:ext cx="3706598" cy="5711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44" y="6117984"/>
            <a:ext cx="5202866" cy="348321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9550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5013" y="1205054"/>
            <a:ext cx="119358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палата района Северное Бутово</a:t>
            </a:r>
            <a:endParaRPr lang="ru-RU" sz="15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4393" y="1241593"/>
            <a:ext cx="121639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 2022 год поднялись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рейтинге больше, чем на 10 позиций;</a:t>
            </a:r>
          </a:p>
          <a:p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Запустили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сети </a:t>
            </a:r>
            <a:r>
              <a:rPr lang="en-US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VK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продолжают </a:t>
            </a:r>
            <a:r>
              <a:rPr lang="ru-RU" sz="16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продвигать;</a:t>
            </a:r>
          </a:p>
          <a:p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Принимают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городских, окружных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районных </a:t>
            </a:r>
            <a:r>
              <a:rPr lang="ru-RU" sz="1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мероприятиях;</a:t>
            </a:r>
            <a:endParaRPr lang="ru-RU" sz="16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Привлекли новых представителей палаты из школ района, в количестве 5 человек;</a:t>
            </a:r>
          </a:p>
          <a:p>
            <a:r>
              <a:rPr lang="ru-RU" sz="16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Организовали 4 патриотических мероприятия на территории учебных учреждений</a:t>
            </a:r>
          </a:p>
          <a:p>
            <a:r>
              <a:rPr lang="ru-RU" sz="16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состав Молодежной палаты входят учащиеся районных образовательных </a:t>
            </a:r>
          </a:p>
          <a:p>
            <a:r>
              <a:rPr lang="ru-RU" sz="16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учреждений ГБОУ Школа № 2114 и ГБОУ Школа № 1945 </a:t>
            </a:r>
          </a:p>
          <a:p>
            <a:pPr marL="36000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1289" y="943388"/>
            <a:ext cx="80213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сфера </a:t>
            </a:r>
          </a:p>
        </p:txBody>
      </p:sp>
      <p:sp>
        <p:nvSpPr>
          <p:cNvPr id="22" name="object 2"/>
          <p:cNvSpPr txBox="1"/>
          <p:nvPr/>
        </p:nvSpPr>
        <p:spPr>
          <a:xfrm>
            <a:off x="1036661" y="14496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648409" y="42466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4"/>
          <p:cNvSpPr/>
          <p:nvPr/>
        </p:nvSpPr>
        <p:spPr>
          <a:xfrm>
            <a:off x="135013" y="108870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8"/>
          <p:cNvSpPr txBox="1"/>
          <p:nvPr/>
        </p:nvSpPr>
        <p:spPr>
          <a:xfrm>
            <a:off x="5215737" y="-17511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1717" y="3658679"/>
            <a:ext cx="64008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4332" y="5077406"/>
            <a:ext cx="6293988" cy="43209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88" y="3275482"/>
            <a:ext cx="5143983" cy="27598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96" y="1866406"/>
            <a:ext cx="298730" cy="128027"/>
          </a:xfrm>
          <a:prstGeom prst="rect">
            <a:avLst/>
          </a:prstGeom>
        </p:spPr>
      </p:pic>
      <p:sp>
        <p:nvSpPr>
          <p:cNvPr id="18" name="Шеврон 25">
            <a:extLst>
              <a:ext uri="{FF2B5EF4-FFF2-40B4-BE49-F238E27FC236}">
                <a16:creationId xmlns:a16="http://schemas.microsoft.com/office/drawing/2014/main" xmlns="" id="{7EB8FD4D-8CFD-4D2E-8E29-F7D1B1C21E0C}"/>
              </a:ext>
            </a:extLst>
          </p:cNvPr>
          <p:cNvSpPr/>
          <p:nvPr/>
        </p:nvSpPr>
        <p:spPr>
          <a:xfrm>
            <a:off x="364128" y="1640927"/>
            <a:ext cx="230920" cy="94961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2" y="6099831"/>
            <a:ext cx="5117810" cy="3478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575" y="966491"/>
            <a:ext cx="4305517" cy="39038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298" y="2118606"/>
            <a:ext cx="298730" cy="1280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23" y="2344200"/>
            <a:ext cx="298730" cy="12802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62" y="2590653"/>
            <a:ext cx="298730" cy="128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646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6568" y="1072866"/>
            <a:ext cx="1171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Мероприятия, проведенные управой района.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AC9237-46B3-40C6-AE12-CE5E5B8C8C75}"/>
              </a:ext>
            </a:extLst>
          </p:cNvPr>
          <p:cNvSpPr txBox="1"/>
          <p:nvPr/>
        </p:nvSpPr>
        <p:spPr>
          <a:xfrm>
            <a:off x="6573988" y="1389349"/>
            <a:ext cx="5361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8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 Шествие</a:t>
            </a:r>
            <a:endParaRPr lang="ru-RU" sz="18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17" y="5939538"/>
            <a:ext cx="5763126" cy="3496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755" y="1816768"/>
            <a:ext cx="5517307" cy="40065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917" y="1816768"/>
            <a:ext cx="5763125" cy="4042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754" y="5939538"/>
            <a:ext cx="5517308" cy="349644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24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6568" y="1072866"/>
            <a:ext cx="1171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Мероприятия, проведенные управой района.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AC9237-46B3-40C6-AE12-CE5E5B8C8C75}"/>
              </a:ext>
            </a:extLst>
          </p:cNvPr>
          <p:cNvSpPr txBox="1"/>
          <p:nvPr/>
        </p:nvSpPr>
        <p:spPr>
          <a:xfrm>
            <a:off x="6292836" y="1404396"/>
            <a:ext cx="433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18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Победы. Праздничный концерт</a:t>
            </a:r>
            <a:endParaRPr lang="ru-RU" sz="1800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653" y="5829854"/>
            <a:ext cx="8470231" cy="3696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67" y="1893948"/>
            <a:ext cx="4090737" cy="3827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651" y="1893947"/>
            <a:ext cx="3938233" cy="3838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4461" y="1877258"/>
            <a:ext cx="3964318" cy="385609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101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6567" y="1134968"/>
            <a:ext cx="1171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Мероприятия, проведенные управой района.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38" y="5589405"/>
            <a:ext cx="5389561" cy="3903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692" y="1390471"/>
            <a:ext cx="1725318" cy="4938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37" y="1925727"/>
            <a:ext cx="5389561" cy="3578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441" y="1857033"/>
            <a:ext cx="5228655" cy="3732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441" y="5708944"/>
            <a:ext cx="5186556" cy="378397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688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16567" y="1134968"/>
            <a:ext cx="1171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Мероприятия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проведенные управой района.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62267" y="1473522"/>
            <a:ext cx="1725852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Новый год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7465" y="1925727"/>
            <a:ext cx="5104788" cy="345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3"/>
          <a:stretch/>
        </p:blipFill>
        <p:spPr>
          <a:xfrm>
            <a:off x="408371" y="1925727"/>
            <a:ext cx="5263120" cy="345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1" y="5919537"/>
            <a:ext cx="5263120" cy="3544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466" y="5919537"/>
            <a:ext cx="5104788" cy="354473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76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10" y="1713467"/>
            <a:ext cx="103265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Строительство </a:t>
            </a:r>
            <a:r>
              <a:rPr kumimoji="0" lang="ru-RU" sz="20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капитальных объектов </a:t>
            </a:r>
            <a:r>
              <a:rPr kumimoji="0" lang="ru-RU" sz="20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0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территории района (инвестиционный проект).</a:t>
            </a:r>
            <a:endParaRPr kumimoji="0" lang="ru-RU" sz="20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41194" y="2123820"/>
            <a:ext cx="694600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района Северное Бутово по адресу: Проектируемый проезд №585, владение 1 в рамках «Программы строительства православных храмов в городе Москве»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подрядной организацией ООО «Тектон» ведется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Храмового комплекса «Храм святого благоверного великого князя Димитрия Донского в Северном Бутове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Концепция строительства храмового комплекса состоит из 3-х этапов. 1-й этап – строительство основного храма,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планируемый срок завершения строительства которого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запланирован на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2023г. Остальные этапы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находятся на стадии проектирования и сроки реализации не определены.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Проектирование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и строительство Храмового комплекса осуществляется исключительно за счет благотворительных средств и пожертвований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    В настоящее время ведутся работы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устройству кирпичной кладки наружных стен храма, устройство кирпичной кладки внутренних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перегородок. Выполняются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по устройству наружных внутриплощадочных сетей К1 и К2 (ливневая,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хозбытовая). 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67" y="2145171"/>
            <a:ext cx="5359157" cy="2798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167" y="4627053"/>
            <a:ext cx="2108631" cy="1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941" y="6519758"/>
            <a:ext cx="1944031" cy="1638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5941" y="4616810"/>
            <a:ext cx="1944031" cy="1640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581445" y="6519758"/>
            <a:ext cx="2106353" cy="1638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972" y="4804476"/>
            <a:ext cx="3074572" cy="43845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03" y="5127337"/>
            <a:ext cx="3041183" cy="35362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39" y="5149552"/>
            <a:ext cx="2088244" cy="115825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12310" y="1158653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</a:t>
            </a:r>
            <a:r>
              <a:rPr lang="ru-RU" sz="2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</a:t>
            </a:r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-земельных отношений.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6536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9221908" y="2162217"/>
            <a:ext cx="3461065" cy="317351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93" name="Прямоугольник 92"/>
          <p:cNvSpPr/>
          <p:nvPr/>
        </p:nvSpPr>
        <p:spPr>
          <a:xfrm>
            <a:off x="4652286" y="2166368"/>
            <a:ext cx="4370318" cy="318063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8234354" y="7384697"/>
            <a:ext cx="4086691" cy="136120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70" name="Прямоугольник 69"/>
          <p:cNvSpPr/>
          <p:nvPr/>
        </p:nvSpPr>
        <p:spPr>
          <a:xfrm>
            <a:off x="272057" y="7391624"/>
            <a:ext cx="4267823" cy="136496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6256" y="2150667"/>
            <a:ext cx="4327464" cy="31850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34811" y="1057419"/>
            <a:ext cx="70003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Центр культуры и досуга «Эврика-Бутово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866чел.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0672" y="2761380"/>
            <a:ext cx="2719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спортивных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секций: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8768" y="3090000"/>
            <a:ext cx="3330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платной основе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85365" y="3400751"/>
            <a:ext cx="3070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бесплатной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</a:p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30596" y="2839574"/>
            <a:ext cx="2586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студии: 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900269" y="3179623"/>
            <a:ext cx="2997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платной основе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909917" y="3443933"/>
            <a:ext cx="3497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- 13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бесплатной основе </a:t>
            </a:r>
          </a:p>
        </p:txBody>
      </p:sp>
      <p:sp>
        <p:nvSpPr>
          <p:cNvPr id="104" name="Прямоугольник 103"/>
          <p:cNvSpPr/>
          <p:nvPr/>
        </p:nvSpPr>
        <p:spPr>
          <a:xfrm>
            <a:off x="478516" y="4205464"/>
            <a:ext cx="2375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КДН – 1 человек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462788" y="4485149"/>
            <a:ext cx="2375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человек</a:t>
            </a:r>
          </a:p>
        </p:txBody>
      </p:sp>
      <p:sp>
        <p:nvSpPr>
          <p:cNvPr id="107" name="Прямоугольник 106"/>
          <p:cNvSpPr/>
          <p:nvPr/>
        </p:nvSpPr>
        <p:spPr>
          <a:xfrm>
            <a:off x="4981623" y="4347896"/>
            <a:ext cx="2398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КДН – 1 человек 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5022238" y="4638609"/>
            <a:ext cx="2398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Инвалиды – 7 человек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8A904066-43FD-4802-91F6-CF3100260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185" y="206283"/>
            <a:ext cx="1479131" cy="1479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422" y="2472461"/>
            <a:ext cx="28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105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занимается 438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67875" y="2524068"/>
            <a:ext cx="299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0105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занимается 428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400846" y="6666206"/>
            <a:ext cx="3150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досуговых мероприятий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66400" y="6754918"/>
            <a:ext cx="4039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мероприятия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61326" y="7497691"/>
            <a:ext cx="2375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гос. заданию – 54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830611" y="7882741"/>
            <a:ext cx="3008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Окружные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спартакиады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районные соревнования – 74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8851115" y="7899393"/>
            <a:ext cx="2375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– 77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787955" y="7421392"/>
            <a:ext cx="2375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гос. заданию – 42</a:t>
            </a:r>
          </a:p>
        </p:txBody>
      </p:sp>
      <p:sp>
        <p:nvSpPr>
          <p:cNvPr id="72" name="Шеврон 71"/>
          <p:cNvSpPr/>
          <p:nvPr/>
        </p:nvSpPr>
        <p:spPr>
          <a:xfrm>
            <a:off x="462788" y="2905824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318254" y="4329445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7" name="Шеврон 76"/>
          <p:cNvSpPr/>
          <p:nvPr/>
        </p:nvSpPr>
        <p:spPr>
          <a:xfrm>
            <a:off x="329046" y="4645545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8" name="Шеврон 77"/>
          <p:cNvSpPr/>
          <p:nvPr/>
        </p:nvSpPr>
        <p:spPr>
          <a:xfrm>
            <a:off x="565046" y="7625638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9" name="Шеврон 78"/>
          <p:cNvSpPr/>
          <p:nvPr/>
        </p:nvSpPr>
        <p:spPr>
          <a:xfrm>
            <a:off x="520893" y="8191115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0" name="Шеврон 79"/>
          <p:cNvSpPr/>
          <p:nvPr/>
        </p:nvSpPr>
        <p:spPr>
          <a:xfrm>
            <a:off x="5047496" y="2964388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6" name="Шеврон 85"/>
          <p:cNvSpPr/>
          <p:nvPr/>
        </p:nvSpPr>
        <p:spPr>
          <a:xfrm>
            <a:off x="4837089" y="4474064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7" name="Шеврон 86"/>
          <p:cNvSpPr/>
          <p:nvPr/>
        </p:nvSpPr>
        <p:spPr>
          <a:xfrm>
            <a:off x="8606432" y="7587247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8" name="Шеврон 87"/>
          <p:cNvSpPr/>
          <p:nvPr/>
        </p:nvSpPr>
        <p:spPr>
          <a:xfrm>
            <a:off x="8606433" y="8051113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58" name="Шеврон 57"/>
          <p:cNvSpPr/>
          <p:nvPr/>
        </p:nvSpPr>
        <p:spPr>
          <a:xfrm>
            <a:off x="9440137" y="2860071"/>
            <a:ext cx="144534" cy="117129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613061" y="2713772"/>
            <a:ext cx="3529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группы </a:t>
            </a:r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720105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661 человек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9397668" y="2114233"/>
            <a:ext cx="308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0105"/>
            <a:r>
              <a:rPr lang="ru-RU" altLang="zh-CN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Московское долголетние</a:t>
            </a:r>
            <a:r>
              <a:rPr lang="ru-RU" altLang="zh-CN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098" y="-6913"/>
            <a:ext cx="5749026" cy="1194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77" y="179031"/>
            <a:ext cx="615749" cy="823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909" y="63512"/>
            <a:ext cx="6937849" cy="1182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8446" y="166139"/>
            <a:ext cx="18290" cy="938865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216568" y="1072866"/>
            <a:ext cx="117194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 и Досуг района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65217">
            <a:off x="6591151" y="1435594"/>
            <a:ext cx="529452" cy="55106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65592" y="1422214"/>
            <a:ext cx="510118" cy="530939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171">
            <a:off x="3399126" y="1404151"/>
            <a:ext cx="521002" cy="542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360" y="3675883"/>
            <a:ext cx="366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Из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 социально-незащищенные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слои населения: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11" y="6186997"/>
            <a:ext cx="510118" cy="530939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3417069" y="5780683"/>
            <a:ext cx="60953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01.01.2022 по 31.12.2022 проведено 262 мероприятия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34731">
            <a:off x="7695241" y="6227516"/>
            <a:ext cx="510118" cy="530939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4909356" y="3766809"/>
            <a:ext cx="366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социально-незащищенные </a:t>
            </a:r>
            <a:endPara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слои населения: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864807" y="4771708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76" name="Шеврон 75"/>
          <p:cNvSpPr/>
          <p:nvPr/>
        </p:nvSpPr>
        <p:spPr>
          <a:xfrm>
            <a:off x="309810" y="5005548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4" name="Шеврон 83"/>
          <p:cNvSpPr/>
          <p:nvPr/>
        </p:nvSpPr>
        <p:spPr>
          <a:xfrm>
            <a:off x="4877805" y="5111112"/>
            <a:ext cx="131251" cy="113438"/>
          </a:xfrm>
          <a:prstGeom prst="chevron">
            <a:avLst/>
          </a:prstGeom>
          <a:solidFill>
            <a:srgbClr val="B2DE82"/>
          </a:solidFill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20105"/>
            <a:endParaRPr lang="ru-RU" sz="1418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390521" y="4865763"/>
            <a:ext cx="422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советники 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человека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981623" y="4982086"/>
            <a:ext cx="422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20105"/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советники </a:t>
            </a:r>
            <a:r>
              <a:rPr lang="ru-RU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человека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4930432" y="2182583"/>
            <a:ext cx="3922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0105"/>
            <a:r>
              <a:rPr lang="ru-RU" altLang="zh-CN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Досугово-творческие студии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656251" y="2157984"/>
            <a:ext cx="3086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0105"/>
            <a:r>
              <a:rPr lang="ru-RU" altLang="zh-CN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Спортивные секции</a:t>
            </a:r>
            <a:endParaRPr lang="ru-RU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204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805761" y="7306860"/>
            <a:ext cx="7215184" cy="3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35" tIns="30617" rIns="61235" bIns="3061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SzPct val="100000"/>
            </a:pP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490436" y="6401329"/>
            <a:ext cx="2127864" cy="14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224"/>
          </a:p>
        </p:txBody>
      </p:sp>
      <p:sp>
        <p:nvSpPr>
          <p:cNvPr id="20" name="object 3"/>
          <p:cNvSpPr/>
          <p:nvPr/>
        </p:nvSpPr>
        <p:spPr>
          <a:xfrm>
            <a:off x="4311368" y="246304"/>
            <a:ext cx="243000" cy="693019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0943" y="2387849"/>
            <a:ext cx="4325684" cy="365096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0472" y="5260053"/>
            <a:ext cx="4137981" cy="3089864"/>
          </a:xfrm>
          <a:prstGeom prst="rect">
            <a:avLst/>
          </a:prstGeom>
        </p:spPr>
      </p:pic>
      <p:pic>
        <p:nvPicPr>
          <p:cNvPr id="32" name="Рисунок 31" descr="F:\Мероприятия досуг\Дворы с 04.07 по 09.07\6. Пойма спорткластер 09.07\IMG-20220709-WA0015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4388" y="2400434"/>
            <a:ext cx="4137981" cy="2859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F:\Мероприятия досуг\Гос.2 вок.фест.день флага 25.08\Фото\WhatsApp Image 2022-08-25 at 22.42.58.jpe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0943" y="6276029"/>
            <a:ext cx="4247787" cy="2073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 descr="F:\Мероприятия досуг\Дворы с 06.06 по 11.06\2.Грина, 34 07.06\IMG-20220607-WA0047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705" y="2395218"/>
            <a:ext cx="3846477" cy="29708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705" y="5509855"/>
            <a:ext cx="3844922" cy="2840061"/>
          </a:xfrm>
          <a:prstGeom prst="rect">
            <a:avLst/>
          </a:prstGeom>
        </p:spPr>
      </p:pic>
      <p:sp>
        <p:nvSpPr>
          <p:cNvPr id="16" name="object 2"/>
          <p:cNvSpPr txBox="1"/>
          <p:nvPr/>
        </p:nvSpPr>
        <p:spPr>
          <a:xfrm>
            <a:off x="1065715" y="126505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250591" y="193487"/>
            <a:ext cx="621340" cy="821082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8"/>
          <p:cNvSpPr txBox="1"/>
          <p:nvPr/>
        </p:nvSpPr>
        <p:spPr>
          <a:xfrm>
            <a:off x="4807548" y="64083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6567" y="1134968"/>
            <a:ext cx="11719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2022 году ГБУ </a:t>
            </a:r>
            <a:r>
              <a:rPr lang="ru-RU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ЦФКиД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«Эврика-Бутово» проведено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262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мероприятия, в которых приняло участие более 10 000 жителей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904066-43FD-4802-91F6-CF31002600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196" y="64083"/>
            <a:ext cx="1439257" cy="143925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4212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2821940" y="7135269"/>
            <a:ext cx="3111192" cy="63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1235" tIns="30617" rIns="61235" bIns="30617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скандинавской ходьбы, посвященный Дню рождения проекта «Московское долголетие»</a:t>
            </a:r>
          </a:p>
        </p:txBody>
      </p:sp>
      <p:sp>
        <p:nvSpPr>
          <p:cNvPr id="40964" name="Rectangle 3"/>
          <p:cNvSpPr>
            <a:spLocks noChangeArrowheads="1"/>
          </p:cNvSpPr>
          <p:nvPr/>
        </p:nvSpPr>
        <p:spPr bwMode="auto">
          <a:xfrm>
            <a:off x="3490436" y="6401329"/>
            <a:ext cx="2127864" cy="14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224"/>
          </a:p>
        </p:txBody>
      </p:sp>
      <p:sp>
        <p:nvSpPr>
          <p:cNvPr id="20" name="object 3"/>
          <p:cNvSpPr/>
          <p:nvPr/>
        </p:nvSpPr>
        <p:spPr>
          <a:xfrm>
            <a:off x="4155749" y="201413"/>
            <a:ext cx="243000" cy="693019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B9BCFAD-8ABC-4B10-B242-9D6547D07FFA}"/>
              </a:ext>
            </a:extLst>
          </p:cNvPr>
          <p:cNvSpPr txBox="1"/>
          <p:nvPr/>
        </p:nvSpPr>
        <p:spPr>
          <a:xfrm>
            <a:off x="172584" y="4749324"/>
            <a:ext cx="2735525" cy="44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– Шествие «Вы в памяти нашей…»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A41FAA9-27C9-42A5-A2C6-12AF9BC02670}"/>
              </a:ext>
            </a:extLst>
          </p:cNvPr>
          <p:cNvSpPr txBox="1"/>
          <p:nvPr/>
        </p:nvSpPr>
        <p:spPr>
          <a:xfrm>
            <a:off x="2951292" y="4742051"/>
            <a:ext cx="3852971" cy="447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Памятное  мероприятие «По страницам памяти», 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посвященное снятию блокады Ленинграда </a:t>
            </a:r>
            <a:endParaRPr lang="ru-RU" sz="1155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4D3E40D-DA07-4E41-B173-E69A94945E8B}"/>
              </a:ext>
            </a:extLst>
          </p:cNvPr>
          <p:cNvSpPr txBox="1"/>
          <p:nvPr/>
        </p:nvSpPr>
        <p:spPr>
          <a:xfrm>
            <a:off x="136423" y="7120195"/>
            <a:ext cx="2949483" cy="625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5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Косплей</a:t>
            </a:r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вечеринка «Друзья Алисы», 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приуроченная к Всемирному дню социальной справедливости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5E40A96-D31A-41AE-9999-C5F449D4B2BD}"/>
              </a:ext>
            </a:extLst>
          </p:cNvPr>
          <p:cNvSpPr txBox="1"/>
          <p:nvPr/>
        </p:nvSpPr>
        <p:spPr>
          <a:xfrm>
            <a:off x="5618300" y="7129990"/>
            <a:ext cx="4048505" cy="625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рисунков «Рисунок любимой маме» 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ИЗО-студии «</a:t>
            </a:r>
            <a:r>
              <a:rPr lang="en-US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</a:t>
            </a:r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посвященный к празднику прихода весны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F:\Мероприятия досуг\Бессмертный полк 06.05\IMG-20220506-WA0019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228" y="2823015"/>
            <a:ext cx="2669421" cy="1984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 descr="E:\Мероприятия досуг\Гос. блокада Ленинграда 28.01\Фото\20220128_132248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4213" y="2809651"/>
            <a:ext cx="3852970" cy="2006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F:\Мероприятия досуг\Гос. косплей Алиса 20.02\Фото с мероприятия\IMG-20220220-WA0010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419" y="5327750"/>
            <a:ext cx="2679038" cy="1826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F:\Мероприятия досуг\Гос. фестиваль рисунков к приходу весны 04.03\IMG-20220304-WA0017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3616" y="5334928"/>
            <a:ext cx="3606590" cy="18470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632" y="5332871"/>
            <a:ext cx="2829833" cy="1834239"/>
          </a:xfrm>
          <a:prstGeom prst="rect">
            <a:avLst/>
          </a:prstGeom>
        </p:spPr>
      </p:pic>
      <p:pic>
        <p:nvPicPr>
          <p:cNvPr id="35" name="Рисунок 34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4746" y="2802487"/>
            <a:ext cx="3059338" cy="2013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904745" y="4749323"/>
            <a:ext cx="2990856" cy="47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40"/>
              </a:spcAft>
            </a:pPr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турнир по футболу, посвященный празднованию Дня России</a:t>
            </a:r>
          </a:p>
        </p:txBody>
      </p:sp>
      <p:pic>
        <p:nvPicPr>
          <p:cNvPr id="36" name="Рисунок 35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64566" y="2811909"/>
            <a:ext cx="2435637" cy="19957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0118687" y="4749323"/>
            <a:ext cx="2327395" cy="47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Районный спортивный праздник «МЫ-7Я»</a:t>
            </a:r>
          </a:p>
        </p:txBody>
      </p:sp>
      <p:pic>
        <p:nvPicPr>
          <p:cNvPr id="37" name="Рисунок 36" descr="F:\Мероприятия досуг\Гос.2 форум космос и технологии 13.04\Фото\IMG-20220413-WA0046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0358" y="5342796"/>
            <a:ext cx="2979845" cy="18391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460206" y="7147695"/>
            <a:ext cx="3176956" cy="625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Встреча-форум «Космос и высокие технологии в 21 веке», приуроченного к </a:t>
            </a:r>
          </a:p>
          <a:p>
            <a:pPr algn="ctr"/>
            <a:r>
              <a:rPr lang="ru-RU" sz="115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Дню космонавтики</a:t>
            </a:r>
            <a:endParaRPr lang="ru-RU" sz="115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"/>
          <p:cNvSpPr txBox="1"/>
          <p:nvPr/>
        </p:nvSpPr>
        <p:spPr>
          <a:xfrm>
            <a:off x="1065715" y="126505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indent="-542925">
              <a:spcBef>
                <a:spcPts val="105"/>
              </a:spcBef>
            </a:pPr>
            <a:r>
              <a:rPr sz="2800" b="1" spc="5" dirty="0">
                <a:solidFill>
                  <a:srgbClr val="2E75B6"/>
                </a:solidFill>
                <a:latin typeface="Times New Roman"/>
                <a:cs typeface="Times New Roman"/>
              </a:rPr>
              <a:t>Управа 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района</a:t>
            </a:r>
            <a:endParaRPr lang="ru-RU" sz="2800" b="1" spc="-135" dirty="0">
              <a:solidFill>
                <a:srgbClr val="2E75B6"/>
              </a:solidFill>
              <a:latin typeface="Times New Roman"/>
              <a:cs typeface="Times New Roman"/>
            </a:endParaRPr>
          </a:p>
          <a:p>
            <a:pPr marL="554990" marR="5080" indent="-542925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Северное  Бутово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1" name="object 4"/>
          <p:cNvSpPr/>
          <p:nvPr/>
        </p:nvSpPr>
        <p:spPr>
          <a:xfrm>
            <a:off x="250591" y="193487"/>
            <a:ext cx="621340" cy="821082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8"/>
          <p:cNvSpPr txBox="1"/>
          <p:nvPr/>
        </p:nvSpPr>
        <p:spPr>
          <a:xfrm>
            <a:off x="4404027" y="126505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Материалы к отчету главы управы по результатам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деятельности </a:t>
            </a:r>
            <a:r>
              <a:rPr sz="2800" b="1" dirty="0" err="1">
                <a:solidFill>
                  <a:srgbClr val="2E75B6"/>
                </a:solidFill>
                <a:latin typeface="Times New Roman"/>
                <a:cs typeface="Times New Roman"/>
              </a:rPr>
              <a:t>за</a:t>
            </a:r>
            <a:r>
              <a:rPr sz="2800" b="1" dirty="0">
                <a:solidFill>
                  <a:srgbClr val="2E75B6"/>
                </a:solidFill>
                <a:latin typeface="Times New Roman"/>
                <a:cs typeface="Times New Roman"/>
              </a:rPr>
              <a:t> 20</a:t>
            </a:r>
            <a:r>
              <a:rPr lang="ru-RU" sz="2800" b="1" dirty="0" smtClean="0">
                <a:solidFill>
                  <a:srgbClr val="2E75B6"/>
                </a:solidFill>
                <a:latin typeface="Times New Roman"/>
                <a:cs typeface="Times New Roman"/>
              </a:rPr>
              <a:t>22</a:t>
            </a:r>
            <a:r>
              <a:rPr sz="2800" b="1" spc="35" dirty="0" smtClean="0">
                <a:solidFill>
                  <a:srgbClr val="2E75B6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E75B6"/>
                </a:solidFill>
                <a:latin typeface="Times New Roman"/>
                <a:cs typeface="Times New Roman"/>
              </a:rPr>
              <a:t>год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6567" y="1134968"/>
            <a:ext cx="11719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населением</a:t>
            </a:r>
          </a:p>
          <a:p>
            <a:pPr defTabSz="914400"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2022 году ГБУ </a:t>
            </a:r>
            <a:r>
              <a:rPr lang="ru-RU" sz="2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ЦФКиД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«Эврика-Бутово» проведено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262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мероприятия, в которых приняло участие более 10 000 жителей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A904066-43FD-4802-91F6-CF310026005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0867" y="24182"/>
            <a:ext cx="1496295" cy="149629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644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/>
          <p:nvPr/>
        </p:nvSpPr>
        <p:spPr>
          <a:xfrm>
            <a:off x="1118215" y="230982"/>
            <a:ext cx="5546540" cy="8880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Управа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района</a:t>
            </a:r>
            <a:endParaRPr kumimoji="0" lang="ru-RU" sz="2800" b="1" i="0" u="none" strike="noStrike" kern="1200" cap="none" spc="-135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54990" marR="5080" lvl="0" indent="-542925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Северное  Бутово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23" name="object 3"/>
          <p:cNvSpPr/>
          <p:nvPr/>
        </p:nvSpPr>
        <p:spPr>
          <a:xfrm>
            <a:off x="4840914" y="225344"/>
            <a:ext cx="324000" cy="924025"/>
          </a:xfrm>
          <a:custGeom>
            <a:avLst/>
            <a:gdLst/>
            <a:ahLst/>
            <a:cxnLst/>
            <a:rect l="l" t="t" r="r" b="b"/>
            <a:pathLst>
              <a:path h="294005">
                <a:moveTo>
                  <a:pt x="0" y="0"/>
                </a:moveTo>
                <a:lnTo>
                  <a:pt x="0" y="293649"/>
                </a:lnTo>
              </a:path>
            </a:pathLst>
          </a:custGeom>
          <a:ln w="190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216568" y="328287"/>
            <a:ext cx="621340" cy="821082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28"/>
          <p:cNvSpPr txBox="1"/>
          <p:nvPr/>
        </p:nvSpPr>
        <p:spPr>
          <a:xfrm>
            <a:off x="5445222" y="245548"/>
            <a:ext cx="673684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Материалы к отчету главы управы по результатам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деятельности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за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22</a:t>
            </a:r>
            <a:r>
              <a:rPr kumimoji="0" sz="2800" b="1" i="0" u="none" strike="noStrike" kern="1200" cap="none" spc="35" normalizeH="0" baseline="0" noProof="0" dirty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год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10" y="1158653"/>
            <a:ext cx="11057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строительства и </a:t>
            </a:r>
            <a:r>
              <a:rPr lang="ru-RU" sz="2800" b="1" dirty="0" err="1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имущественно</a:t>
            </a:r>
            <a:r>
              <a:rPr lang="ru-RU" sz="2800" b="1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-земельных отношений.</a:t>
            </a:r>
            <a:endParaRPr lang="ru-RU" sz="2800" b="1" dirty="0">
              <a:ln w="0"/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10" y="1499803"/>
            <a:ext cx="7825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000" dirty="0" smtClean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капитальных объектов </a:t>
            </a:r>
            <a:r>
              <a:rPr lang="ru-RU" sz="2000" dirty="0">
                <a:ln w="0"/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kumimoji="0" lang="ru-RU" sz="2000" b="0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(инвестиционный проект).</a:t>
            </a:r>
            <a:endParaRPr kumimoji="0" lang="ru-RU" sz="2000" b="0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981" y="2831294"/>
            <a:ext cx="5379635" cy="2943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981" y="6044217"/>
            <a:ext cx="5420951" cy="2882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330" y="2076675"/>
            <a:ext cx="127752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торгового объекта по адресу: пересечение бульвара Дмитрия Донского и улицы Академика Глушко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436" y="2534830"/>
            <a:ext cx="67032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итогу проработки вопроса управой района с ДГИ о введении в хозяйственный оборот пустующих земельных участков на территории района Северное Бутово 27.09.2019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Департаментом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конкурентной политики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г.Москвы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проведен аукцион, в рамках которого на земельном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участке с кад. ном. 77:06:0011006:5458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силами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подрядной организации ООО «ДОМИ» по заказу ООО «Эверест» выполняются работы по строительству торгового объекта.    </a:t>
            </a:r>
            <a:endParaRPr lang="ru-RU" sz="1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Планируемый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срок окончания строительства –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июль 2023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года.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2" y="4596933"/>
            <a:ext cx="7081057" cy="43300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36" y="7561586"/>
            <a:ext cx="4132605" cy="136543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00B5A-F52F-4B23-B6F4-C20A9050D15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90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Тема 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Тема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5030</TotalTime>
  <Words>9212</Words>
  <Application>Microsoft Office PowerPoint</Application>
  <PresentationFormat>A3 (297x420 мм)</PresentationFormat>
  <Paragraphs>1632</Paragraphs>
  <Slides>82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4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Глэн Нелли Владимировна</dc:creator>
  <cp:lastModifiedBy>Таня</cp:lastModifiedBy>
  <cp:revision>206</cp:revision>
  <cp:lastPrinted>2023-01-20T08:13:09Z</cp:lastPrinted>
  <dcterms:created xsi:type="dcterms:W3CDTF">2022-01-12T11:11:32Z</dcterms:created>
  <dcterms:modified xsi:type="dcterms:W3CDTF">2023-01-26T12:34:31Z</dcterms:modified>
</cp:coreProperties>
</file>