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41"/>
  </p:notesMasterIdLst>
  <p:sldIdLst>
    <p:sldId id="256" r:id="rId3"/>
    <p:sldId id="379" r:id="rId4"/>
    <p:sldId id="380" r:id="rId5"/>
    <p:sldId id="398" r:id="rId6"/>
    <p:sldId id="426" r:id="rId7"/>
    <p:sldId id="399" r:id="rId8"/>
    <p:sldId id="304" r:id="rId9"/>
    <p:sldId id="446" r:id="rId10"/>
    <p:sldId id="437" r:id="rId11"/>
    <p:sldId id="427" r:id="rId12"/>
    <p:sldId id="476" r:id="rId13"/>
    <p:sldId id="487" r:id="rId14"/>
    <p:sldId id="489" r:id="rId15"/>
    <p:sldId id="432" r:id="rId16"/>
    <p:sldId id="429" r:id="rId17"/>
    <p:sldId id="438" r:id="rId18"/>
    <p:sldId id="430" r:id="rId19"/>
    <p:sldId id="440" r:id="rId20"/>
    <p:sldId id="478" r:id="rId21"/>
    <p:sldId id="441" r:id="rId22"/>
    <p:sldId id="434" r:id="rId23"/>
    <p:sldId id="479" r:id="rId24"/>
    <p:sldId id="443" r:id="rId25"/>
    <p:sldId id="442" r:id="rId26"/>
    <p:sldId id="475" r:id="rId27"/>
    <p:sldId id="445" r:id="rId28"/>
    <p:sldId id="481" r:id="rId29"/>
    <p:sldId id="456" r:id="rId30"/>
    <p:sldId id="435" r:id="rId31"/>
    <p:sldId id="486" r:id="rId32"/>
    <p:sldId id="491" r:id="rId33"/>
    <p:sldId id="447" r:id="rId34"/>
    <p:sldId id="448" r:id="rId35"/>
    <p:sldId id="454" r:id="rId36"/>
    <p:sldId id="455" r:id="rId37"/>
    <p:sldId id="457" r:id="rId38"/>
    <p:sldId id="465" r:id="rId39"/>
    <p:sldId id="275" r:id="rId40"/>
  </p:sldIdLst>
  <p:sldSz cx="10691813" cy="7559675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9900CC"/>
    <a:srgbClr val="990099"/>
    <a:srgbClr val="660033"/>
    <a:srgbClr val="B5C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93" autoAdjust="0"/>
    <p:restoredTop sz="94660"/>
  </p:normalViewPr>
  <p:slideViewPr>
    <p:cSldViewPr>
      <p:cViewPr varScale="1">
        <p:scale>
          <a:sx n="75" d="100"/>
          <a:sy n="75" d="100"/>
        </p:scale>
        <p:origin x="1526" y="67"/>
      </p:cViewPr>
      <p:guideLst>
        <p:guide orient="horz" pos="2381"/>
        <p:guide pos="336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97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25" cy="495545"/>
          </a:xfrm>
          <a:prstGeom prst="rect">
            <a:avLst/>
          </a:prstGeom>
        </p:spPr>
        <p:txBody>
          <a:bodyPr vert="horz" lIns="83521" tIns="41761" rIns="83521" bIns="41761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923" y="1"/>
            <a:ext cx="2946325" cy="495545"/>
          </a:xfrm>
          <a:prstGeom prst="rect">
            <a:avLst/>
          </a:prstGeom>
        </p:spPr>
        <p:txBody>
          <a:bodyPr vert="horz" lIns="83521" tIns="41761" rIns="83521" bIns="41761" rtlCol="0"/>
          <a:lstStyle>
            <a:lvl1pPr algn="r">
              <a:defRPr sz="1100"/>
            </a:lvl1pPr>
          </a:lstStyle>
          <a:p>
            <a:fld id="{725E66D6-F0AE-4A4C-843F-49DAA4F2F7EA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42988" y="1235075"/>
            <a:ext cx="4711700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521" tIns="41761" rIns="83521" bIns="4176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82" y="4751662"/>
            <a:ext cx="5438711" cy="3888123"/>
          </a:xfrm>
          <a:prstGeom prst="rect">
            <a:avLst/>
          </a:prstGeom>
        </p:spPr>
        <p:txBody>
          <a:bodyPr vert="horz" lIns="83521" tIns="41761" rIns="83521" bIns="4176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705"/>
            <a:ext cx="2946325" cy="495545"/>
          </a:xfrm>
          <a:prstGeom prst="rect">
            <a:avLst/>
          </a:prstGeom>
        </p:spPr>
        <p:txBody>
          <a:bodyPr vert="horz" lIns="83521" tIns="41761" rIns="83521" bIns="41761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923" y="9378705"/>
            <a:ext cx="2946325" cy="495545"/>
          </a:xfrm>
          <a:prstGeom prst="rect">
            <a:avLst/>
          </a:prstGeom>
        </p:spPr>
        <p:txBody>
          <a:bodyPr vert="horz" lIns="83521" tIns="41761" rIns="83521" bIns="41761" rtlCol="0" anchor="b"/>
          <a:lstStyle>
            <a:lvl1pPr algn="r">
              <a:defRPr sz="1100"/>
            </a:lvl1pPr>
          </a:lstStyle>
          <a:p>
            <a:fld id="{A1BADA82-2BAD-42C6-BDF8-C768016A5F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47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F6ED5-BC49-45FD-AD50-74BBE147D4C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422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ADA82-2BAD-42C6-BDF8-C768016A5F7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8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ADA82-2BAD-42C6-BDF8-C768016A5F7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603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ADA82-2BAD-42C6-BDF8-C768016A5F7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524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E34EE3F3-9218-4E0B-B1DC-575FC399D63E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25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11213" y="1341438"/>
            <a:ext cx="5114925" cy="3616325"/>
          </a:xfrm>
          <a:solidFill>
            <a:srgbClr val="FFFFFF"/>
          </a:solidFill>
          <a:ln/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474" y="5158061"/>
            <a:ext cx="5390934" cy="42205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3501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ADA82-2BAD-42C6-BDF8-C768016A5F7A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384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3787560" y="176868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7041240" y="176868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534240" y="405864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 type="body"/>
          </p:nvPr>
        </p:nvSpPr>
        <p:spPr>
          <a:xfrm>
            <a:off x="3787560" y="405864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5" name="PlaceHolder 7"/>
          <p:cNvSpPr>
            <a:spLocks noGrp="1"/>
          </p:cNvSpPr>
          <p:nvPr>
            <p:ph type="body"/>
          </p:nvPr>
        </p:nvSpPr>
        <p:spPr>
          <a:xfrm>
            <a:off x="7041240" y="405864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ubTitle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subTitle"/>
          </p:nvPr>
        </p:nvSpPr>
        <p:spPr>
          <a:xfrm>
            <a:off x="534240" y="301320"/>
            <a:ext cx="96220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3787560" y="176868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7041240" y="176868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534240" y="405864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90" name="PlaceHolder 6"/>
          <p:cNvSpPr>
            <a:spLocks noGrp="1"/>
          </p:cNvSpPr>
          <p:nvPr>
            <p:ph type="body"/>
          </p:nvPr>
        </p:nvSpPr>
        <p:spPr>
          <a:xfrm>
            <a:off x="3787560" y="405864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91" name="PlaceHolder 7"/>
          <p:cNvSpPr>
            <a:spLocks noGrp="1"/>
          </p:cNvSpPr>
          <p:nvPr>
            <p:ph type="body"/>
          </p:nvPr>
        </p:nvSpPr>
        <p:spPr>
          <a:xfrm>
            <a:off x="7041240" y="405864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534240" y="301320"/>
            <a:ext cx="96220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0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>
            <a:alpha val="9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/>
          <p:cNvSpPr/>
          <p:nvPr/>
        </p:nvSpPr>
        <p:spPr>
          <a:xfrm>
            <a:off x="-11160" y="-7920"/>
            <a:ext cx="10713600" cy="1147680"/>
          </a:xfrm>
          <a:custGeom>
            <a:avLst/>
            <a:gdLst/>
            <a:ahLst/>
            <a:cxn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/>
          <p:cNvSpPr/>
          <p:nvPr/>
        </p:nvSpPr>
        <p:spPr>
          <a:xfrm>
            <a:off x="5123160" y="-7920"/>
            <a:ext cx="5568120" cy="703080"/>
          </a:xfrm>
          <a:custGeom>
            <a:avLst/>
            <a:gdLst/>
            <a:ahLst/>
            <a:cxn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1620000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" name="Group 3"/>
          <p:cNvGrpSpPr/>
          <p:nvPr/>
        </p:nvGrpSpPr>
        <p:grpSpPr>
          <a:xfrm>
            <a:off x="-34200" y="-17280"/>
            <a:ext cx="10748160" cy="1196640"/>
            <a:chOff x="-34200" y="-17280"/>
            <a:chExt cx="10748160" cy="1196640"/>
          </a:xfrm>
        </p:grpSpPr>
        <p:sp>
          <p:nvSpPr>
            <p:cNvPr id="3" name="CustomShape 4"/>
            <p:cNvSpPr/>
            <p:nvPr/>
          </p:nvSpPr>
          <p:spPr>
            <a:xfrm rot="21445200">
              <a:off x="-23400" y="223200"/>
              <a:ext cx="10712520" cy="715320"/>
            </a:xfrm>
            <a:custGeom>
              <a:avLst/>
              <a:gdLst/>
              <a:ahLst/>
              <a:cxn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800">
              <a:solidFill>
                <a:srgbClr val="CF5817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 rot="21445200">
              <a:off x="-17640" y="304200"/>
              <a:ext cx="10727280" cy="584280"/>
            </a:xfrm>
            <a:custGeom>
              <a:avLst/>
              <a:gdLst/>
              <a:ahLst/>
              <a:cxn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360">
              <a:solidFill>
                <a:srgbClr val="2DA2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" name="PlaceHolder 6"/>
          <p:cNvSpPr>
            <a:spLocks noGrp="1"/>
          </p:cNvSpPr>
          <p:nvPr>
            <p:ph type="dt"/>
          </p:nvPr>
        </p:nvSpPr>
        <p:spPr>
          <a:xfrm>
            <a:off x="534600" y="7006680"/>
            <a:ext cx="2494440" cy="402120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ru-RU" sz="1300" b="0" strike="noStrike" spc="-1">
                <a:solidFill>
                  <a:srgbClr val="898989"/>
                </a:solidFill>
                <a:latin typeface="Calibri"/>
              </a:rPr>
              <a:t>&lt;дата/время&gt;</a:t>
            </a:r>
            <a:endParaRPr lang="ru-RU" sz="1300" b="0" strike="noStrike" spc="-1"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ftr"/>
          </p:nvPr>
        </p:nvSpPr>
        <p:spPr>
          <a:xfrm>
            <a:off x="3118320" y="7006680"/>
            <a:ext cx="3920040" cy="402120"/>
          </a:xfrm>
          <a:prstGeom prst="rect">
            <a:avLst/>
          </a:prstGeom>
        </p:spPr>
        <p:txBody>
          <a:bodyPr lIns="0" tIns="0" rIns="0" bIns="0" anchor="b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sldNum"/>
          </p:nvPr>
        </p:nvSpPr>
        <p:spPr>
          <a:xfrm>
            <a:off x="9266400" y="7006680"/>
            <a:ext cx="890640" cy="40212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E40E8D82-56FC-4778-ACE4-EFCB38562B94}" type="slidenum">
              <a:rPr lang="ru-RU" sz="1300" b="0" strike="noStrike" spc="-1">
                <a:solidFill>
                  <a:srgbClr val="898989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300" b="0" strike="noStrike" spc="-1">
              <a:latin typeface="Times New Roman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Constantia"/>
              </a:rPr>
              <a:t>Для правки текста заглавия щёлкните мышью</a:t>
            </a:r>
          </a:p>
        </p:txBody>
      </p:sp>
      <p:sp>
        <p:nvSpPr>
          <p:cNvPr id="9" name="PlaceHolder 10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3000" b="0" strike="noStrike" spc="-1">
                <a:solidFill>
                  <a:srgbClr val="000000"/>
                </a:solidFill>
                <a:latin typeface="Constantia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onstantia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300" b="0" strike="noStrike" spc="-1">
                <a:solidFill>
                  <a:srgbClr val="000000"/>
                </a:solidFill>
                <a:latin typeface="Constantia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300" b="0" strike="noStrike" spc="-1">
                <a:solidFill>
                  <a:srgbClr val="000000"/>
                </a:solidFill>
                <a:latin typeface="Constantia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onstantia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onstantia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onstantia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>
            <a:alpha val="9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-11160" y="-7920"/>
            <a:ext cx="10713600" cy="1147680"/>
          </a:xfrm>
          <a:custGeom>
            <a:avLst/>
            <a:gdLst/>
            <a:ahLst/>
            <a:cxn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2"/>
          <p:cNvSpPr/>
          <p:nvPr/>
        </p:nvSpPr>
        <p:spPr>
          <a:xfrm>
            <a:off x="5123160" y="-7920"/>
            <a:ext cx="5568120" cy="703080"/>
          </a:xfrm>
          <a:custGeom>
            <a:avLst/>
            <a:gdLst/>
            <a:ahLst/>
            <a:cxn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1620000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48" name="Group 3"/>
          <p:cNvGrpSpPr/>
          <p:nvPr/>
        </p:nvGrpSpPr>
        <p:grpSpPr>
          <a:xfrm>
            <a:off x="-34200" y="-17280"/>
            <a:ext cx="10748160" cy="1196640"/>
            <a:chOff x="-34200" y="-17280"/>
            <a:chExt cx="10748160" cy="1196640"/>
          </a:xfrm>
        </p:grpSpPr>
        <p:sp>
          <p:nvSpPr>
            <p:cNvPr id="49" name="CustomShape 4"/>
            <p:cNvSpPr/>
            <p:nvPr/>
          </p:nvSpPr>
          <p:spPr>
            <a:xfrm rot="21445200">
              <a:off x="-23400" y="223200"/>
              <a:ext cx="10712520" cy="715320"/>
            </a:xfrm>
            <a:custGeom>
              <a:avLst/>
              <a:gdLst/>
              <a:ahLst/>
              <a:cxn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800">
              <a:solidFill>
                <a:srgbClr val="CF5817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CustomShape 5"/>
            <p:cNvSpPr/>
            <p:nvPr/>
          </p:nvSpPr>
          <p:spPr>
            <a:xfrm rot="21445200">
              <a:off x="-17640" y="304200"/>
              <a:ext cx="10727280" cy="584280"/>
            </a:xfrm>
            <a:custGeom>
              <a:avLst/>
              <a:gdLst/>
              <a:ahLst/>
              <a:cxn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360">
              <a:solidFill>
                <a:srgbClr val="2DA2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1" name="PlaceHolder 6"/>
          <p:cNvSpPr>
            <a:spLocks noGrp="1"/>
          </p:cNvSpPr>
          <p:nvPr>
            <p:ph type="dt"/>
          </p:nvPr>
        </p:nvSpPr>
        <p:spPr>
          <a:xfrm>
            <a:off x="534600" y="7006680"/>
            <a:ext cx="2494440" cy="402120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ru-RU" sz="1300" b="0" strike="noStrike" spc="-1">
                <a:solidFill>
                  <a:srgbClr val="898989"/>
                </a:solidFill>
                <a:latin typeface="Calibri"/>
              </a:rPr>
              <a:t>&lt;дата/время&gt;</a:t>
            </a:r>
            <a:endParaRPr lang="ru-RU" sz="1300" b="0" strike="noStrike" spc="-1">
              <a:latin typeface="Times New Roman"/>
            </a:endParaRPr>
          </a:p>
        </p:txBody>
      </p:sp>
      <p:sp>
        <p:nvSpPr>
          <p:cNvPr id="52" name="PlaceHolder 7"/>
          <p:cNvSpPr>
            <a:spLocks noGrp="1"/>
          </p:cNvSpPr>
          <p:nvPr>
            <p:ph type="ftr"/>
          </p:nvPr>
        </p:nvSpPr>
        <p:spPr>
          <a:xfrm>
            <a:off x="3118320" y="7006680"/>
            <a:ext cx="3920040" cy="402120"/>
          </a:xfrm>
          <a:prstGeom prst="rect">
            <a:avLst/>
          </a:prstGeom>
        </p:spPr>
        <p:txBody>
          <a:bodyPr lIns="0" tIns="0" rIns="0" bIns="0" anchor="b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3" name="PlaceHolder 8"/>
          <p:cNvSpPr>
            <a:spLocks noGrp="1"/>
          </p:cNvSpPr>
          <p:nvPr>
            <p:ph type="sldNum"/>
          </p:nvPr>
        </p:nvSpPr>
        <p:spPr>
          <a:xfrm>
            <a:off x="9266400" y="7006680"/>
            <a:ext cx="890640" cy="40212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2D63BE4F-0E5F-4985-9ACA-E4298DAA1CED}" type="slidenum">
              <a:rPr lang="ru-RU" sz="1300" b="0" strike="noStrike" spc="-1">
                <a:solidFill>
                  <a:srgbClr val="898989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300" b="0" strike="noStrike" spc="-1">
              <a:latin typeface="Times New Roman"/>
            </a:endParaRPr>
          </a:p>
        </p:txBody>
      </p:sp>
      <p:sp>
        <p:nvSpPr>
          <p:cNvPr id="54" name="PlaceHolder 9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Constantia"/>
              </a:rPr>
              <a:t>Для правки текста заглавия щёлкните мышью</a:t>
            </a:r>
          </a:p>
        </p:txBody>
      </p:sp>
      <p:sp>
        <p:nvSpPr>
          <p:cNvPr id="55" name="PlaceHolder 10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3000" b="0" strike="noStrike" spc="-1">
                <a:solidFill>
                  <a:srgbClr val="000000"/>
                </a:solidFill>
                <a:latin typeface="Constantia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onstantia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300" b="0" strike="noStrike" spc="-1">
                <a:solidFill>
                  <a:srgbClr val="000000"/>
                </a:solidFill>
                <a:latin typeface="Constantia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300" b="0" strike="noStrike" spc="-1">
                <a:solidFill>
                  <a:srgbClr val="000000"/>
                </a:solidFill>
                <a:latin typeface="Constantia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onstantia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onstantia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onstantia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jpeg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3.jpeg"/><Relationship Id="rId4" Type="http://schemas.openxmlformats.org/officeDocument/2006/relationships/image" Target="../media/image10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6.jpg"/><Relationship Id="rId4" Type="http://schemas.openxmlformats.org/officeDocument/2006/relationships/image" Target="../media/image11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atlant.uzao" TargetMode="External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png"/><Relationship Id="rId4" Type="http://schemas.openxmlformats.org/officeDocument/2006/relationships/hyperlink" Target="https://atlant.mos.r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488122" y="6221927"/>
            <a:ext cx="2625536" cy="6429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5000" b="1" spc="-1" dirty="0" smtClean="0">
                <a:solidFill>
                  <a:srgbClr val="FFFFFF"/>
                </a:solidFill>
                <a:latin typeface="Calibri"/>
              </a:rPr>
              <a:t>2022 год</a:t>
            </a:r>
            <a:endParaRPr lang="ru-RU" sz="5000" b="1" strike="noStrike" spc="-1" dirty="0">
              <a:latin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" y="-1"/>
            <a:ext cx="10691813" cy="5922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800890" y="4806581"/>
            <a:ext cx="7358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ОБ ОРГАНИЗАЦИИ ДОСУГОВО-РАЗВЛЕКАТЕЛЬНОЙ И СПОРТИВНОЙ РАБОТЫ ПО МЕСТУ ЖИТЕЛЬСТВА С РАЗЛИЧНЫМИ КАТЕГОРИЯМИ НАСЕЛЕНИЯ 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2468" y="2440749"/>
            <a:ext cx="87868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>
                <a:solidFill>
                  <a:srgbClr val="660066"/>
                </a:solidFill>
              </a:rPr>
              <a:t>ОТЧЕТ</a:t>
            </a:r>
            <a:endParaRPr lang="ru-RU" sz="1000" dirty="0" smtClean="0"/>
          </a:p>
          <a:p>
            <a:pPr algn="ctr"/>
            <a:r>
              <a:rPr lang="ru-RU" sz="3000" b="1" dirty="0" smtClean="0">
                <a:solidFill>
                  <a:srgbClr val="660066"/>
                </a:solidFill>
              </a:rPr>
              <a:t>ГБУ ЦСД «АТЛАНТ» </a:t>
            </a:r>
          </a:p>
          <a:p>
            <a:pPr algn="ctr"/>
            <a:r>
              <a:rPr lang="ru-RU" sz="3000" b="1" dirty="0" smtClean="0">
                <a:solidFill>
                  <a:srgbClr val="660066"/>
                </a:solidFill>
              </a:rPr>
              <a:t>структурное подразделение </a:t>
            </a:r>
          </a:p>
          <a:p>
            <a:pPr algn="ctr"/>
            <a:r>
              <a:rPr lang="ru-RU" sz="3000" b="1" dirty="0" smtClean="0">
                <a:solidFill>
                  <a:srgbClr val="660066"/>
                </a:solidFill>
              </a:rPr>
              <a:t>«СЕВЕРНОЕ БУТОВО» </a:t>
            </a:r>
          </a:p>
        </p:txBody>
      </p:sp>
      <p:pic>
        <p:nvPicPr>
          <p:cNvPr id="9" name="Рисунок 8" descr="F:\Атлант новые доки\Лого Атлант Северное Бутово.jpeg"/>
          <p:cNvPicPr/>
          <p:nvPr/>
        </p:nvPicPr>
        <p:blipFill rotWithShape="1"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7"/>
          <a:stretch/>
        </p:blipFill>
        <p:spPr bwMode="auto">
          <a:xfrm>
            <a:off x="4085765" y="137179"/>
            <a:ext cx="2520280" cy="2376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51445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 МЕРОПРИЯТИЯ 2022 ГОД</a:t>
            </a:r>
            <a:endParaRPr lang="ru-RU" sz="2700" dirty="0">
              <a:solidFill>
                <a:srgbClr val="9900CC"/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069439" y="1214462"/>
            <a:ext cx="4548917" cy="2020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600" tIns="35800" rIns="71600" bIns="35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</a:pPr>
            <a:r>
              <a:rPr lang="ru-RU" altLang="ru-RU" sz="1600" b="1" dirty="0">
                <a:solidFill>
                  <a:srgbClr val="9900CC"/>
                </a:solidFill>
              </a:rPr>
              <a:t>27 января </a:t>
            </a:r>
            <a:r>
              <a:rPr lang="ru-RU" altLang="ru-RU" sz="1600" b="1" dirty="0" smtClean="0">
                <a:solidFill>
                  <a:srgbClr val="9900CC"/>
                </a:solidFill>
              </a:rPr>
              <a:t>2022 </a:t>
            </a:r>
            <a:r>
              <a:rPr lang="ru-RU" altLang="ru-RU" sz="1600" b="1" dirty="0">
                <a:solidFill>
                  <a:srgbClr val="9900CC"/>
                </a:solidFill>
              </a:rPr>
              <a:t>года </a:t>
            </a:r>
            <a:r>
              <a:rPr lang="ru-RU" altLang="ru-RU" sz="1600" b="1" dirty="0" smtClean="0">
                <a:solidFill>
                  <a:srgbClr val="9900CC"/>
                </a:solidFill>
              </a:rPr>
              <a:t>прошла  </a:t>
            </a:r>
            <a:r>
              <a:rPr lang="ru-RU" altLang="ru-RU" sz="1600" b="1" dirty="0">
                <a:solidFill>
                  <a:srgbClr val="9900CC"/>
                </a:solidFill>
              </a:rPr>
              <a:t>памятная акция, посвященная снятию блокады </a:t>
            </a:r>
            <a:r>
              <a:rPr lang="ru-RU" altLang="ru-RU" sz="1600" b="1" dirty="0" smtClean="0">
                <a:solidFill>
                  <a:srgbClr val="9900CC"/>
                </a:solidFill>
              </a:rPr>
              <a:t>Ленинграда. Школьники начальной школы встретились с ветеранами ВОВ, посмотрели документальную хронику и основываясь на своих эмоциях от увиденного и услышанного, выполнили творческую работу</a:t>
            </a:r>
            <a:endParaRPr lang="ru-RU" sz="1600" dirty="0">
              <a:solidFill>
                <a:srgbClr val="9900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t="32469" r="25472"/>
          <a:stretch/>
        </p:blipFill>
        <p:spPr>
          <a:xfrm>
            <a:off x="493995" y="880528"/>
            <a:ext cx="5472608" cy="268849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84148" y="6602730"/>
            <a:ext cx="752208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spc="-1" dirty="0">
                <a:solidFill>
                  <a:srgbClr val="FFFFFF"/>
                </a:solidFill>
                <a:latin typeface="Calibri"/>
              </a:rPr>
              <a:t>М</a:t>
            </a:r>
            <a:r>
              <a:rPr lang="ru-RU" sz="2900" spc="-1" dirty="0" smtClean="0">
                <a:solidFill>
                  <a:srgbClr val="FFFFFF"/>
                </a:solidFill>
                <a:latin typeface="Calibri"/>
              </a:rPr>
              <a:t>ероприятия  2022 год  </a:t>
            </a:r>
            <a:endParaRPr lang="ru-RU" sz="2900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77354" y="4490061"/>
            <a:ext cx="3411751" cy="92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600" tIns="35800" rIns="71600" bIns="35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</a:pPr>
            <a:r>
              <a:rPr lang="ru-RU" sz="1600" b="1" dirty="0" smtClean="0">
                <a:solidFill>
                  <a:srgbClr val="9900CC"/>
                </a:solidFill>
              </a:rPr>
              <a:t>3 февраля 2022 года - день </a:t>
            </a:r>
            <a:r>
              <a:rPr lang="ru-RU" sz="1600" b="1" dirty="0">
                <a:solidFill>
                  <a:srgbClr val="9900CC"/>
                </a:solidFill>
              </a:rPr>
              <a:t>воинской славы. </a:t>
            </a:r>
            <a:r>
              <a:rPr lang="ru-RU" sz="1600" b="1" dirty="0" smtClean="0">
                <a:solidFill>
                  <a:srgbClr val="9900CC"/>
                </a:solidFill>
              </a:rPr>
              <a:t>Прошла памятная </a:t>
            </a:r>
            <a:r>
              <a:rPr lang="ru-RU" sz="1600" b="1" dirty="0">
                <a:solidFill>
                  <a:srgbClr val="9900CC"/>
                </a:solidFill>
              </a:rPr>
              <a:t>акция, посвященная Сталинградской битве</a:t>
            </a:r>
            <a:endParaRPr lang="ru-RU" altLang="ru-RU" sz="1600" b="1" dirty="0">
              <a:solidFill>
                <a:srgbClr val="9900CC"/>
              </a:solidFill>
            </a:endParaRPr>
          </a:p>
        </p:txBody>
      </p:sp>
      <p:pic>
        <p:nvPicPr>
          <p:cNvPr id="13" name="Рисунок 12" descr="F:\Мероприятия досуг\Акция Сталинград 03.02\Фото\IMG-20220203-WA002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" b="19443"/>
          <a:stretch/>
        </p:blipFill>
        <p:spPr bwMode="auto">
          <a:xfrm>
            <a:off x="5849962" y="3642065"/>
            <a:ext cx="4474632" cy="25850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F:\Мероприятия досуг\Акция Сталинград 03.02\Фото\IMG-20220203-WA000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754" y="3653926"/>
            <a:ext cx="1800200" cy="2573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4573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642" y="0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</a:rPr>
              <a:t> 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146106" y="1421867"/>
            <a:ext cx="3307565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600" tIns="35800" rIns="71600" bIns="35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</a:pPr>
            <a:r>
              <a:rPr lang="ru-RU" sz="1600" b="1" dirty="0">
                <a:solidFill>
                  <a:srgbClr val="9900CC"/>
                </a:solidFill>
                <a:latin typeface="+mn-lt"/>
                <a:cs typeface="Times New Roman" pitchFamily="18" charset="0"/>
              </a:rPr>
              <a:t>1 февраля 2022 года  </a:t>
            </a:r>
            <a:r>
              <a:rPr lang="ru-RU" sz="1600" b="1" dirty="0" smtClean="0">
                <a:solidFill>
                  <a:srgbClr val="9900CC"/>
                </a:solidFill>
                <a:latin typeface="+mn-lt"/>
                <a:cs typeface="Times New Roman" pitchFamily="18" charset="0"/>
              </a:rPr>
              <a:t>прошел турнир </a:t>
            </a:r>
            <a:r>
              <a:rPr lang="ru-RU" sz="1600" b="1" dirty="0">
                <a:solidFill>
                  <a:srgbClr val="9900CC"/>
                </a:solidFill>
                <a:latin typeface="+mn-lt"/>
                <a:cs typeface="Times New Roman" pitchFamily="18" charset="0"/>
              </a:rPr>
              <a:t>по боевому самбо, посвященный Дню воинской славы Разгрому немецко-фашистских войск под Сталинградом.</a:t>
            </a:r>
            <a:endParaRPr lang="ru-RU" altLang="ru-RU" sz="1591" b="1" dirty="0">
              <a:solidFill>
                <a:srgbClr val="9900CC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B07E3D-08AB-2F08-C151-76E8ACEB5F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r="7346"/>
          <a:stretch/>
        </p:blipFill>
        <p:spPr>
          <a:xfrm>
            <a:off x="3401690" y="1030555"/>
            <a:ext cx="3672409" cy="24612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A1F9FD-AE5E-A488-AA4A-4824494D6B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8" b="24405"/>
          <a:stretch/>
        </p:blipFill>
        <p:spPr>
          <a:xfrm>
            <a:off x="449363" y="1030555"/>
            <a:ext cx="2880320" cy="24612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975" y="409979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СПОРТИВНЫЕ МЕРОПРИЯТИЯ 2022 ГОД</a:t>
            </a:r>
            <a:endParaRPr lang="ru-RU" sz="2700" dirty="0">
              <a:solidFill>
                <a:srgbClr val="9900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4148" y="6602730"/>
            <a:ext cx="752208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spc="-1" dirty="0">
                <a:solidFill>
                  <a:srgbClr val="FFFFFF"/>
                </a:solidFill>
                <a:latin typeface="Calibri"/>
              </a:rPr>
              <a:t>С</a:t>
            </a:r>
            <a:r>
              <a:rPr lang="ru-RU" sz="2900" spc="-1" dirty="0" smtClean="0">
                <a:solidFill>
                  <a:srgbClr val="FFFFFF"/>
                </a:solidFill>
                <a:latin typeface="Calibri"/>
              </a:rPr>
              <a:t>портивные мероприятия  2022 год  </a:t>
            </a:r>
            <a:endParaRPr lang="ru-RU" sz="29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7560" y="4131498"/>
            <a:ext cx="27363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9900C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5 февраля 2022 года прошел шашечный </a:t>
            </a:r>
            <a:r>
              <a:rPr lang="ru-RU" sz="1600" b="1" dirty="0">
                <a:solidFill>
                  <a:srgbClr val="9900C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турнир для детей и взрослых, посвященный Дню памяти юного героя-антифашиста</a:t>
            </a:r>
            <a:endParaRPr lang="ru-RU" sz="1600" dirty="0">
              <a:solidFill>
                <a:srgbClr val="9900CC"/>
              </a:solidFill>
            </a:endParaRPr>
          </a:p>
        </p:txBody>
      </p:sp>
      <p:pic>
        <p:nvPicPr>
          <p:cNvPr id="15" name="Рисунок 14" descr="E:\Мероприятия спорт\Шашки-шахматы\Турнир к дню юного антифашиста 05.02\IMG-20220206-WA000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4" r="4930"/>
          <a:stretch/>
        </p:blipFill>
        <p:spPr bwMode="auto">
          <a:xfrm>
            <a:off x="6642050" y="3604550"/>
            <a:ext cx="3751312" cy="26235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E:\Мероприятия спорт\Шашки-шахматы\Турнир к дню юного антифашиста 05.02\IMG-20220206-WA000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t="13293" r="24028" b="17873"/>
          <a:stretch/>
        </p:blipFill>
        <p:spPr bwMode="auto">
          <a:xfrm>
            <a:off x="2993863" y="3604549"/>
            <a:ext cx="3600400" cy="26235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56583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n>
                  <a:solidFill>
                    <a:schemeClr val="bg1"/>
                  </a:solidFill>
                </a:ln>
              </a:rPr>
              <a:t> 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129882" y="1619597"/>
            <a:ext cx="5328592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600" tIns="35800" rIns="71600" bIns="35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</a:pPr>
            <a:r>
              <a:rPr lang="ru-RU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06 февраля 2022 года – Окружные отборочные соревнования по дартс Московской комплексной межокружной Спартакиады города Москвы «Мир равных возможностей»</a:t>
            </a:r>
            <a:br>
              <a:rPr lang="ru-RU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Команда района Северное Бутово – </a:t>
            </a:r>
            <a:r>
              <a:rPr lang="en-US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I</a:t>
            </a:r>
            <a:r>
              <a:rPr lang="ru-RU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 место. </a:t>
            </a:r>
            <a:endParaRPr lang="ru-RU" altLang="ru-RU" sz="1591" b="1" dirty="0">
              <a:solidFill>
                <a:srgbClr val="9900CC"/>
              </a:solidFill>
              <a:latin typeface="+mn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796759-55FC-AE0A-8E20-049326800A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01" y="975467"/>
            <a:ext cx="4123201" cy="30924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" y="251445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ОКРУЖНЫЕ МЕРОПРИЯТИЯ 2022 ГОД</a:t>
            </a:r>
            <a:endParaRPr lang="ru-RU" sz="2700" dirty="0">
              <a:solidFill>
                <a:srgbClr val="9900CC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4148" y="6602730"/>
            <a:ext cx="752208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spc="-1" dirty="0" smtClean="0">
                <a:solidFill>
                  <a:srgbClr val="FFFFFF"/>
                </a:solidFill>
                <a:latin typeface="Calibri"/>
              </a:rPr>
              <a:t>Окружные спортивные мероприятия  2022 год  </a:t>
            </a:r>
            <a:endParaRPr lang="ru-RU" sz="29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19AF6C-673E-FFCD-9266-D1EFA8911C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7"/>
          <a:stretch/>
        </p:blipFill>
        <p:spPr>
          <a:xfrm>
            <a:off x="7290122" y="3558906"/>
            <a:ext cx="2736304" cy="259154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EE5C51A-8AFA-0E1A-24A1-203A3F5761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389" y="3563813"/>
            <a:ext cx="1944216" cy="2592289"/>
          </a:xfrm>
          <a:prstGeom prst="rect">
            <a:avLst/>
          </a:prstGeom>
        </p:spPr>
      </p:pic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484149" y="4432470"/>
            <a:ext cx="4645734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600" tIns="35800" rIns="71600" bIns="35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</a:pPr>
            <a:r>
              <a:rPr lang="ru-RU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12 февраля 2022 года – Окружное физкультурно-массовое мероприятие в рамках Всероссийской массовой лыжной гонки «Лыжня России-2022»</a:t>
            </a:r>
            <a:br>
              <a:rPr lang="ru-RU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Пестова Наталья – </a:t>
            </a:r>
            <a:r>
              <a:rPr lang="en-US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I </a:t>
            </a:r>
            <a:r>
              <a:rPr lang="ru-RU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место в категории женщины старше 40 лет.</a:t>
            </a:r>
            <a:endParaRPr lang="ru-RU" altLang="ru-RU" sz="1600" b="1" dirty="0">
              <a:solidFill>
                <a:srgbClr val="99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2135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531" y="0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51445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>
                <a:solidFill>
                  <a:srgbClr val="9900CC"/>
                </a:solidFill>
              </a:rPr>
              <a:t> ОКРУЖНЫЕ  </a:t>
            </a:r>
            <a:r>
              <a:rPr lang="ru-RU" sz="2700" dirty="0" smtClean="0">
                <a:solidFill>
                  <a:srgbClr val="9900CC"/>
                </a:solidFill>
              </a:rPr>
              <a:t>МЕРОПРИЯТИЯ </a:t>
            </a:r>
            <a:r>
              <a:rPr lang="ru-RU" sz="2700" dirty="0">
                <a:solidFill>
                  <a:srgbClr val="9900CC"/>
                </a:solidFill>
              </a:rPr>
              <a:t>2022 ГОД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391148" y="1558557"/>
            <a:ext cx="510034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600" tIns="35800" rIns="71600" bIns="35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</a:pPr>
            <a:r>
              <a:rPr lang="ru-RU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13 февраля 2022- Окружные отборочные соревнования по плаванию Московской комплексной межокружной Спартакиады равных возможностей», «Московское долголетие».</a:t>
            </a:r>
            <a:br>
              <a:rPr lang="ru-RU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Семенова Татьяна – </a:t>
            </a:r>
            <a:r>
              <a:rPr lang="en-US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I </a:t>
            </a:r>
            <a:r>
              <a:rPr lang="ru-RU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место среди </a:t>
            </a:r>
            <a:r>
              <a:rPr lang="ru-RU" sz="1600" b="1" dirty="0" smtClean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женщин, Галкина </a:t>
            </a:r>
            <a:r>
              <a:rPr lang="ru-RU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Ирина – </a:t>
            </a:r>
            <a:r>
              <a:rPr lang="en-US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II </a:t>
            </a:r>
            <a:r>
              <a:rPr lang="ru-RU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место среди женщин</a:t>
            </a:r>
            <a:endParaRPr lang="ru-RU" altLang="ru-RU" sz="1600" b="1" dirty="0">
              <a:solidFill>
                <a:srgbClr val="9900CC"/>
              </a:solidFill>
              <a:latin typeface="+mn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4233D7-927A-4461-558F-64E4E87D5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890" y="1087535"/>
            <a:ext cx="2076008" cy="276801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387A5FE-5F3D-398A-5C66-30615E6A60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7"/>
          <a:stretch/>
        </p:blipFill>
        <p:spPr>
          <a:xfrm>
            <a:off x="449361" y="1087536"/>
            <a:ext cx="2669861" cy="274224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84148" y="6602730"/>
            <a:ext cx="9758302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spc="-1" dirty="0" smtClean="0">
                <a:solidFill>
                  <a:srgbClr val="FFFFFF"/>
                </a:solidFill>
                <a:latin typeface="Calibri"/>
              </a:rPr>
              <a:t>Окружные спортивные мероприятия  2022 год  </a:t>
            </a:r>
            <a:endParaRPr lang="ru-RU" sz="29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6954" y="4271779"/>
            <a:ext cx="48245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9900CC"/>
                </a:solidFill>
              </a:rPr>
              <a:t>Окружные отборочные соревнования по стрельбе из электронного оружия Московской комплексной межокружной Спартакиады пенсионеров города Москвы «Московское долголетие», </a:t>
            </a:r>
            <a:r>
              <a:rPr lang="ru-RU" sz="1600" b="1" dirty="0" smtClean="0">
                <a:solidFill>
                  <a:srgbClr val="9900CC"/>
                </a:solidFill>
              </a:rPr>
              <a:t>команда </a:t>
            </a:r>
            <a:r>
              <a:rPr lang="ru-RU" sz="1600" b="1" dirty="0">
                <a:solidFill>
                  <a:srgbClr val="9900CC"/>
                </a:solidFill>
              </a:rPr>
              <a:t>района Северное Бутово заняла 2 </a:t>
            </a:r>
            <a:r>
              <a:rPr lang="ru-RU" sz="1600" b="1" dirty="0" smtClean="0">
                <a:solidFill>
                  <a:srgbClr val="9900CC"/>
                </a:solidFill>
              </a:rPr>
              <a:t>место</a:t>
            </a:r>
            <a:endParaRPr lang="ru-RU" sz="1600" dirty="0">
              <a:solidFill>
                <a:srgbClr val="9900CC"/>
              </a:solidFill>
            </a:endParaRPr>
          </a:p>
        </p:txBody>
      </p:sp>
      <p:pic>
        <p:nvPicPr>
          <p:cNvPr id="14" name="Рисунок 13" descr="F:\Мероприятия спорт\Стрельба\Окруж.по стрельбу 16.02\IMG-20220217-WA000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6" r="9853"/>
          <a:stretch/>
        </p:blipFill>
        <p:spPr bwMode="auto">
          <a:xfrm>
            <a:off x="5345907" y="3800758"/>
            <a:ext cx="1812290" cy="24731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F:\Мероприятия спорт\Стрельба\Окруж.по стрельбу 16.02\IMG-20220217-WA000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3" b="12902"/>
          <a:stretch/>
        </p:blipFill>
        <p:spPr bwMode="auto">
          <a:xfrm>
            <a:off x="7195037" y="3792795"/>
            <a:ext cx="3296455" cy="24810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3787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9379" y="0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ей </a:t>
            </a:r>
            <a:r>
              <a:rPr lang="ru-RU" b="1" dirty="0"/>
              <a:t>вечеринка «Друзья Алисы» от творческой мастерской </a:t>
            </a:r>
            <a:r>
              <a:rPr lang="ru-RU" b="1" dirty="0" smtClean="0"/>
              <a:t>«Дата </a:t>
            </a:r>
            <a:r>
              <a:rPr lang="ru-RU" b="1" dirty="0"/>
              <a:t>мероприятия: </a:t>
            </a:r>
            <a:r>
              <a:rPr lang="ru-RU" dirty="0"/>
              <a:t>20.02.2022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51445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МЕРОПРИЯТИЯ 2022 ГОД</a:t>
            </a:r>
            <a:endParaRPr lang="ru-RU" sz="2700" dirty="0">
              <a:solidFill>
                <a:srgbClr val="9900CC"/>
              </a:solidFill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5998739" y="1301440"/>
            <a:ext cx="432048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ru-RU" altLang="ru-RU" sz="1600" b="1" dirty="0" smtClean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20 февраля 2022 года прошла </a:t>
            </a:r>
            <a:r>
              <a:rPr lang="ru-RU" altLang="ru-RU" sz="1600" b="1" dirty="0" err="1">
                <a:solidFill>
                  <a:srgbClr val="9900CC"/>
                </a:solidFill>
              </a:rPr>
              <a:t>к</a:t>
            </a:r>
            <a:r>
              <a:rPr lang="ru-RU" sz="1600" b="1" dirty="0" err="1" smtClean="0">
                <a:solidFill>
                  <a:srgbClr val="9900CC"/>
                </a:solidFill>
              </a:rPr>
              <a:t>осплей</a:t>
            </a:r>
            <a:r>
              <a:rPr lang="ru-RU" sz="1600" b="1" dirty="0" smtClean="0">
                <a:solidFill>
                  <a:srgbClr val="9900CC"/>
                </a:solidFill>
              </a:rPr>
              <a:t> </a:t>
            </a:r>
            <a:r>
              <a:rPr lang="ru-RU" sz="1600" b="1" dirty="0">
                <a:solidFill>
                  <a:srgbClr val="9900CC"/>
                </a:solidFill>
              </a:rPr>
              <a:t>вечеринка «Друзья Алисы» от творческой мастерской «</a:t>
            </a:r>
            <a:r>
              <a:rPr lang="en-US" sz="1600" b="1" dirty="0" err="1">
                <a:solidFill>
                  <a:srgbClr val="9900CC"/>
                </a:solidFill>
              </a:rPr>
              <a:t>LeCredo</a:t>
            </a:r>
            <a:r>
              <a:rPr lang="ru-RU" sz="1600" b="1" dirty="0">
                <a:solidFill>
                  <a:srgbClr val="9900CC"/>
                </a:solidFill>
              </a:rPr>
              <a:t>», приуроченный к Всемирному дню социальной </a:t>
            </a:r>
            <a:r>
              <a:rPr lang="ru-RU" sz="1600" b="1" dirty="0" smtClean="0">
                <a:solidFill>
                  <a:srgbClr val="9900CC"/>
                </a:solidFill>
              </a:rPr>
              <a:t>справедливости</a:t>
            </a:r>
            <a:endParaRPr lang="ru-RU" altLang="ru-RU" sz="1591" b="1" dirty="0">
              <a:solidFill>
                <a:srgbClr val="99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4" y="899517"/>
            <a:ext cx="3168352" cy="28495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714" y="899516"/>
            <a:ext cx="2137154" cy="284953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73"/>
          <a:stretch/>
        </p:blipFill>
        <p:spPr>
          <a:xfrm>
            <a:off x="7192799" y="3440292"/>
            <a:ext cx="2952328" cy="280902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0" t="21231" r="3660" b="9037"/>
          <a:stretch/>
        </p:blipFill>
        <p:spPr>
          <a:xfrm>
            <a:off x="3608526" y="3966550"/>
            <a:ext cx="3507394" cy="2267854"/>
          </a:xfrm>
          <a:prstGeom prst="rect">
            <a:avLst/>
          </a:prstGeom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389089" y="4099989"/>
            <a:ext cx="2791782" cy="179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71600" tIns="37232" rIns="71600" bIns="37232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</a:pPr>
            <a:r>
              <a:rPr lang="ru-RU" sz="1600" b="1" dirty="0" smtClean="0">
                <a:solidFill>
                  <a:srgbClr val="9900CC"/>
                </a:solidFill>
              </a:rPr>
              <a:t>3 апреля 2022 года прошел </a:t>
            </a:r>
            <a:r>
              <a:rPr lang="ru-RU" sz="1600" b="1" dirty="0" err="1" smtClean="0">
                <a:solidFill>
                  <a:srgbClr val="9900CC"/>
                </a:solidFill>
              </a:rPr>
              <a:t>косплей</a:t>
            </a:r>
            <a:r>
              <a:rPr lang="ru-RU" sz="1600" b="1" dirty="0" smtClean="0">
                <a:solidFill>
                  <a:srgbClr val="9900CC"/>
                </a:solidFill>
              </a:rPr>
              <a:t> </a:t>
            </a:r>
            <a:r>
              <a:rPr lang="ru-RU" sz="1600" b="1" dirty="0">
                <a:solidFill>
                  <a:srgbClr val="9900CC"/>
                </a:solidFill>
              </a:rPr>
              <a:t>«Короли и шуты» от творческой мастерской «</a:t>
            </a:r>
            <a:r>
              <a:rPr lang="en-US" sz="1600" b="1" dirty="0" err="1">
                <a:solidFill>
                  <a:srgbClr val="9900CC"/>
                </a:solidFill>
              </a:rPr>
              <a:t>LeCredo</a:t>
            </a:r>
            <a:r>
              <a:rPr lang="ru-RU" sz="1600" b="1" dirty="0">
                <a:solidFill>
                  <a:srgbClr val="9900CC"/>
                </a:solidFill>
              </a:rPr>
              <a:t>», посвящённый Всемирному дню вечеринок</a:t>
            </a:r>
            <a:endParaRPr lang="ru-RU" altLang="ru-RU" sz="1600" b="1" dirty="0">
              <a:solidFill>
                <a:srgbClr val="9900CC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84148" y="6602730"/>
            <a:ext cx="752208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spc="-1" dirty="0">
                <a:solidFill>
                  <a:srgbClr val="FFFFFF"/>
                </a:solidFill>
                <a:latin typeface="Calibri"/>
              </a:rPr>
              <a:t>М</a:t>
            </a:r>
            <a:r>
              <a:rPr lang="ru-RU" sz="2900" spc="-1" dirty="0" smtClean="0">
                <a:solidFill>
                  <a:srgbClr val="FFFFFF"/>
                </a:solidFill>
                <a:latin typeface="Calibri"/>
              </a:rPr>
              <a:t>ероприятия  2022 год  </a:t>
            </a:r>
            <a:endParaRPr lang="ru-RU" sz="2900" dirty="0"/>
          </a:p>
        </p:txBody>
      </p:sp>
    </p:spTree>
    <p:extLst>
      <p:ext uri="{BB962C8B-B14F-4D97-AF65-F5344CB8AC3E}">
        <p14:creationId xmlns:p14="http://schemas.microsoft.com/office/powerpoint/2010/main" val="2782925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1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75" y="409979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СПОРТИВНЫЕ МЕРОПРИЯТИЯ 2022 ГОД</a:t>
            </a:r>
            <a:endParaRPr lang="ru-RU" sz="2700" dirty="0">
              <a:solidFill>
                <a:srgbClr val="9900CC"/>
              </a:solidFill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5584071" y="1761619"/>
            <a:ext cx="482453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600" tIns="37232" rIns="71600" bIns="37232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795"/>
              </a:spcBef>
              <a:buSzPct val="100000"/>
            </a:pPr>
            <a:r>
              <a:rPr lang="ru-RU" sz="1600" b="1" dirty="0" smtClean="0">
                <a:solidFill>
                  <a:srgbClr val="9900CC"/>
                </a:solidFill>
              </a:rPr>
              <a:t>1 марта 2022 года прошел фестиваль </a:t>
            </a:r>
            <a:r>
              <a:rPr lang="ru-RU" sz="1600" b="1" dirty="0">
                <a:solidFill>
                  <a:srgbClr val="9900CC"/>
                </a:solidFill>
              </a:rPr>
              <a:t>по скандинавской ходьбе для жителей района, приуроченный к празднованию дня рождения программы «Московское долголетие» (памятный диплом получил каждый участник фестиваля)</a:t>
            </a:r>
            <a:endParaRPr lang="ru-RU" sz="1600" dirty="0">
              <a:solidFill>
                <a:srgbClr val="9900CC"/>
              </a:solidFill>
            </a:endParaRPr>
          </a:p>
          <a:p>
            <a:pPr>
              <a:lnSpc>
                <a:spcPct val="90000"/>
              </a:lnSpc>
              <a:spcBef>
                <a:spcPts val="795"/>
              </a:spcBef>
              <a:buSzPct val="100000"/>
            </a:pPr>
            <a:endParaRPr lang="ru-RU" altLang="ru-RU" sz="1600" dirty="0">
              <a:solidFill>
                <a:srgbClr val="9900CC"/>
              </a:solidFill>
            </a:endParaRPr>
          </a:p>
        </p:txBody>
      </p:sp>
      <p:pic>
        <p:nvPicPr>
          <p:cNvPr id="5" name="Рисунок 4" descr="F:\Мероприятия спорт\Скандинавская ходьба\Фестиваль 01.03\IMG-20220301-WA002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9"/>
          <a:stretch/>
        </p:blipFill>
        <p:spPr bwMode="auto">
          <a:xfrm>
            <a:off x="469310" y="1043534"/>
            <a:ext cx="4804588" cy="2950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84148" y="6602730"/>
            <a:ext cx="752208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spc="-1" dirty="0" smtClean="0">
                <a:solidFill>
                  <a:srgbClr val="FFFFFF"/>
                </a:solidFill>
                <a:latin typeface="Calibri"/>
              </a:rPr>
              <a:t>Спортивные мероприятия  2022 год  </a:t>
            </a:r>
            <a:endParaRPr lang="ru-RU" sz="29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1CF3E1-C2ED-263B-F61E-8D8527AB6A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9" b="19863"/>
          <a:stretch/>
        </p:blipFill>
        <p:spPr>
          <a:xfrm>
            <a:off x="6930082" y="3831483"/>
            <a:ext cx="3369590" cy="2321675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25294" y="4616855"/>
            <a:ext cx="3220412" cy="1125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600" tIns="35800" rIns="71600" bIns="35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</a:pPr>
            <a:r>
              <a:rPr lang="ru-RU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5 апреля 2022  </a:t>
            </a:r>
            <a:r>
              <a:rPr lang="ru-RU" sz="1600" b="1" dirty="0" smtClean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года прошли районные </a:t>
            </a:r>
            <a:r>
              <a:rPr lang="ru-RU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соревнования по скандинавской ходьбе для лиц старшего поколения</a:t>
            </a:r>
            <a:endParaRPr lang="ru-RU" altLang="ru-RU" sz="1591" b="1" dirty="0">
              <a:solidFill>
                <a:srgbClr val="9900CC"/>
              </a:solidFill>
              <a:latin typeface="+mn-l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1079A9-1ED4-F030-FDC0-DAF5CECDF6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3"/>
          <a:stretch/>
        </p:blipFill>
        <p:spPr>
          <a:xfrm>
            <a:off x="3545706" y="4036866"/>
            <a:ext cx="3331565" cy="211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13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9379" y="13232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51445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МЕРОПРИЯТИЯ 2022 ГОД</a:t>
            </a:r>
            <a:endParaRPr lang="ru-RU" sz="2700" dirty="0">
              <a:solidFill>
                <a:srgbClr val="9900CC"/>
              </a:solidFill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6885138" y="1228952"/>
            <a:ext cx="357755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ru-RU" sz="1600" b="1" dirty="0" smtClean="0">
                <a:solidFill>
                  <a:srgbClr val="9900CC"/>
                </a:solidFill>
              </a:rPr>
              <a:t>4 марта 2022 года прошел фестиваль </a:t>
            </a:r>
            <a:r>
              <a:rPr lang="ru-RU" sz="1600" b="1" dirty="0">
                <a:solidFill>
                  <a:srgbClr val="9900CC"/>
                </a:solidFill>
              </a:rPr>
              <a:t>рисунков «Любимой маме» в студии изобразительного искусства «</a:t>
            </a:r>
            <a:r>
              <a:rPr lang="en-US" sz="1600" b="1" dirty="0">
                <a:solidFill>
                  <a:srgbClr val="9900CC"/>
                </a:solidFill>
              </a:rPr>
              <a:t>Lind</a:t>
            </a:r>
            <a:r>
              <a:rPr lang="ru-RU" sz="1600" b="1" dirty="0">
                <a:solidFill>
                  <a:srgbClr val="9900CC"/>
                </a:solidFill>
              </a:rPr>
              <a:t>-</a:t>
            </a:r>
            <a:r>
              <a:rPr lang="en-US" sz="1600" b="1" dirty="0">
                <a:solidFill>
                  <a:srgbClr val="9900CC"/>
                </a:solidFill>
              </a:rPr>
              <a:t>Art</a:t>
            </a:r>
            <a:r>
              <a:rPr lang="ru-RU" sz="1600" b="1" dirty="0">
                <a:solidFill>
                  <a:srgbClr val="9900CC"/>
                </a:solidFill>
              </a:rPr>
              <a:t>», посвященный </a:t>
            </a:r>
            <a:r>
              <a:rPr lang="ru-RU" sz="1600" b="1" dirty="0" smtClean="0">
                <a:solidFill>
                  <a:srgbClr val="9900CC"/>
                </a:solidFill>
              </a:rPr>
              <a:t>празднику </a:t>
            </a:r>
            <a:r>
              <a:rPr lang="ru-RU" sz="1600" b="1" dirty="0">
                <a:solidFill>
                  <a:srgbClr val="9900CC"/>
                </a:solidFill>
              </a:rPr>
              <a:t>прихода </a:t>
            </a:r>
            <a:r>
              <a:rPr lang="ru-RU" sz="1600" b="1" dirty="0" smtClean="0">
                <a:solidFill>
                  <a:srgbClr val="9900CC"/>
                </a:solidFill>
              </a:rPr>
              <a:t>весны, все участники награждены памятными дипломами</a:t>
            </a:r>
            <a:endParaRPr lang="ru-RU" sz="1600" dirty="0">
              <a:solidFill>
                <a:srgbClr val="9900CC"/>
              </a:solidFill>
            </a:endParaRPr>
          </a:p>
        </p:txBody>
      </p:sp>
      <p:pic>
        <p:nvPicPr>
          <p:cNvPr id="6" name="Рисунок 5" descr="F:\Мероприятия досуг\Гос. фестиваль рисунков к приходу весны 04.03\IMG-20220304-WA001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5" t="2640" r="4213" b="3804"/>
          <a:stretch/>
        </p:blipFill>
        <p:spPr bwMode="auto">
          <a:xfrm>
            <a:off x="521370" y="850168"/>
            <a:ext cx="3960440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F:\Мероприятия досуг\Гос. фестиваль рисунков к приходу весны 04.03\IMG-20220304-WA002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1" r="5894" b="281"/>
          <a:stretch/>
        </p:blipFill>
        <p:spPr bwMode="auto">
          <a:xfrm>
            <a:off x="4553818" y="850168"/>
            <a:ext cx="2160240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1" b="-1"/>
          <a:stretch/>
        </p:blipFill>
        <p:spPr>
          <a:xfrm>
            <a:off x="5993978" y="3522556"/>
            <a:ext cx="4212794" cy="2722975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33338" y="4283894"/>
            <a:ext cx="2952328" cy="131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600" tIns="37232" rIns="71600" bIns="37232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ru-RU" sz="1600" b="1" dirty="0" smtClean="0">
                <a:solidFill>
                  <a:srgbClr val="9900CC"/>
                </a:solidFill>
              </a:rPr>
              <a:t>11 марта 2022 года прошел праздничный </a:t>
            </a:r>
            <a:r>
              <a:rPr lang="ru-RU" sz="1600" b="1" dirty="0">
                <a:solidFill>
                  <a:srgbClr val="9900CC"/>
                </a:solidFill>
              </a:rPr>
              <a:t>концерт, посвященный Международному женскому дню </a:t>
            </a:r>
            <a:r>
              <a:rPr lang="ru-RU" sz="1600" b="1" dirty="0" smtClean="0">
                <a:solidFill>
                  <a:srgbClr val="9900CC"/>
                </a:solidFill>
              </a:rPr>
              <a:t>8 марта</a:t>
            </a:r>
            <a:endParaRPr lang="ru-RU" sz="1600" dirty="0">
              <a:solidFill>
                <a:srgbClr val="9900CC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32938" r="43823"/>
          <a:stretch/>
        </p:blipFill>
        <p:spPr>
          <a:xfrm>
            <a:off x="3401974" y="3522555"/>
            <a:ext cx="2519996" cy="272297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84148" y="6602730"/>
            <a:ext cx="752208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spc="-1" dirty="0">
                <a:solidFill>
                  <a:srgbClr val="FFFFFF"/>
                </a:solidFill>
                <a:latin typeface="Calibri"/>
              </a:rPr>
              <a:t>М</a:t>
            </a:r>
            <a:r>
              <a:rPr lang="ru-RU" sz="2900" spc="-1" dirty="0" smtClean="0">
                <a:solidFill>
                  <a:srgbClr val="FFFFFF"/>
                </a:solidFill>
                <a:latin typeface="Calibri"/>
              </a:rPr>
              <a:t>ероприятия  2022 год  </a:t>
            </a:r>
            <a:endParaRPr lang="ru-RU" sz="2900" dirty="0"/>
          </a:p>
        </p:txBody>
      </p:sp>
    </p:spTree>
    <p:extLst>
      <p:ext uri="{BB962C8B-B14F-4D97-AF65-F5344CB8AC3E}">
        <p14:creationId xmlns:p14="http://schemas.microsoft.com/office/powerpoint/2010/main" val="1256702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1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6873523" y="1259695"/>
            <a:ext cx="3547626" cy="211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600" tIns="37232" rIns="71600" bIns="37232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795"/>
              </a:spcBef>
              <a:buSzPct val="100000"/>
            </a:pPr>
            <a:r>
              <a:rPr lang="ru-RU" sz="1600" b="1" dirty="0" smtClean="0">
                <a:solidFill>
                  <a:srgbClr val="9900CC"/>
                </a:solidFill>
              </a:rPr>
              <a:t>6 марта 2022 года прошли окружные </a:t>
            </a:r>
            <a:r>
              <a:rPr lang="ru-RU" sz="1600" b="1" dirty="0">
                <a:solidFill>
                  <a:srgbClr val="9900CC"/>
                </a:solidFill>
              </a:rPr>
              <a:t>отборочные соревнования по шахматам Московской комплексной межокружной Спартакиады «Спорт для </a:t>
            </a:r>
            <a:r>
              <a:rPr lang="ru-RU" sz="1600" b="1" dirty="0" smtClean="0">
                <a:solidFill>
                  <a:srgbClr val="9900CC"/>
                </a:solidFill>
              </a:rPr>
              <a:t>всех». Сборная </a:t>
            </a:r>
            <a:r>
              <a:rPr lang="ru-RU" sz="1600" b="1" dirty="0">
                <a:solidFill>
                  <a:srgbClr val="9900CC"/>
                </a:solidFill>
              </a:rPr>
              <a:t>команда нашего района с большим отрывом вышла на 1 место в общекомандном </a:t>
            </a:r>
            <a:r>
              <a:rPr lang="ru-RU" sz="1600" b="1" dirty="0" smtClean="0">
                <a:solidFill>
                  <a:srgbClr val="9900CC"/>
                </a:solidFill>
              </a:rPr>
              <a:t>зачёт</a:t>
            </a:r>
            <a:endParaRPr lang="ru-RU" sz="1600" dirty="0">
              <a:solidFill>
                <a:srgbClr val="99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91" y="251445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ОКРУЖНЫЕ МЕРОПРИЯТИЯ 2022 ГОД</a:t>
            </a:r>
            <a:endParaRPr lang="ru-RU" sz="2700" dirty="0">
              <a:solidFill>
                <a:srgbClr val="9900CC"/>
              </a:solidFill>
            </a:endParaRPr>
          </a:p>
        </p:txBody>
      </p:sp>
      <p:pic>
        <p:nvPicPr>
          <p:cNvPr id="8" name="Рисунок 7" descr="F:\Мероприятия спорт\Шашки-шахматы\Окруж.по шахматам 06.03\WhatsApp Image 2022-03-09 at 10.41.19 (1)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0" r="7636" b="2017"/>
          <a:stretch/>
        </p:blipFill>
        <p:spPr bwMode="auto">
          <a:xfrm>
            <a:off x="538052" y="1005918"/>
            <a:ext cx="2736304" cy="262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974" y="1005918"/>
            <a:ext cx="3516985" cy="262135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84148" y="6602730"/>
            <a:ext cx="752208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spc="-1" dirty="0" smtClean="0">
                <a:solidFill>
                  <a:srgbClr val="FFFFFF"/>
                </a:solidFill>
                <a:latin typeface="Calibri"/>
              </a:rPr>
              <a:t>Окружные спортивные мероприятия  2022 год  </a:t>
            </a:r>
            <a:endParaRPr lang="ru-RU" sz="29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F3E951-3914-FABB-4FA8-3B8A1E6D0A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18" y="3821556"/>
            <a:ext cx="3244246" cy="24331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1A06BF-53BD-9EDB-CD99-AA39B46AB8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174" y="3821556"/>
            <a:ext cx="3206245" cy="2404683"/>
          </a:xfrm>
          <a:prstGeom prst="rect">
            <a:avLst/>
          </a:prstGeom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313730" y="3761718"/>
            <a:ext cx="3491444" cy="243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600" tIns="35800" rIns="71600" bIns="35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</a:pPr>
            <a:r>
              <a:rPr lang="ru-RU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13 марта 2022- Окружные отборочные соревнования по шашкам Московской комплексной </a:t>
            </a:r>
            <a:r>
              <a:rPr lang="ru-RU" sz="1600" b="1" dirty="0" smtClean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Спартакиады </a:t>
            </a:r>
            <a:r>
              <a:rPr lang="ru-RU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«Московский двор-спортивный двор» и «Спорт для всех».</a:t>
            </a:r>
            <a:br>
              <a:rPr lang="ru-RU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I </a:t>
            </a:r>
            <a:r>
              <a:rPr lang="ru-RU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место </a:t>
            </a:r>
            <a:r>
              <a:rPr lang="ru-RU" sz="1600" b="1" dirty="0" smtClean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– детская команда </a:t>
            </a:r>
            <a:r>
              <a:rPr lang="ru-RU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района </a:t>
            </a:r>
            <a:endParaRPr lang="ru-RU" sz="1600" b="1" dirty="0" smtClean="0">
              <a:solidFill>
                <a:srgbClr val="9900CC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SzPct val="100000"/>
            </a:pPr>
            <a:r>
              <a:rPr lang="en-US" sz="1600" b="1" dirty="0" smtClean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II</a:t>
            </a:r>
            <a:r>
              <a:rPr lang="ru-RU" sz="1600" b="1" dirty="0" smtClean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место </a:t>
            </a:r>
            <a:r>
              <a:rPr lang="ru-RU" sz="1600" b="1" dirty="0" smtClean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– взрослая команда района</a:t>
            </a:r>
            <a:endParaRPr lang="ru-RU" altLang="ru-RU" sz="1600" b="1" dirty="0">
              <a:solidFill>
                <a:srgbClr val="99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5018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1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51445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 МЕРОПРИЯТИЯ 2022 ГОД</a:t>
            </a:r>
            <a:endParaRPr lang="ru-RU" sz="2700" dirty="0">
              <a:solidFill>
                <a:srgbClr val="9900CC"/>
              </a:solidFill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449362" y="6444133"/>
            <a:ext cx="9793088" cy="91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</a:pPr>
            <a:r>
              <a:rPr lang="ru-RU" sz="1600" b="1" dirty="0" smtClean="0"/>
              <a:t>В течение апреля-мая 2022 года проводились выездные мастер-классы на безвозмездной основе по декоративно-прикладному искусству (</a:t>
            </a:r>
            <a:r>
              <a:rPr lang="ru-RU" sz="1600" b="1" dirty="0" err="1" smtClean="0"/>
              <a:t>скрапбукингу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декупажа</a:t>
            </a:r>
            <a:r>
              <a:rPr lang="ru-RU" sz="1600" b="1" dirty="0" smtClean="0"/>
              <a:t>, батика и т.д.) от </a:t>
            </a:r>
            <a:r>
              <a:rPr lang="ru-RU" sz="1600" b="1" dirty="0"/>
              <a:t>творческой мастерской «</a:t>
            </a:r>
            <a:r>
              <a:rPr lang="en-US" sz="1600" b="1" dirty="0" err="1"/>
              <a:t>LeCredo</a:t>
            </a:r>
            <a:r>
              <a:rPr lang="ru-RU" sz="1600" b="1" dirty="0"/>
              <a:t>» для беженцев из ДНР и </a:t>
            </a:r>
            <a:r>
              <a:rPr lang="ru-RU" sz="1600" b="1" dirty="0" smtClean="0"/>
              <a:t>Луганска по адресу: </a:t>
            </a:r>
            <a:r>
              <a:rPr lang="ru-RU" sz="1600" b="1" dirty="0">
                <a:latin typeface="+mn-lt"/>
              </a:rPr>
              <a:t>ул. Новая </a:t>
            </a:r>
            <a:r>
              <a:rPr lang="ru-RU" sz="1600" b="1" dirty="0" err="1">
                <a:latin typeface="+mn-lt"/>
              </a:rPr>
              <a:t>Басманная</a:t>
            </a:r>
            <a:r>
              <a:rPr lang="ru-RU" sz="1600" b="1" dirty="0">
                <a:latin typeface="+mn-lt"/>
              </a:rPr>
              <a:t>, д. 26 </a:t>
            </a:r>
            <a:r>
              <a:rPr lang="ru-RU" sz="1600" b="1" dirty="0" smtClean="0">
                <a:latin typeface="+mn-lt"/>
              </a:rPr>
              <a:t>к.2, при содействии благотворительного фонда «Доктор Лиза»</a:t>
            </a:r>
            <a:endParaRPr lang="ru-RU" sz="1600" b="1" dirty="0">
              <a:latin typeface="+mn-lt"/>
            </a:endParaRPr>
          </a:p>
          <a:p>
            <a:pPr>
              <a:buSzPct val="100000"/>
            </a:pPr>
            <a:endParaRPr lang="ru-RU" sz="1600" dirty="0"/>
          </a:p>
          <a:p>
            <a:pPr eaLnBrk="1" hangingPunct="1">
              <a:buSzPct val="100000"/>
            </a:pPr>
            <a:endParaRPr lang="ru-RU" altLang="ru-RU" sz="1591" b="1" dirty="0"/>
          </a:p>
        </p:txBody>
      </p:sp>
      <p:pic>
        <p:nvPicPr>
          <p:cNvPr id="6" name="Рисунок 5" descr="C:\Users\Екатерина\Downloads\10-04-2022_13-54-53\IMG-20220410-WA00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99" y="1083316"/>
            <a:ext cx="3286078" cy="2460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Екатерина\Downloads\10-04-2022_13-54-53\IMG-20220410-WA00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680" y="1083315"/>
            <a:ext cx="3144902" cy="2460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75" y="1083315"/>
            <a:ext cx="3312368" cy="24603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" t="8979" r="10989"/>
          <a:stretch/>
        </p:blipFill>
        <p:spPr>
          <a:xfrm>
            <a:off x="401499" y="3628050"/>
            <a:ext cx="3296476" cy="26082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/>
          <a:stretch/>
        </p:blipFill>
        <p:spPr>
          <a:xfrm flipV="1">
            <a:off x="3810722" y="3630639"/>
            <a:ext cx="3339073" cy="26056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t="7040" r="6333" b="3870"/>
          <a:stretch/>
        </p:blipFill>
        <p:spPr>
          <a:xfrm>
            <a:off x="7262541" y="3662435"/>
            <a:ext cx="3108997" cy="256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53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9934" y="0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>
                <a:ln>
                  <a:solidFill>
                    <a:schemeClr val="bg1"/>
                  </a:solidFill>
                </a:ln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105010" y="1339959"/>
            <a:ext cx="433814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600" tIns="35800" rIns="71600" bIns="35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</a:pPr>
            <a:r>
              <a:rPr lang="ru-RU" sz="1600" b="1" dirty="0" smtClean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11-12 апреля 2022 года прошла  районная Спартакиада молодежи допризывного возраста, школьники 16-17 лет проходили испытания в общей физической и </a:t>
            </a:r>
            <a:r>
              <a:rPr lang="ru-RU" sz="1600" b="1" dirty="0" smtClean="0">
                <a:solidFill>
                  <a:srgbClr val="9900CC"/>
                </a:solidFill>
                <a:latin typeface="+mn-lt"/>
              </a:rPr>
              <a:t>военно-прикладной подготовке, плавании (1 место - команда школы № 2006, 2 место - команда школы №  2114, </a:t>
            </a:r>
          </a:p>
          <a:p>
            <a:pPr>
              <a:buSzPct val="100000"/>
            </a:pPr>
            <a:r>
              <a:rPr lang="ru-RU" sz="1600" b="1" dirty="0" smtClean="0">
                <a:solidFill>
                  <a:srgbClr val="9900CC"/>
                </a:solidFill>
                <a:latin typeface="+mn-lt"/>
              </a:rPr>
              <a:t>3 место - команда школы №1945)</a:t>
            </a:r>
            <a:endParaRPr lang="ru-RU" altLang="ru-RU" sz="1600" b="1" dirty="0">
              <a:solidFill>
                <a:srgbClr val="9900CC"/>
              </a:solidFill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36D69E-974D-0892-F981-A0EB5C4B0C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r="6567"/>
          <a:stretch/>
        </p:blipFill>
        <p:spPr>
          <a:xfrm>
            <a:off x="2897634" y="989052"/>
            <a:ext cx="3108764" cy="30780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D9BC7A-63F0-8F50-4CC7-48F3532B04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7" b="22662"/>
          <a:stretch/>
        </p:blipFill>
        <p:spPr>
          <a:xfrm>
            <a:off x="542442" y="1007478"/>
            <a:ext cx="2241258" cy="30596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690" y="363070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СПОРТИВНЫЕ МЕРОПРИЯТИЯ 2022 ГОД</a:t>
            </a:r>
            <a:endParaRPr lang="ru-RU" sz="2700" dirty="0">
              <a:solidFill>
                <a:srgbClr val="9900CC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4148" y="6602730"/>
            <a:ext cx="752208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spc="-1" dirty="0" smtClean="0">
                <a:solidFill>
                  <a:srgbClr val="FFFFFF"/>
                </a:solidFill>
                <a:latin typeface="Calibri"/>
              </a:rPr>
              <a:t>Окружные спортивные мероприятия  2022 год  </a:t>
            </a:r>
            <a:endParaRPr lang="ru-RU" sz="29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40339" y="4540501"/>
            <a:ext cx="404147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9900C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Окружные соревнования по общей физической подготовке Спартакиады молодежи допризывного возраста. </a:t>
            </a:r>
            <a:r>
              <a:rPr lang="ru-RU" sz="1600" b="1" dirty="0" smtClean="0">
                <a:solidFill>
                  <a:srgbClr val="9900C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Команда района Северное Бутово заняла 2 место</a:t>
            </a:r>
            <a:endParaRPr lang="ru-RU" sz="1600" dirty="0">
              <a:solidFill>
                <a:srgbClr val="9900CC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17" name="Рисунок 16" descr="F:\Мероприятия спорт\Допризывка 2022\Окружные 19-20.04.22\фото допризывка\WhatsApp Image 2022-04-19 at 16.22.32.jpe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1" t="23231" r="9080"/>
          <a:stretch/>
        </p:blipFill>
        <p:spPr bwMode="auto">
          <a:xfrm>
            <a:off x="6972242" y="3905626"/>
            <a:ext cx="3470910" cy="22783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F:\Мероприятия спорт\Допризывка 2022\Окружные 19-20.04.22\фото допризывка\WhatsApp Image 2022-04-19 at 16.46.11 (1).jpe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" t="22399" r="2" b="38334"/>
          <a:stretch/>
        </p:blipFill>
        <p:spPr bwMode="auto">
          <a:xfrm>
            <a:off x="4553818" y="4168438"/>
            <a:ext cx="2291624" cy="1998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3961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-126702" y="6525302"/>
            <a:ext cx="4464496" cy="7411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ГБУ ЦСД «Атлант»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7736" y="-189764"/>
            <a:ext cx="10691813" cy="6345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36623" b="18325"/>
          <a:stretch/>
        </p:blipFill>
        <p:spPr>
          <a:xfrm>
            <a:off x="857704" y="2228745"/>
            <a:ext cx="4763936" cy="3738137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>
            <a:off x="2274072" y="3494085"/>
            <a:ext cx="500066" cy="142876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559692" y="3279771"/>
            <a:ext cx="857256" cy="28575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С</a:t>
            </a:r>
            <a:r>
              <a:rPr lang="ru-RU" sz="1000" dirty="0" smtClean="0">
                <a:solidFill>
                  <a:schemeClr val="tx1"/>
                </a:solidFill>
              </a:rPr>
              <a:t>Спорт-Бутово</a:t>
            </a:r>
            <a:endParaRPr lang="ru-RU" sz="1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Администратор\Downloads\Screenshot_20210313-163905_YandexMaps.jpg"/>
          <p:cNvPicPr>
            <a:picLocks noChangeAspect="1" noChangeArrowheads="1"/>
          </p:cNvPicPr>
          <p:nvPr/>
        </p:nvPicPr>
        <p:blipFill>
          <a:blip r:embed="rId3" cstate="print"/>
          <a:srcRect t="30066" b="26143"/>
          <a:stretch>
            <a:fillRect/>
          </a:stretch>
        </p:blipFill>
        <p:spPr bwMode="auto">
          <a:xfrm>
            <a:off x="5868336" y="2228745"/>
            <a:ext cx="3972126" cy="3768787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131988" y="3565523"/>
            <a:ext cx="857256" cy="28575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Эврика-Бутово</a:t>
            </a:r>
            <a:endParaRPr lang="ru-RU" sz="1000" dirty="0">
              <a:solidFill>
                <a:schemeClr val="tx1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rot="10800000" flipV="1">
            <a:off x="8131988" y="3922713"/>
            <a:ext cx="416685" cy="142876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96398" y="179437"/>
            <a:ext cx="91440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660066"/>
                </a:solidFill>
              </a:rPr>
              <a:t>ГБУ ЦСД «Атлант»</a:t>
            </a:r>
          </a:p>
          <a:p>
            <a:pPr algn="ctr"/>
            <a:endParaRPr lang="ru-RU" b="1" dirty="0" smtClean="0">
              <a:solidFill>
                <a:srgbClr val="660066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660066"/>
                </a:solidFill>
              </a:rPr>
              <a:t>Структурное подразделение «Северное Бутово» ГБУ ЦСД «Атлант» располагаются по трем адресам: </a:t>
            </a:r>
            <a:r>
              <a:rPr lang="ru-RU" sz="2000" b="1" dirty="0" err="1" smtClean="0">
                <a:solidFill>
                  <a:srgbClr val="660066"/>
                </a:solidFill>
              </a:rPr>
              <a:t>ул.Старобитцевская</a:t>
            </a:r>
            <a:r>
              <a:rPr lang="ru-RU" sz="2000" b="1" dirty="0" smtClean="0">
                <a:solidFill>
                  <a:srgbClr val="660066"/>
                </a:solidFill>
              </a:rPr>
              <a:t>, 21А, ул.Ратная, 2А – отдельно стоящие здания и </a:t>
            </a:r>
            <a:r>
              <a:rPr lang="ru-RU" sz="2000" b="1" dirty="0" err="1" smtClean="0">
                <a:solidFill>
                  <a:srgbClr val="660066"/>
                </a:solidFill>
              </a:rPr>
              <a:t>ул.Старобитцевская</a:t>
            </a:r>
            <a:r>
              <a:rPr lang="ru-RU" sz="2000" b="1" dirty="0" smtClean="0">
                <a:solidFill>
                  <a:srgbClr val="660066"/>
                </a:solidFill>
              </a:rPr>
              <a:t>, 23-3 на 1 этаже жилого дома.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57336" y="3260961"/>
            <a:ext cx="857256" cy="28575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Эврика-Бутово</a:t>
            </a:r>
            <a:endParaRPr lang="ru-RU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1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1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51445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МЕРОПРИЯТИЯ 2022 ГОД</a:t>
            </a:r>
            <a:endParaRPr lang="ru-RU" sz="2700" dirty="0">
              <a:solidFill>
                <a:srgbClr val="9900CC"/>
              </a:solidFill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33338" y="6372125"/>
            <a:ext cx="10297144" cy="129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</a:pPr>
            <a:r>
              <a:rPr lang="ru-RU" sz="1400" b="1" dirty="0" smtClean="0"/>
              <a:t>13 апреля 2022 года прошел форум </a:t>
            </a:r>
            <a:r>
              <a:rPr lang="ru-RU" sz="1400" b="1" dirty="0"/>
              <a:t>«Космос и высокие технологии в 21 веке», посвященный Дню </a:t>
            </a:r>
            <a:r>
              <a:rPr lang="ru-RU" sz="1400" b="1" dirty="0" smtClean="0"/>
              <a:t>космонавтики, присутствовали</a:t>
            </a:r>
            <a:r>
              <a:rPr lang="ru-RU" sz="1400" b="1" dirty="0"/>
              <a:t>: молодежный парламент, созданный из активистов и лидеров ученических советов школ района, глава управа района Захарова Р.М., депутат ГД РФ, космонавт, герой России Романенко Р.Ю., глава муниципального образования района Курбатов А.А., депутаты МО, общественные советники района, жители </a:t>
            </a:r>
            <a:r>
              <a:rPr lang="ru-RU" sz="1400" b="1" dirty="0" smtClean="0"/>
              <a:t>района</a:t>
            </a:r>
            <a:endParaRPr lang="ru-RU" sz="1400" dirty="0"/>
          </a:p>
          <a:p>
            <a:pPr eaLnBrk="1" hangingPunct="1">
              <a:buSzPct val="100000"/>
            </a:pPr>
            <a:endParaRPr lang="ru-RU" altLang="ru-RU" sz="1400" b="1" dirty="0"/>
          </a:p>
        </p:txBody>
      </p:sp>
      <p:pic>
        <p:nvPicPr>
          <p:cNvPr id="6" name="Рисунок 5" descr="F:\Мероприятия досуг\Гос.2 форум космос и технологии 13.04\Фото\IMG-20220413-WA004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29307"/>
          <a:stretch/>
        </p:blipFill>
        <p:spPr bwMode="auto">
          <a:xfrm>
            <a:off x="809402" y="1001928"/>
            <a:ext cx="3960440" cy="24688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F:\Мероприятия досуг\Гос.2 форум космос и технологии 13.04\Фото\IMG-20220413-WA008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8" r="12088"/>
          <a:stretch/>
        </p:blipFill>
        <p:spPr bwMode="auto">
          <a:xfrm>
            <a:off x="839252" y="3536259"/>
            <a:ext cx="3960440" cy="27339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r="-1"/>
          <a:stretch/>
        </p:blipFill>
        <p:spPr>
          <a:xfrm>
            <a:off x="4867621" y="3536259"/>
            <a:ext cx="5140035" cy="27339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39"/>
          <a:stretch/>
        </p:blipFill>
        <p:spPr>
          <a:xfrm>
            <a:off x="4867621" y="1004327"/>
            <a:ext cx="5112568" cy="246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03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1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21370" y="6551563"/>
            <a:ext cx="9649072" cy="68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600" tIns="35800" rIns="71600" bIns="35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</a:pPr>
            <a:r>
              <a:rPr lang="ru-RU" sz="1600" b="1" dirty="0" smtClean="0"/>
              <a:t>5 мая 2022 года прошли патриотическая </a:t>
            </a:r>
            <a:r>
              <a:rPr lang="ru-RU" sz="1600" b="1" dirty="0"/>
              <a:t>акция – Шествие «Вы в памяти нашей</a:t>
            </a:r>
            <a:r>
              <a:rPr lang="ru-RU" sz="1600" b="1" dirty="0" smtClean="0"/>
              <a:t>…», концерт </a:t>
            </a:r>
            <a:r>
              <a:rPr lang="ru-RU" sz="1600" b="1" dirty="0"/>
              <a:t>«Голубь мира», посвященный Дню </a:t>
            </a:r>
            <a:r>
              <a:rPr lang="ru-RU" sz="1600" b="1" dirty="0" smtClean="0"/>
              <a:t>Победы и мастер-классы </a:t>
            </a:r>
            <a:r>
              <a:rPr lang="ru-RU" sz="1600" b="1" dirty="0"/>
              <a:t>от творческих студий Центра</a:t>
            </a:r>
            <a:endParaRPr lang="ru-RU" sz="1600" dirty="0"/>
          </a:p>
          <a:p>
            <a:pPr>
              <a:buSzPct val="100000"/>
            </a:pPr>
            <a:endParaRPr lang="ru-RU" altLang="ru-RU" sz="1600" b="1" dirty="0"/>
          </a:p>
        </p:txBody>
      </p:sp>
      <p:pic>
        <p:nvPicPr>
          <p:cNvPr id="6" name="Рисунок 5" descr="E:\Мероприятия досуг\Гос.2 концерт 9 мая 06.05\Фото\20220506_12372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70" y="948101"/>
            <a:ext cx="3808343" cy="26010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" y="251445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МЕРОПРИЯТИЯ 2022 ГОД</a:t>
            </a:r>
            <a:endParaRPr lang="ru-RU" sz="2700" dirty="0">
              <a:solidFill>
                <a:srgbClr val="9900CC"/>
              </a:solidFill>
            </a:endParaRPr>
          </a:p>
        </p:txBody>
      </p:sp>
      <p:pic>
        <p:nvPicPr>
          <p:cNvPr id="8" name="Рисунок 7" descr="E:\Мероприятия досуг\Гос.2 концерт 9 мая 06.05\Фото\IMG-20220506-WA003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3" b="13557"/>
          <a:stretch/>
        </p:blipFill>
        <p:spPr bwMode="auto">
          <a:xfrm>
            <a:off x="521370" y="3621203"/>
            <a:ext cx="2016224" cy="26069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E:\Мероприятия досуг\Гос.2 концерт 9 мая 06.05\Фото\IMG-20220506-WA004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3" b="10649"/>
          <a:stretch/>
        </p:blipFill>
        <p:spPr bwMode="auto">
          <a:xfrm>
            <a:off x="2609601" y="3621203"/>
            <a:ext cx="1720111" cy="26069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5" t="11431" b="2271"/>
          <a:stretch/>
        </p:blipFill>
        <p:spPr>
          <a:xfrm>
            <a:off x="4400965" y="3621203"/>
            <a:ext cx="3228181" cy="26069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4" t="22195" r="1175" b="23632"/>
          <a:stretch/>
        </p:blipFill>
        <p:spPr>
          <a:xfrm>
            <a:off x="4400966" y="934565"/>
            <a:ext cx="5688632" cy="2595131"/>
          </a:xfrm>
          <a:prstGeom prst="rect">
            <a:avLst/>
          </a:prstGeom>
        </p:spPr>
      </p:pic>
      <p:pic>
        <p:nvPicPr>
          <p:cNvPr id="13" name="Рисунок 12" descr="E:\Мероприятия досуг\Бессмертный полк 06.05\IMG-20220506-WA0006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4" t="22318" r="11852" b="16619"/>
          <a:stretch/>
        </p:blipFill>
        <p:spPr bwMode="auto">
          <a:xfrm>
            <a:off x="7700399" y="3604373"/>
            <a:ext cx="2354493" cy="26237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6447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3935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51445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>
                <a:solidFill>
                  <a:srgbClr val="9900CC"/>
                </a:solidFill>
              </a:rPr>
              <a:t> МЕРОПРИЯТИЯ 2022 ГОД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9EB64E-86C3-7661-68B2-14D96A27D5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50" y="983811"/>
            <a:ext cx="3495689" cy="26152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3CAD10-0BA9-AE2F-8928-8DCA278EB5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" r="7268"/>
          <a:stretch/>
        </p:blipFill>
        <p:spPr>
          <a:xfrm>
            <a:off x="6891123" y="3620688"/>
            <a:ext cx="3096344" cy="2590204"/>
          </a:xfrm>
          <a:prstGeom prst="rect">
            <a:avLst/>
          </a:prstGeom>
        </p:spPr>
      </p:pic>
      <p:pic>
        <p:nvPicPr>
          <p:cNvPr id="13" name="Рисунок 12" descr="E:\Мероприятия досуг\Дворы июнь\Школа 01.06\20220601_11175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t="8000"/>
          <a:stretch/>
        </p:blipFill>
        <p:spPr bwMode="auto">
          <a:xfrm>
            <a:off x="4796629" y="983811"/>
            <a:ext cx="5202204" cy="25901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640807" y="6569247"/>
            <a:ext cx="9393778" cy="82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600" tIns="35800" rIns="71600" bIns="35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</a:pPr>
            <a:r>
              <a:rPr lang="ru-RU" sz="16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1 июня 2023 года прошел праздник, посвященный Дню защиты детей. На празднике были представлены мастер-классы от творческих студий и спортивных секций Центра</a:t>
            </a:r>
            <a:endParaRPr lang="ru-RU" altLang="ru-RU" sz="1591" b="1" dirty="0">
              <a:latin typeface="+mn-lt"/>
            </a:endParaRPr>
          </a:p>
        </p:txBody>
      </p:sp>
      <p:pic>
        <p:nvPicPr>
          <p:cNvPr id="15" name="Рисунок 14" descr="E:\Мероприятия досуг\Дворы июнь\Школа 01.06\20220601_11200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2" r="25454" b="8144"/>
          <a:stretch/>
        </p:blipFill>
        <p:spPr bwMode="auto">
          <a:xfrm>
            <a:off x="1241449" y="3652281"/>
            <a:ext cx="3495689" cy="25985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E:\Мероприятия досуг\Гос.2 день защиты детей 01.06\Фото\20220601_11173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5" t="5077" r="11545"/>
          <a:stretch/>
        </p:blipFill>
        <p:spPr bwMode="auto">
          <a:xfrm rot="5400000">
            <a:off x="4504782" y="3947153"/>
            <a:ext cx="2598514" cy="19640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8936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1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51445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МЕРОПРИЯТИЯ 2022 ГОД</a:t>
            </a:r>
            <a:endParaRPr lang="ru-RU" sz="2700" dirty="0">
              <a:solidFill>
                <a:srgbClr val="9900CC"/>
              </a:solidFill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377354" y="6660157"/>
            <a:ext cx="9361040" cy="64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600" tIns="37232" rIns="71600" bIns="37232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795"/>
              </a:spcBef>
              <a:buSzPct val="100000"/>
            </a:pPr>
            <a:r>
              <a:rPr lang="ru-RU" altLang="ru-RU" sz="1591" b="1" dirty="0" smtClean="0">
                <a:cs typeface="Times New Roman" panose="02020603050405020304" pitchFamily="18" charset="0"/>
              </a:rPr>
              <a:t>В течение трех летних месяцев в пойме реки </a:t>
            </a:r>
            <a:r>
              <a:rPr lang="ru-RU" altLang="ru-RU" sz="1591" b="1" dirty="0" err="1" smtClean="0">
                <a:cs typeface="Times New Roman" panose="02020603050405020304" pitchFamily="18" charset="0"/>
              </a:rPr>
              <a:t>Битца</a:t>
            </a:r>
            <a:r>
              <a:rPr lang="ru-RU" altLang="ru-RU" sz="1591" b="1" dirty="0" smtClean="0">
                <a:cs typeface="Times New Roman" panose="02020603050405020304" pitchFamily="18" charset="0"/>
              </a:rPr>
              <a:t> проходили </a:t>
            </a:r>
            <a:r>
              <a:rPr lang="ru-RU" altLang="ru-RU" sz="1591" b="1" dirty="0" smtClean="0"/>
              <a:t>кинопоказы </a:t>
            </a:r>
            <a:r>
              <a:rPr lang="ru-RU" altLang="ru-RU" sz="1591" b="1" dirty="0"/>
              <a:t>на открытом </a:t>
            </a:r>
            <a:r>
              <a:rPr lang="ru-RU" altLang="ru-RU" sz="1591" b="1" dirty="0" smtClean="0"/>
              <a:t>воздухе</a:t>
            </a:r>
            <a:endParaRPr lang="ru-RU" altLang="ru-RU" sz="1591" b="1" dirty="0"/>
          </a:p>
        </p:txBody>
      </p:sp>
      <p:pic>
        <p:nvPicPr>
          <p:cNvPr id="6" name="Рисунок 5" descr="F:\Мероприятия досуг\Кинопоказы Полосатый рейс 16.06\IMG-20220616-WA005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482" y="988072"/>
            <a:ext cx="4032448" cy="235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Мероприятия досуг\Кинопоказы Полосатый рейс 16.06\IMG-20220616-WA006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9"/>
          <a:stretch/>
        </p:blipFill>
        <p:spPr bwMode="auto">
          <a:xfrm>
            <a:off x="1553190" y="3419797"/>
            <a:ext cx="4008739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F:\Мероприятия досуг\Кинопоказы Завтрак у Тифани 30.06\IMG-20220701-WA003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" t="6202" r="8970" b="13622"/>
          <a:stretch/>
        </p:blipFill>
        <p:spPr bwMode="auto">
          <a:xfrm>
            <a:off x="5633938" y="972837"/>
            <a:ext cx="3312368" cy="23673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E:\Мероприятия досуг\Кинопоказы В джазе только девушки 07.07\WhatsApp Image 2022-07-08 at 22.39.24.jpe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6" b="8975"/>
          <a:stretch/>
        </p:blipFill>
        <p:spPr bwMode="auto">
          <a:xfrm>
            <a:off x="5633938" y="3419797"/>
            <a:ext cx="3312368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60891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1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51445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 МЕРОПРИЯТИЯ 2022 ГОД</a:t>
            </a:r>
            <a:endParaRPr lang="ru-RU" sz="2700" dirty="0">
              <a:solidFill>
                <a:srgbClr val="9900CC"/>
              </a:solidFill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593379" y="6564416"/>
            <a:ext cx="950505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</a:pPr>
            <a:r>
              <a:rPr lang="ru-RU" sz="1600" b="1" dirty="0" smtClean="0"/>
              <a:t>22 июня 2022 года прошли памятная </a:t>
            </a:r>
            <a:r>
              <a:rPr lang="ru-RU" sz="1600" b="1" dirty="0"/>
              <a:t>акция, посвященная дню памяти и скорби, в день начала Великой Отечественной </a:t>
            </a:r>
            <a:r>
              <a:rPr lang="ru-RU" sz="1600" b="1" dirty="0" smtClean="0"/>
              <a:t>войны и Всероссийская </a:t>
            </a:r>
            <a:r>
              <a:rPr lang="ru-RU" sz="1600" b="1" dirty="0"/>
              <a:t>м</a:t>
            </a:r>
            <a:r>
              <a:rPr lang="ru-RU" sz="1600" b="1" dirty="0" smtClean="0"/>
              <a:t>емориальная </a:t>
            </a:r>
            <a:r>
              <a:rPr lang="ru-RU" sz="1600" b="1" dirty="0"/>
              <a:t>акция «Свеча памяти»</a:t>
            </a:r>
            <a:endParaRPr lang="ru-RU" altLang="ru-RU" sz="1600" b="1" dirty="0"/>
          </a:p>
        </p:txBody>
      </p:sp>
      <p:pic>
        <p:nvPicPr>
          <p:cNvPr id="6" name="Рисунок 5" descr="F:\Мероприятия досуг\Памятная акция митинг 22.06\20220622_11070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1" t="4566" r="27197" b="2727"/>
          <a:stretch/>
        </p:blipFill>
        <p:spPr bwMode="auto">
          <a:xfrm>
            <a:off x="6353023" y="998111"/>
            <a:ext cx="3601395" cy="2637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F:\Мероприятия досуг\Памятная акция митинг 22.06\20220622_11131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" t="10019" r="15131"/>
          <a:stretch/>
        </p:blipFill>
        <p:spPr bwMode="auto">
          <a:xfrm>
            <a:off x="1457474" y="1010723"/>
            <a:ext cx="4752528" cy="26250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F:\Мероприятия досуг\Памятная акция свеча памяти 22.06\20220622_19475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" r="15054" b="17898"/>
          <a:stretch/>
        </p:blipFill>
        <p:spPr bwMode="auto">
          <a:xfrm>
            <a:off x="1457474" y="3737737"/>
            <a:ext cx="4453478" cy="2376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F:\Мероприятия досуг\Памятная акция свеча памяти 22.06\20220622_19572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" r="9148"/>
          <a:stretch/>
        </p:blipFill>
        <p:spPr bwMode="auto">
          <a:xfrm>
            <a:off x="6035473" y="3737737"/>
            <a:ext cx="3918945" cy="23463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9505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10691812" cy="6516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00CC"/>
              </a:solidFill>
            </a:endParaRPr>
          </a:p>
        </p:txBody>
      </p:sp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2343352" y="5873048"/>
            <a:ext cx="6026075" cy="29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143" tIns="25571" rIns="51143" bIns="25571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</a:pPr>
            <a:endParaRPr lang="ru-RU" altLang="ru-RU" sz="1503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2915189" y="5116756"/>
            <a:ext cx="1777178" cy="11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023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/>
          <a:srcRect b="40898"/>
          <a:stretch/>
        </p:blipFill>
        <p:spPr>
          <a:xfrm>
            <a:off x="318085" y="821369"/>
            <a:ext cx="4295311" cy="353265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/>
          <a:srcRect l="1978" t="58456"/>
          <a:stretch/>
        </p:blipFill>
        <p:spPr>
          <a:xfrm>
            <a:off x="5128539" y="3491804"/>
            <a:ext cx="5169819" cy="2987203"/>
          </a:xfrm>
          <a:prstGeom prst="rect">
            <a:avLst/>
          </a:prstGeom>
        </p:spPr>
      </p:pic>
      <p:pic>
        <p:nvPicPr>
          <p:cNvPr id="33" name="Рисунок 32" descr="F:\Мероприятия досуг\Гос.2 вок.фест.день флага 25.08\Фото\WhatsApp Image 2022-08-25 at 22.42.58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" t="23096" r="6760" b="2402"/>
          <a:stretch/>
        </p:blipFill>
        <p:spPr bwMode="auto">
          <a:xfrm>
            <a:off x="4692367" y="899517"/>
            <a:ext cx="5623720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483" y="197473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 ЛЕТНИЙ ФЕСТИВАЛЬ «ИГРАЕМ В БУТОВО С ЭВРИКОЙ»</a:t>
            </a:r>
            <a:endParaRPr lang="ru-RU" sz="2700" dirty="0">
              <a:solidFill>
                <a:srgbClr val="9900CC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521370" y="6590631"/>
            <a:ext cx="9776988" cy="82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600" tIns="35800" rIns="71600" bIns="35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</a:pPr>
            <a:r>
              <a:rPr lang="ru-RU" altLang="ru-RU" sz="1600" b="1" dirty="0"/>
              <a:t> </a:t>
            </a:r>
            <a:r>
              <a:rPr lang="ru-RU" altLang="ru-RU" sz="1600" b="1" dirty="0" smtClean="0"/>
              <a:t>В течение всего лета на дворовых и спортивных площадках района прошел большой летний фестиваль «Играем в Бутово с </a:t>
            </a:r>
            <a:r>
              <a:rPr lang="ru-RU" altLang="ru-RU" sz="1600" b="1" dirty="0" err="1" smtClean="0"/>
              <a:t>Эврикой</a:t>
            </a:r>
            <a:r>
              <a:rPr lang="ru-RU" altLang="ru-RU" sz="1600" b="1" dirty="0" smtClean="0"/>
              <a:t>», который посетило более 9000 жителей района всех возрастов</a:t>
            </a:r>
            <a:endParaRPr lang="ru-RU" altLang="ru-RU" sz="1600" b="1" dirty="0"/>
          </a:p>
        </p:txBody>
      </p:sp>
      <p:pic>
        <p:nvPicPr>
          <p:cNvPr id="13" name="Рисунок 12" descr="F:\Мероприятия досуг\Гос.2 финал худ.конкурса 23.06\IMG-20220624-WA003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1" b="14888"/>
          <a:stretch/>
        </p:blipFill>
        <p:spPr bwMode="auto">
          <a:xfrm>
            <a:off x="378314" y="4354026"/>
            <a:ext cx="4725902" cy="21249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25915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1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51445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МЕРОПРИЯТИЯ </a:t>
            </a:r>
            <a:r>
              <a:rPr lang="ru-RU" sz="2700" dirty="0" smtClean="0">
                <a:solidFill>
                  <a:srgbClr val="9900CC"/>
                </a:solidFill>
              </a:rPr>
              <a:t>2022 </a:t>
            </a:r>
            <a:r>
              <a:rPr lang="ru-RU" sz="2700" dirty="0" smtClean="0">
                <a:solidFill>
                  <a:srgbClr val="9900CC"/>
                </a:solidFill>
              </a:rPr>
              <a:t>ГОД</a:t>
            </a:r>
            <a:endParaRPr lang="ru-RU" sz="2700" dirty="0">
              <a:solidFill>
                <a:srgbClr val="9900CC"/>
              </a:solidFill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521370" y="6732165"/>
            <a:ext cx="8640960" cy="53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600" tIns="37232" rIns="71600" bIns="37232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795"/>
              </a:spcBef>
              <a:buSzPct val="100000"/>
            </a:pPr>
            <a:endParaRPr lang="ru-RU" altLang="ru-RU" sz="1591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77354" y="6444133"/>
            <a:ext cx="9361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dirty="0">
                <a:solidFill>
                  <a:schemeClr val="bg1"/>
                </a:solidFill>
              </a:rPr>
              <a:t>Летний фестиваль «Играем в Бутово с </a:t>
            </a:r>
            <a:r>
              <a:rPr lang="ru-RU" sz="2700" dirty="0" err="1">
                <a:solidFill>
                  <a:schemeClr val="bg1"/>
                </a:solidFill>
              </a:rPr>
              <a:t>Эврикой</a:t>
            </a:r>
            <a:r>
              <a:rPr lang="ru-RU" sz="2700" dirty="0">
                <a:solidFill>
                  <a:schemeClr val="bg1"/>
                </a:solidFill>
              </a:rPr>
              <a:t>» </a:t>
            </a:r>
            <a:r>
              <a:rPr lang="ru-RU" sz="2700" dirty="0" smtClean="0">
                <a:solidFill>
                  <a:schemeClr val="bg1"/>
                </a:solidFill>
              </a:rPr>
              <a:t>июнь – художественный фестиваль</a:t>
            </a:r>
            <a:endParaRPr lang="ru-RU" sz="27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F:\Мероприятия досуг\Гос.2 финал худ.конкурса 23.06\IMG-20220623-WA000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12" y="3858303"/>
            <a:ext cx="3102302" cy="2297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Мероприятия досуг\Дворы с 06.06 по 11.06\1.Феодос. 06.06\IMG-20220606-WA007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596" y="863286"/>
            <a:ext cx="4953862" cy="2916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F:\Мероприятия досуг\Дворы с 06.06 по 11.06\2.Грина, 34 07.06\IMG-20220607-WA004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818" y="3845638"/>
            <a:ext cx="3058160" cy="2293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E:\Мероприятия досуг\Дворы с 06.06 по 11.06\6.Пойма большая 11.06\IMG-20220611-WA003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2265"/>
          <a:stretch/>
        </p:blipFill>
        <p:spPr bwMode="auto">
          <a:xfrm>
            <a:off x="6930081" y="3845638"/>
            <a:ext cx="3384377" cy="22936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F:\Мероприятия досуг\Гос.2 финал худ.конкурса 23.06\IMG-20220624-WA004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8" t="47020"/>
          <a:stretch/>
        </p:blipFill>
        <p:spPr bwMode="auto">
          <a:xfrm>
            <a:off x="521370" y="863286"/>
            <a:ext cx="4752528" cy="29165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6419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4690" y="29458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E8A0D3-A67D-A5A2-31B8-221791106B3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r="26560"/>
          <a:stretch/>
        </p:blipFill>
        <p:spPr bwMode="auto">
          <a:xfrm>
            <a:off x="7434138" y="849978"/>
            <a:ext cx="2535343" cy="247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5C811B-B287-32E5-DF67-CF2A1D48FB5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5" r="13574" b="3340"/>
          <a:stretch/>
        </p:blipFill>
        <p:spPr bwMode="auto">
          <a:xfrm>
            <a:off x="5597934" y="3429572"/>
            <a:ext cx="4371547" cy="27985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4690" y="207905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СПОРТИВНЫЕ МЕРОПРИЯТИЯ 2022 ГОД</a:t>
            </a:r>
            <a:endParaRPr lang="ru-RU" sz="2700" dirty="0">
              <a:solidFill>
                <a:srgbClr val="9900CC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C54FDE-3D97-2DB7-E7D8-AE048EDDEEF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74" y="874269"/>
            <a:ext cx="3240360" cy="2453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50F7ACA-F9DB-AE77-AAE5-59A375FB7F17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/>
          <a:stretch/>
        </p:blipFill>
        <p:spPr bwMode="auto">
          <a:xfrm>
            <a:off x="3905746" y="859104"/>
            <a:ext cx="3456384" cy="248635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305346" y="6472944"/>
            <a:ext cx="8027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dirty="0" smtClean="0">
                <a:solidFill>
                  <a:schemeClr val="bg1"/>
                </a:solidFill>
              </a:rPr>
              <a:t>Летний фестиваль «Играем в Бутово с </a:t>
            </a:r>
            <a:r>
              <a:rPr lang="ru-RU" sz="2700" dirty="0" err="1" smtClean="0">
                <a:solidFill>
                  <a:schemeClr val="bg1"/>
                </a:solidFill>
              </a:rPr>
              <a:t>Эврикой</a:t>
            </a:r>
            <a:r>
              <a:rPr lang="ru-RU" sz="2700" dirty="0" smtClean="0">
                <a:solidFill>
                  <a:schemeClr val="bg1"/>
                </a:solidFill>
              </a:rPr>
              <a:t>» июль – фестиваль спорта</a:t>
            </a:r>
            <a:endParaRPr lang="ru-RU" sz="2700" dirty="0">
              <a:solidFill>
                <a:schemeClr val="bg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D1259B5-5A27-C15A-0411-7E89ED29C0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3" y="3426354"/>
            <a:ext cx="4975369" cy="280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82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1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51445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МЕРОПРИЯТИЯ 2022 ГОД</a:t>
            </a:r>
            <a:endParaRPr lang="ru-RU" sz="2700" dirty="0">
              <a:solidFill>
                <a:srgbClr val="99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354" y="6444133"/>
            <a:ext cx="9721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dirty="0" smtClean="0">
                <a:solidFill>
                  <a:schemeClr val="bg1"/>
                </a:solidFill>
              </a:rPr>
              <a:t>Летний фестиваль «Играем в Бутово с </a:t>
            </a:r>
            <a:r>
              <a:rPr lang="ru-RU" sz="2700" dirty="0" err="1" smtClean="0">
                <a:solidFill>
                  <a:schemeClr val="bg1"/>
                </a:solidFill>
              </a:rPr>
              <a:t>Эврикой</a:t>
            </a:r>
            <a:r>
              <a:rPr lang="ru-RU" sz="2700" dirty="0" smtClean="0">
                <a:solidFill>
                  <a:schemeClr val="bg1"/>
                </a:solidFill>
              </a:rPr>
              <a:t>» август – вокальный фестиваль </a:t>
            </a:r>
            <a:endParaRPr lang="ru-RU" sz="2700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F:\Мероприятия досуг\Гос.2 вокл.фест.ябл.спас 18.08\Фото\IMG-20220818-WA004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" t="8225" r="6726"/>
          <a:stretch/>
        </p:blipFill>
        <p:spPr bwMode="auto">
          <a:xfrm>
            <a:off x="373564" y="3458324"/>
            <a:ext cx="4397226" cy="26977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t="13561" r="14725" b="6928"/>
          <a:stretch/>
        </p:blipFill>
        <p:spPr>
          <a:xfrm>
            <a:off x="397694" y="753273"/>
            <a:ext cx="3744416" cy="26444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10"/>
          <a:stretch/>
        </p:blipFill>
        <p:spPr>
          <a:xfrm>
            <a:off x="4193779" y="765511"/>
            <a:ext cx="3240360" cy="26444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9" t="8806" r="6911" b="3137"/>
          <a:stretch/>
        </p:blipFill>
        <p:spPr>
          <a:xfrm>
            <a:off x="7485808" y="762153"/>
            <a:ext cx="2890620" cy="265767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51" y="3458324"/>
            <a:ext cx="1800200" cy="269995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113" y="3464156"/>
            <a:ext cx="1794630" cy="269194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805" y="3458324"/>
            <a:ext cx="1807661" cy="271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22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1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51445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МЕРОПРИЯТИЯ 2022 ГОД</a:t>
            </a:r>
            <a:endParaRPr lang="ru-RU" sz="2700" dirty="0">
              <a:solidFill>
                <a:srgbClr val="9900CC"/>
              </a:solidFill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7750863" y="1331565"/>
            <a:ext cx="2725613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</a:pPr>
            <a:r>
              <a:rPr lang="ru-RU" b="1" dirty="0" smtClean="0">
                <a:solidFill>
                  <a:srgbClr val="9900CC"/>
                </a:solidFill>
              </a:rPr>
              <a:t>3 сентября 2022 года прошел памятный концерт</a:t>
            </a:r>
            <a:r>
              <a:rPr lang="ru-RU" b="1" dirty="0">
                <a:solidFill>
                  <a:srgbClr val="9900CC"/>
                </a:solidFill>
              </a:rPr>
              <a:t>, посвященный Международному Дню в борьбе с терроризмом</a:t>
            </a:r>
            <a:endParaRPr lang="ru-RU" altLang="ru-RU" sz="1591" b="1" dirty="0">
              <a:solidFill>
                <a:srgbClr val="99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Екатерина\Downloads\IMG-20220903-WA001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" t="5889" r="14219" b="7820"/>
          <a:stretch/>
        </p:blipFill>
        <p:spPr bwMode="auto">
          <a:xfrm>
            <a:off x="521370" y="933597"/>
            <a:ext cx="3456384" cy="26982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F:\Мероприятия досуг\Гос.2 день борьбы с террор.03.09\IMG-20220903-WA00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" t="16622" r="4152"/>
          <a:stretch/>
        </p:blipFill>
        <p:spPr bwMode="auto">
          <a:xfrm>
            <a:off x="4049762" y="914844"/>
            <a:ext cx="3456385" cy="26982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E:\Мероприятия досуг\Гос.2 День города 10.09\WhatsApp Image 2022-09-10 at 17.29.50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467" y="3674358"/>
            <a:ext cx="4284476" cy="260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F:\Мероприятия досуг\Гос.2 День города 10.09\WhatsApp Image 2022-09-10 at 17.32.27.jpe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4" t="12614" r="39504" b="414"/>
          <a:stretch/>
        </p:blipFill>
        <p:spPr bwMode="auto">
          <a:xfrm>
            <a:off x="4193778" y="3674358"/>
            <a:ext cx="1864394" cy="26067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84148" y="6602730"/>
            <a:ext cx="752208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spc="-1" dirty="0">
                <a:solidFill>
                  <a:srgbClr val="FFFFFF"/>
                </a:solidFill>
                <a:latin typeface="Calibri"/>
              </a:rPr>
              <a:t>М</a:t>
            </a:r>
            <a:r>
              <a:rPr lang="ru-RU" sz="2900" spc="-1" dirty="0" smtClean="0">
                <a:solidFill>
                  <a:srgbClr val="FFFFFF"/>
                </a:solidFill>
                <a:latin typeface="Calibri"/>
              </a:rPr>
              <a:t>ероприятия  2022 год  </a:t>
            </a:r>
            <a:endParaRPr lang="ru-RU" sz="2900" dirty="0"/>
          </a:p>
        </p:txBody>
      </p:sp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449382" y="4653093"/>
            <a:ext cx="3888432" cy="92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600" tIns="37232" rIns="71600" bIns="37232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795"/>
              </a:spcBef>
              <a:buSzPct val="100000"/>
            </a:pPr>
            <a:r>
              <a:rPr lang="ru-RU" b="1" dirty="0" smtClean="0">
                <a:solidFill>
                  <a:srgbClr val="9900CC"/>
                </a:solidFill>
              </a:rPr>
              <a:t>10 сентября 2022 года прошел праздничный, посвященный </a:t>
            </a:r>
            <a:r>
              <a:rPr lang="ru-RU" b="1" dirty="0">
                <a:solidFill>
                  <a:srgbClr val="9900CC"/>
                </a:solidFill>
              </a:rPr>
              <a:t>Дню города</a:t>
            </a:r>
            <a:endParaRPr lang="ru-RU" altLang="ru-RU" sz="1591" b="1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108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0691813" cy="6280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45312" y="500066"/>
            <a:ext cx="8643998" cy="993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srgbClr val="660066"/>
                </a:solidFill>
              </a:rPr>
              <a:t>О структурном подразделении </a:t>
            </a:r>
          </a:p>
          <a:p>
            <a:pPr algn="ctr"/>
            <a:r>
              <a:rPr lang="ru-RU" sz="3000" b="1" dirty="0" smtClean="0">
                <a:solidFill>
                  <a:srgbClr val="660066"/>
                </a:solidFill>
              </a:rPr>
              <a:t>«Северное Бутово»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312" y="1493821"/>
            <a:ext cx="9325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660066"/>
                </a:solidFill>
              </a:rPr>
              <a:t>Для реализации государственных программ в социально-воспитательной, досуговой и спортивной сферах Центр осуществляет свою работу по основным тесно взаимосвязанным направлениям:</a:t>
            </a:r>
            <a:endParaRPr lang="ru-RU" sz="2000" dirty="0">
              <a:solidFill>
                <a:srgbClr val="66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6816" y="2851143"/>
            <a:ext cx="814393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660066"/>
                </a:solidFill>
              </a:rPr>
              <a:t> ОРГАНИЗАЦИЯ И ПРОВЕДЕНИЕ КУЛЬТУРНО-МАССОВЫХ МЕРОПРИЯТИЙ; </a:t>
            </a:r>
          </a:p>
          <a:p>
            <a:endParaRPr lang="ru-RU" sz="500" dirty="0" smtClean="0">
              <a:solidFill>
                <a:srgbClr val="660066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660066"/>
                </a:solidFill>
              </a:rPr>
              <a:t> ГРАЖДАНСКО-ПАТРИОТИЧЕСКОЕ ВОСПИТАНИЕ ПОДРОСТКОВ И МОЛОДЕЖИ;</a:t>
            </a:r>
          </a:p>
          <a:p>
            <a:endParaRPr lang="ru-RU" sz="500" dirty="0" smtClean="0">
              <a:solidFill>
                <a:srgbClr val="660066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660066"/>
                </a:solidFill>
              </a:rPr>
              <a:t> ОРГАНИЗАЦИЯ СОРЕВНОВАНИЙ И ФИЗКУЛЬТУРНО-СПОРТИВНЫХ МЕРОПРИЯТИЙ И ПРАЗДНИКОВ;</a:t>
            </a:r>
          </a:p>
          <a:p>
            <a:endParaRPr lang="ru-RU" sz="500" dirty="0" smtClean="0">
              <a:solidFill>
                <a:srgbClr val="660066"/>
              </a:solidFill>
            </a:endParaRPr>
          </a:p>
          <a:p>
            <a:endParaRPr lang="ru-RU" sz="500" dirty="0" smtClean="0">
              <a:solidFill>
                <a:srgbClr val="660066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660066"/>
                </a:solidFill>
              </a:rPr>
              <a:t> ОРГАНИЗАЦИЯ СПОРТИВНО-ДОСУГОВОЙ ДЕЯТЕЛЬНОСТИ ПО МЕСТУ ЖИТЕЛЬСТВА.</a:t>
            </a:r>
          </a:p>
        </p:txBody>
      </p:sp>
      <p:sp>
        <p:nvSpPr>
          <p:cNvPr id="7" name="CustomShape 1"/>
          <p:cNvSpPr/>
          <p:nvPr/>
        </p:nvSpPr>
        <p:spPr>
          <a:xfrm>
            <a:off x="305346" y="6621826"/>
            <a:ext cx="3744416" cy="7411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ГБУ ЦСД «Атлант»</a:t>
            </a:r>
          </a:p>
        </p:txBody>
      </p:sp>
    </p:spTree>
    <p:extLst>
      <p:ext uri="{BB962C8B-B14F-4D97-AF65-F5344CB8AC3E}">
        <p14:creationId xmlns:p14="http://schemas.microsoft.com/office/powerpoint/2010/main" val="250719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4690" y="29458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</a:rPr>
              <a:t> 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975427" y="1603373"/>
            <a:ext cx="3585278" cy="160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600" tIns="35800" rIns="71600" bIns="35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</a:pPr>
            <a:r>
              <a:rPr lang="ru-RU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27 сентября </a:t>
            </a:r>
            <a:r>
              <a:rPr lang="ru-RU" sz="1600" b="1" dirty="0" smtClean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2022 прошли районные </a:t>
            </a:r>
            <a:r>
              <a:rPr lang="ru-RU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соревнования по скандинавской ходьбе, посвященные Дню старшего поколения</a:t>
            </a:r>
            <a:endParaRPr lang="ru-RU" altLang="ru-RU" sz="1591" b="1" dirty="0">
              <a:solidFill>
                <a:srgbClr val="9900CC"/>
              </a:solidFill>
              <a:latin typeface="+mn-l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C0FE6A-4B0B-94E4-5651-74107AE8F0D2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033" r="4003"/>
          <a:stretch/>
        </p:blipFill>
        <p:spPr bwMode="auto">
          <a:xfrm>
            <a:off x="377354" y="973011"/>
            <a:ext cx="4204907" cy="270025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" y="251445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СПОРТИВНЫЕ МЕРОПРИЯТИЯ 2022 ГОД</a:t>
            </a:r>
            <a:endParaRPr lang="ru-RU" sz="2700" dirty="0">
              <a:solidFill>
                <a:srgbClr val="9900CC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1" r="37269"/>
          <a:stretch/>
        </p:blipFill>
        <p:spPr>
          <a:xfrm>
            <a:off x="4625826" y="971056"/>
            <a:ext cx="2203805" cy="270221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84148" y="6602730"/>
            <a:ext cx="752208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spc="-1" dirty="0">
                <a:solidFill>
                  <a:srgbClr val="FFFFFF"/>
                </a:solidFill>
                <a:latin typeface="Calibri"/>
              </a:rPr>
              <a:t>С</a:t>
            </a:r>
            <a:r>
              <a:rPr lang="ru-RU" sz="2900" spc="-1" dirty="0" smtClean="0">
                <a:solidFill>
                  <a:srgbClr val="FFFFFF"/>
                </a:solidFill>
                <a:latin typeface="Calibri"/>
              </a:rPr>
              <a:t>портивные мероприятия  2022 год  </a:t>
            </a:r>
            <a:endParaRPr lang="ru-RU" sz="29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93378" y="3964215"/>
            <a:ext cx="5343525" cy="2074414"/>
          </a:xfrm>
          <a:prstGeom prst="rect">
            <a:avLst/>
          </a:prstGeom>
        </p:spPr>
        <p:txBody>
          <a:bodyPr>
            <a:spAutoFit/>
          </a:bodyPr>
          <a:lstStyle/>
          <a:p>
            <a:pPr marR="8953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29 сентября 2022 года прошел районный </a:t>
            </a:r>
            <a:r>
              <a:rPr lang="ru-RU" sz="1600" b="1" dirty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отборочный турнир по </a:t>
            </a:r>
            <a:r>
              <a:rPr lang="ru-RU" sz="1600" b="1" dirty="0" err="1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дартс</a:t>
            </a:r>
            <a:r>
              <a:rPr lang="ru-RU" sz="1600" b="1" dirty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среди школьных команд «Самый меткий»</a:t>
            </a:r>
            <a:endParaRPr lang="ru-RU" sz="1600" dirty="0">
              <a:solidFill>
                <a:srgbClr val="9900CC"/>
              </a:solidFill>
              <a:ea typeface="Calibri" panose="020F0502020204030204" pitchFamily="34" charset="0"/>
            </a:endParaRPr>
          </a:p>
          <a:p>
            <a:pPr marR="8953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(1 место - команда ГБОУ «Школа 2114» корпус Сфера, 2 место - команда ГБОУ «Школа 2114» корпус Перспектива, 3 место - команда ГБОУ «Школа 1356»)</a:t>
            </a:r>
            <a:endParaRPr lang="ru-RU" sz="1600" dirty="0">
              <a:solidFill>
                <a:srgbClr val="9900CC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17" name="Рисунок 16" descr="E:\Мероприятия спорт\Дартс\Районные среди школьных команд 29.09\IMG-20220930-WA000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4" r="18192"/>
          <a:stretch/>
        </p:blipFill>
        <p:spPr bwMode="auto">
          <a:xfrm>
            <a:off x="5947241" y="3740126"/>
            <a:ext cx="3406874" cy="25092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98302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4690" y="29458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51445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>
                <a:solidFill>
                  <a:srgbClr val="9900CC"/>
                </a:solidFill>
              </a:rPr>
              <a:t> </a:t>
            </a:r>
            <a:r>
              <a:rPr lang="ru-RU" sz="2700" dirty="0" smtClean="0">
                <a:solidFill>
                  <a:srgbClr val="9900CC"/>
                </a:solidFill>
              </a:rPr>
              <a:t>ОКРУЖНЫЕ </a:t>
            </a:r>
            <a:r>
              <a:rPr lang="ru-RU" sz="2700" dirty="0">
                <a:solidFill>
                  <a:srgbClr val="9900CC"/>
                </a:solidFill>
              </a:rPr>
              <a:t>МЕРОПРИЯТИЯ 2022 ГОД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05347" y="6459681"/>
            <a:ext cx="10189132" cy="77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600" tIns="35800" rIns="71600" bIns="35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</a:pPr>
            <a:endParaRPr lang="ru-RU" altLang="ru-RU" sz="1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C0DCB4-99F3-FEAC-08D3-308FDD88976F}"/>
              </a:ext>
            </a:extLst>
          </p:cNvPr>
          <p:cNvSpPr txBox="1"/>
          <p:nvPr/>
        </p:nvSpPr>
        <p:spPr>
          <a:xfrm>
            <a:off x="7480013" y="1363635"/>
            <a:ext cx="32182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9900CC"/>
                </a:solidFill>
                <a:cs typeface="Times New Roman" panose="02020603050405020304" pitchFamily="18" charset="0"/>
              </a:rPr>
              <a:t>09 октября 2022 – Окружные отборочные соревнования по волейболу</a:t>
            </a:r>
            <a:br>
              <a:rPr lang="ru-RU" sz="1600" b="1" dirty="0">
                <a:solidFill>
                  <a:srgbClr val="9900CC"/>
                </a:solidFill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9900CC"/>
                </a:solidFill>
                <a:cs typeface="Times New Roman" panose="02020603050405020304" pitchFamily="18" charset="0"/>
              </a:rPr>
              <a:t>2 место – сборная команда девушек </a:t>
            </a:r>
            <a:r>
              <a:rPr lang="ru-RU" sz="1600" b="1" dirty="0" smtClean="0">
                <a:solidFill>
                  <a:srgbClr val="9900CC"/>
                </a:solidFill>
                <a:cs typeface="Times New Roman" panose="02020603050405020304" pitchFamily="18" charset="0"/>
              </a:rPr>
              <a:t>района</a:t>
            </a:r>
            <a:r>
              <a:rPr lang="ru-RU" sz="1600" b="1" dirty="0">
                <a:solidFill>
                  <a:srgbClr val="9900CC"/>
                </a:solidFill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9900CC"/>
                </a:solidFill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9900CC"/>
                </a:solidFill>
                <a:cs typeface="Times New Roman" panose="02020603050405020304" pitchFamily="18" charset="0"/>
              </a:rPr>
              <a:t>4 место – сборная команда юношей </a:t>
            </a:r>
            <a:r>
              <a:rPr lang="ru-RU" sz="1600" b="1" dirty="0" smtClean="0">
                <a:solidFill>
                  <a:srgbClr val="9900CC"/>
                </a:solidFill>
                <a:cs typeface="Times New Roman" panose="02020603050405020304" pitchFamily="18" charset="0"/>
              </a:rPr>
              <a:t>района</a:t>
            </a:r>
            <a:endParaRPr lang="ru-RU" sz="1600" b="1" dirty="0">
              <a:solidFill>
                <a:srgbClr val="9900CC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0D44C1-38EC-A0AA-5F31-DE6DC9318F9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" r="11643" b="5450"/>
          <a:stretch/>
        </p:blipFill>
        <p:spPr bwMode="auto">
          <a:xfrm>
            <a:off x="407431" y="927112"/>
            <a:ext cx="3600400" cy="2748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823F45-6163-DA70-FF3A-EE331D32700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r="8079" b="3698"/>
          <a:stretch/>
        </p:blipFill>
        <p:spPr bwMode="auto">
          <a:xfrm>
            <a:off x="4070445" y="915582"/>
            <a:ext cx="3384377" cy="27720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26029" y="3992301"/>
            <a:ext cx="3744416" cy="216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600" tIns="35800" rIns="71600" bIns="35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</a:pPr>
            <a:r>
              <a:rPr lang="ru-RU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27 октября 2022 – Окружные отборочные соревнования по бильярду Московской комплексной межокружной Спартакиады «Спорт без границ» для лиц с общими заболеваниями              </a:t>
            </a:r>
          </a:p>
          <a:p>
            <a:pPr>
              <a:buSzPct val="100000"/>
            </a:pPr>
            <a:r>
              <a:rPr lang="ru-RU" sz="1600" b="1" dirty="0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 1 место – сборная команда района Северное Бутово</a:t>
            </a:r>
            <a:endParaRPr lang="ru-RU" altLang="ru-RU" sz="1591" b="1" dirty="0">
              <a:solidFill>
                <a:srgbClr val="9900CC"/>
              </a:solidFill>
              <a:latin typeface="+mn-l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366739-3688-EB81-3FB1-41FAEB19626B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40"/>
          <a:stretch/>
        </p:blipFill>
        <p:spPr bwMode="auto">
          <a:xfrm>
            <a:off x="7002090" y="3773757"/>
            <a:ext cx="3168353" cy="2469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F57DD3-504A-2CF6-001C-666E1C97E1E4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18"/>
          <a:stretch/>
        </p:blipFill>
        <p:spPr bwMode="auto">
          <a:xfrm>
            <a:off x="4070446" y="3773756"/>
            <a:ext cx="2832820" cy="246966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484148" y="6602730"/>
            <a:ext cx="752208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spc="-1" dirty="0" smtClean="0">
                <a:solidFill>
                  <a:srgbClr val="FFFFFF"/>
                </a:solidFill>
                <a:latin typeface="Calibri"/>
              </a:rPr>
              <a:t>Окружные спортивные мероприятия  2022 год  </a:t>
            </a:r>
            <a:endParaRPr lang="ru-RU" sz="2900" dirty="0"/>
          </a:p>
        </p:txBody>
      </p:sp>
    </p:spTree>
    <p:extLst>
      <p:ext uri="{BB962C8B-B14F-4D97-AF65-F5344CB8AC3E}">
        <p14:creationId xmlns:p14="http://schemas.microsoft.com/office/powerpoint/2010/main" val="3664045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1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n>
                <a:solidFill>
                  <a:schemeClr val="bg1"/>
                </a:solidFill>
              </a:ln>
              <a:solidFill>
                <a:srgbClr val="99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51445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МЕРОПРИЯТИЯ 2022 ГОД</a:t>
            </a:r>
            <a:endParaRPr lang="ru-RU" sz="2700" dirty="0">
              <a:solidFill>
                <a:srgbClr val="9900C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4042" y="4139877"/>
            <a:ext cx="459985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9535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24 ноября 2022 года прошла встреча с ученым, профессором, исследователем Мирового океана, героем РФ </a:t>
            </a:r>
            <a:r>
              <a:rPr lang="ru-RU" sz="1600" b="1" dirty="0" err="1" smtClean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Сагалевичем</a:t>
            </a:r>
            <a:r>
              <a:rPr lang="ru-RU" sz="1600" b="1" dirty="0" smtClean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А.М. «Освоение северного полюса»</a:t>
            </a:r>
            <a:endParaRPr lang="ru-RU" sz="1600" dirty="0">
              <a:solidFill>
                <a:srgbClr val="9900CC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61930" y="1547589"/>
            <a:ext cx="4320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3 ноября 202 года прошла праздничная </a:t>
            </a:r>
            <a:r>
              <a:rPr lang="ru-RU" sz="1600" b="1" dirty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концертная программа, посвященная Дню народного единства</a:t>
            </a:r>
            <a:endParaRPr lang="ru-RU" sz="1600" dirty="0">
              <a:solidFill>
                <a:srgbClr val="9900CC"/>
              </a:solidFill>
            </a:endParaRPr>
          </a:p>
        </p:txBody>
      </p:sp>
      <p:pic>
        <p:nvPicPr>
          <p:cNvPr id="7" name="Рисунок 6" descr="F:\Мероприятия досуг\Концерт к дню народ.единства 27.10\WhatsApp Image 2022-10-27 at 14.28.00 (1)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46" y="899517"/>
            <a:ext cx="4536504" cy="246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Мероприятия досуг\Встреча с океанологом 24.11\IMG-20221124-WA001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/>
          <a:stretch/>
        </p:blipFill>
        <p:spPr bwMode="auto">
          <a:xfrm>
            <a:off x="5273898" y="3563813"/>
            <a:ext cx="4782805" cy="2541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84148" y="6602730"/>
            <a:ext cx="752208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spc="-1" dirty="0">
                <a:solidFill>
                  <a:srgbClr val="FFFFFF"/>
                </a:solidFill>
                <a:latin typeface="Calibri"/>
              </a:rPr>
              <a:t>М</a:t>
            </a:r>
            <a:r>
              <a:rPr lang="ru-RU" sz="2900" spc="-1" dirty="0" smtClean="0">
                <a:solidFill>
                  <a:srgbClr val="FFFFFF"/>
                </a:solidFill>
                <a:latin typeface="Calibri"/>
              </a:rPr>
              <a:t>ероприятия  2022 год  </a:t>
            </a:r>
            <a:endParaRPr lang="ru-RU" sz="2900" dirty="0"/>
          </a:p>
        </p:txBody>
      </p:sp>
    </p:spTree>
    <p:extLst>
      <p:ext uri="{BB962C8B-B14F-4D97-AF65-F5344CB8AC3E}">
        <p14:creationId xmlns:p14="http://schemas.microsoft.com/office/powerpoint/2010/main" val="290287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1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51445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МЕРОПРИЯТИЯ 2022 ГОД</a:t>
            </a:r>
            <a:endParaRPr lang="ru-RU" sz="2700" dirty="0">
              <a:solidFill>
                <a:srgbClr val="9900C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99159" y="1619597"/>
            <a:ext cx="4464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25 ноября 2022 года прошел праздничный </a:t>
            </a:r>
            <a:r>
              <a:rPr lang="ru-RU" sz="1600" b="1" dirty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концерт, приуроченный к Дню матери</a:t>
            </a:r>
            <a:endParaRPr lang="ru-RU" sz="1600" dirty="0">
              <a:solidFill>
                <a:srgbClr val="9900CC"/>
              </a:solidFill>
            </a:endParaRPr>
          </a:p>
        </p:txBody>
      </p:sp>
      <p:pic>
        <p:nvPicPr>
          <p:cNvPr id="6" name="Рисунок 5" descr="C:\Users\Екатерина\Downloads\25-11-2022_14-44-03\20221125_13141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" r="32685"/>
          <a:stretch/>
        </p:blipFill>
        <p:spPr bwMode="auto">
          <a:xfrm>
            <a:off x="504364" y="1010722"/>
            <a:ext cx="3047846" cy="22611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Екатерина\Downloads\20221125_13405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1" t="16968" r="26895"/>
          <a:stretch/>
        </p:blipFill>
        <p:spPr bwMode="auto">
          <a:xfrm>
            <a:off x="3650408" y="1010721"/>
            <a:ext cx="2559593" cy="22611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E:\Мероприятия досуг\Ретро бал Петровская ассамблея 26.11\IMG-20221126-WA003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 t="5777" r="5625" b="19126"/>
          <a:stretch/>
        </p:blipFill>
        <p:spPr bwMode="auto">
          <a:xfrm>
            <a:off x="5705946" y="3310915"/>
            <a:ext cx="4530371" cy="2837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65386" y="4437437"/>
            <a:ext cx="53435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26 ноября 2022 года прошёл бал </a:t>
            </a:r>
            <a:r>
              <a:rPr lang="ru-RU" sz="1600" b="1" dirty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«Петровская ассамблея» от танцевального клуба «Ретро»</a:t>
            </a:r>
            <a:endParaRPr lang="ru-RU" sz="1600" dirty="0">
              <a:solidFill>
                <a:srgbClr val="9900C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4148" y="6602730"/>
            <a:ext cx="752208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spc="-1" dirty="0">
                <a:solidFill>
                  <a:srgbClr val="FFFFFF"/>
                </a:solidFill>
                <a:latin typeface="Calibri"/>
              </a:rPr>
              <a:t>М</a:t>
            </a:r>
            <a:r>
              <a:rPr lang="ru-RU" sz="2900" spc="-1" dirty="0" smtClean="0">
                <a:solidFill>
                  <a:srgbClr val="FFFFFF"/>
                </a:solidFill>
                <a:latin typeface="Calibri"/>
              </a:rPr>
              <a:t>ероприятия  2022 год  </a:t>
            </a:r>
            <a:endParaRPr lang="ru-RU" sz="2900" dirty="0"/>
          </a:p>
        </p:txBody>
      </p:sp>
    </p:spTree>
    <p:extLst>
      <p:ext uri="{BB962C8B-B14F-4D97-AF65-F5344CB8AC3E}">
        <p14:creationId xmlns:p14="http://schemas.microsoft.com/office/powerpoint/2010/main" val="37712314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1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smtClean="0"/>
              <a:t>Возложение цветов к мемориалу павшим воинам в ВОВ 1941-1995г.г., в честь празднования годовщины битвы под Москвой</a:t>
            </a:r>
            <a:endParaRPr lang="ru-RU" sz="1600"/>
          </a:p>
        </p:txBody>
      </p:sp>
      <p:sp>
        <p:nvSpPr>
          <p:cNvPr id="4" name="TextBox 3"/>
          <p:cNvSpPr txBox="1"/>
          <p:nvPr/>
        </p:nvSpPr>
        <p:spPr>
          <a:xfrm>
            <a:off x="1" y="251445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МЕРОПРИЯТИЯ </a:t>
            </a:r>
            <a:r>
              <a:rPr lang="ru-RU" sz="2700" dirty="0" smtClean="0">
                <a:solidFill>
                  <a:srgbClr val="9900CC"/>
                </a:solidFill>
              </a:rPr>
              <a:t>2022 </a:t>
            </a:r>
            <a:r>
              <a:rPr lang="ru-RU" sz="2700" dirty="0" smtClean="0">
                <a:solidFill>
                  <a:srgbClr val="9900CC"/>
                </a:solidFill>
              </a:rPr>
              <a:t>ГОД</a:t>
            </a:r>
            <a:endParaRPr lang="ru-RU" sz="2700" dirty="0">
              <a:solidFill>
                <a:srgbClr val="99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8610" y="4367633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9900CC"/>
                </a:solidFill>
              </a:rPr>
              <a:t>6 декабря 2022 года в ОСК «Ратник» прошел урок </a:t>
            </a:r>
            <a:r>
              <a:rPr lang="ru-RU" sz="1600" b="1" dirty="0">
                <a:solidFill>
                  <a:srgbClr val="9900CC"/>
                </a:solidFill>
              </a:rPr>
              <a:t>мужества, посвященный годовщине битвы под </a:t>
            </a:r>
            <a:r>
              <a:rPr lang="ru-RU" sz="1600" b="1" dirty="0" smtClean="0">
                <a:solidFill>
                  <a:srgbClr val="9900CC"/>
                </a:solidFill>
              </a:rPr>
              <a:t>Москвой</a:t>
            </a:r>
            <a:endParaRPr lang="ru-RU" sz="1600" dirty="0">
              <a:solidFill>
                <a:srgbClr val="9900CC"/>
              </a:solidFill>
            </a:endParaRPr>
          </a:p>
        </p:txBody>
      </p:sp>
      <p:pic>
        <p:nvPicPr>
          <p:cNvPr id="8" name="Рисунок 7" descr="F:\Мероприятия досуг\Возложение битва под Москвой 01.12\WhatsApp Image 2022-12-01 at 15.16.31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5" r="28583" b="30452"/>
          <a:stretch/>
        </p:blipFill>
        <p:spPr bwMode="auto">
          <a:xfrm>
            <a:off x="448664" y="899518"/>
            <a:ext cx="4104456" cy="26642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F:\Мероприятия досуг\Возложение битва под Москвой 01.12\WhatsApp Image 2022-12-01 at 16.10.46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" b="5532"/>
          <a:stretch/>
        </p:blipFill>
        <p:spPr bwMode="auto">
          <a:xfrm>
            <a:off x="4674239" y="899516"/>
            <a:ext cx="2536592" cy="26642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5"/>
          <a:stretch/>
        </p:blipFill>
        <p:spPr>
          <a:xfrm>
            <a:off x="7938194" y="3666419"/>
            <a:ext cx="2241208" cy="25879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12" y="3666418"/>
            <a:ext cx="3450562" cy="25879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7346" y="1599234"/>
            <a:ext cx="3055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smtClean="0">
                <a:solidFill>
                  <a:srgbClr val="9900CC"/>
                </a:solidFill>
              </a:rPr>
              <a:t>1 декабря 2022 года возложение цветов к мемориалу павшим воинам в ВОВ 1941-1995г.г., в честь празднования годовщины битвы под Москвой</a:t>
            </a:r>
            <a:endParaRPr lang="ru-RU" sz="1600" dirty="0">
              <a:solidFill>
                <a:srgbClr val="9900CC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4148" y="6602730"/>
            <a:ext cx="752208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spc="-1" dirty="0">
                <a:solidFill>
                  <a:srgbClr val="FFFFFF"/>
                </a:solidFill>
                <a:latin typeface="Calibri"/>
              </a:rPr>
              <a:t>М</a:t>
            </a:r>
            <a:r>
              <a:rPr lang="ru-RU" sz="2900" spc="-1" dirty="0" smtClean="0">
                <a:solidFill>
                  <a:srgbClr val="FFFFFF"/>
                </a:solidFill>
                <a:latin typeface="Calibri"/>
              </a:rPr>
              <a:t>ероприятия  2022 год  </a:t>
            </a:r>
            <a:endParaRPr lang="ru-RU" sz="2900" dirty="0"/>
          </a:p>
        </p:txBody>
      </p:sp>
    </p:spTree>
    <p:extLst>
      <p:ext uri="{BB962C8B-B14F-4D97-AF65-F5344CB8AC3E}">
        <p14:creationId xmlns:p14="http://schemas.microsoft.com/office/powerpoint/2010/main" val="2292990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51445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МЕРОПРИЯТИЯ </a:t>
            </a:r>
            <a:r>
              <a:rPr lang="ru-RU" sz="2700" dirty="0" smtClean="0">
                <a:solidFill>
                  <a:srgbClr val="9900CC"/>
                </a:solidFill>
              </a:rPr>
              <a:t>2022 </a:t>
            </a:r>
            <a:r>
              <a:rPr lang="ru-RU" sz="2700" dirty="0" smtClean="0">
                <a:solidFill>
                  <a:srgbClr val="9900CC"/>
                </a:solidFill>
              </a:rPr>
              <a:t>ГОД</a:t>
            </a:r>
            <a:endParaRPr lang="ru-RU" sz="2700" dirty="0">
              <a:solidFill>
                <a:srgbClr val="9900C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4148" y="6602730"/>
            <a:ext cx="752208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spc="-1" dirty="0">
                <a:solidFill>
                  <a:srgbClr val="FFFFFF"/>
                </a:solidFill>
                <a:latin typeface="Calibri"/>
              </a:rPr>
              <a:t>М</a:t>
            </a:r>
            <a:r>
              <a:rPr lang="ru-RU" sz="2900" spc="-1" dirty="0" smtClean="0">
                <a:solidFill>
                  <a:srgbClr val="FFFFFF"/>
                </a:solidFill>
                <a:latin typeface="Calibri"/>
              </a:rPr>
              <a:t>ероприятия  2022 год  </a:t>
            </a:r>
            <a:endParaRPr lang="ru-RU" sz="29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561930" y="1619597"/>
            <a:ext cx="4464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16 декабря 2022 года прошел концерт вокального ансамбля в стиле бард-</a:t>
            </a:r>
            <a:r>
              <a:rPr lang="ru-RU" sz="1600" b="1" dirty="0" err="1" smtClean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фьюжн</a:t>
            </a:r>
            <a:r>
              <a:rPr lang="ru-RU" sz="1600" b="1" dirty="0" smtClean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«</a:t>
            </a:r>
            <a:r>
              <a:rPr lang="ru-RU" sz="1600" b="1" dirty="0" err="1" smtClean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Малинада</a:t>
            </a:r>
            <a:r>
              <a:rPr lang="ru-RU" sz="1600" b="1" dirty="0" smtClean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» </a:t>
            </a:r>
            <a:endParaRPr lang="ru-RU" sz="1600" dirty="0">
              <a:solidFill>
                <a:srgbClr val="9900CC"/>
              </a:solidFill>
            </a:endParaRPr>
          </a:p>
        </p:txBody>
      </p:sp>
      <p:pic>
        <p:nvPicPr>
          <p:cNvPr id="7" name="Рисунок 6" descr="E:\Мероприятия досуг\Концерт Малинада 16.12\20221216_13545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"/>
          <a:stretch/>
        </p:blipFill>
        <p:spPr bwMode="auto">
          <a:xfrm>
            <a:off x="787758" y="927584"/>
            <a:ext cx="4702163" cy="25653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65386" y="4296365"/>
            <a:ext cx="5343525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17 декабря 2022 года прошла выставка </a:t>
            </a:r>
            <a:r>
              <a:rPr lang="ru-RU" sz="1600" b="1" dirty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«Новогодний калейдоскоп» новогодних работ участников арт студии "</a:t>
            </a:r>
            <a:r>
              <a:rPr lang="ru-RU" sz="1600" b="1" dirty="0" err="1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LeCredo</a:t>
            </a:r>
            <a:r>
              <a:rPr lang="ru-RU" sz="1600" b="1" dirty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" проекта Московское долголетие</a:t>
            </a:r>
            <a:endParaRPr lang="ru-RU" sz="1600" dirty="0">
              <a:solidFill>
                <a:srgbClr val="9900CC"/>
              </a:solidFill>
            </a:endParaRPr>
          </a:p>
        </p:txBody>
      </p:sp>
      <p:pic>
        <p:nvPicPr>
          <p:cNvPr id="9" name="Рисунок 8" descr="E:\Мероприятия досуг\Лия выставка Лукоморье 17.12\WhatsApp Image 2022-12-17 at 15.31.28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4" r="20592" b="16355"/>
          <a:stretch/>
        </p:blipFill>
        <p:spPr bwMode="auto">
          <a:xfrm>
            <a:off x="5561931" y="3283766"/>
            <a:ext cx="4585722" cy="29034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81606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07" y="0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51445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МЕРОПРИЯТИЯ </a:t>
            </a:r>
            <a:r>
              <a:rPr lang="ru-RU" sz="2700" dirty="0" smtClean="0">
                <a:solidFill>
                  <a:srgbClr val="9900CC"/>
                </a:solidFill>
              </a:rPr>
              <a:t>2022 </a:t>
            </a:r>
            <a:r>
              <a:rPr lang="ru-RU" sz="2700" dirty="0" smtClean="0">
                <a:solidFill>
                  <a:srgbClr val="9900CC"/>
                </a:solidFill>
              </a:rPr>
              <a:t>ГОД</a:t>
            </a:r>
            <a:endParaRPr lang="ru-RU" sz="2700" dirty="0">
              <a:solidFill>
                <a:srgbClr val="9900CC"/>
              </a:solidFill>
            </a:endParaRPr>
          </a:p>
        </p:txBody>
      </p:sp>
      <p:pic>
        <p:nvPicPr>
          <p:cNvPr id="6" name="Рисунок 5" descr="F:\Мероприятия досуг\Гос.3 Лучшие из лучших 23.12\Фото\20221223_17545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4" r="20233" b="5172"/>
          <a:stretch/>
        </p:blipFill>
        <p:spPr bwMode="auto">
          <a:xfrm>
            <a:off x="449094" y="1061889"/>
            <a:ext cx="3672408" cy="27325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4148" y="6602730"/>
            <a:ext cx="752208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spc="-1" dirty="0">
                <a:solidFill>
                  <a:srgbClr val="FFFFFF"/>
                </a:solidFill>
                <a:latin typeface="Calibri"/>
              </a:rPr>
              <a:t>М</a:t>
            </a:r>
            <a:r>
              <a:rPr lang="ru-RU" sz="2900" spc="-1" dirty="0" smtClean="0">
                <a:solidFill>
                  <a:srgbClr val="FFFFFF"/>
                </a:solidFill>
                <a:latin typeface="Calibri"/>
              </a:rPr>
              <a:t>ероприятия  2022 год  </a:t>
            </a:r>
            <a:endParaRPr lang="ru-RU" sz="2900" dirty="0"/>
          </a:p>
        </p:txBody>
      </p:sp>
      <p:pic>
        <p:nvPicPr>
          <p:cNvPr id="8" name="Рисунок 7" descr="F:\Мероприятия досуг\Гос.3 Лучшие из лучших 23.12\Фото\20221223_17455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6"/>
          <a:stretch/>
        </p:blipFill>
        <p:spPr bwMode="auto">
          <a:xfrm rot="5400000">
            <a:off x="3740478" y="1540920"/>
            <a:ext cx="2732529" cy="17744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7587" y="1907629"/>
            <a:ext cx="4608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23 декабря 2022 года прошла ежегодная </a:t>
            </a:r>
            <a:r>
              <a:rPr lang="ru-RU" sz="1600" b="1" dirty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церемония награждения по итогам работы за год «Лучшие из лучших»</a:t>
            </a:r>
            <a:endParaRPr lang="ru-RU" sz="1600" dirty="0">
              <a:solidFill>
                <a:srgbClr val="9900CC"/>
              </a:solidFill>
            </a:endParaRPr>
          </a:p>
        </p:txBody>
      </p:sp>
      <p:pic>
        <p:nvPicPr>
          <p:cNvPr id="12" name="Рисунок 11" descr="F:\Мероприятия досуг\Ретро бал новогдний 24.12\IMG-20221224-WA007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" t="25358" r="15638" b="11657"/>
          <a:stretch/>
        </p:blipFill>
        <p:spPr bwMode="auto">
          <a:xfrm>
            <a:off x="5993977" y="3817337"/>
            <a:ext cx="4399777" cy="2448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F:\Мероприятия досуг\Ретро бал новогдний 24.12\IMG-20221224-WA007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7" t="11660" r="17792"/>
          <a:stretch/>
        </p:blipFill>
        <p:spPr bwMode="auto">
          <a:xfrm>
            <a:off x="3113658" y="3817337"/>
            <a:ext cx="2808312" cy="2448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8145" y="4287420"/>
            <a:ext cx="262951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953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24 декабря 2022 года прошел бал-маскарад </a:t>
            </a:r>
            <a:r>
              <a:rPr lang="ru-RU" sz="1600" b="1" dirty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«Скоро Новый год!» от танцевального клуба «Ретро»</a:t>
            </a:r>
            <a:endParaRPr lang="ru-RU" sz="1600" dirty="0">
              <a:solidFill>
                <a:srgbClr val="9900CC"/>
              </a:solidFill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8550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4689" y="0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337971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МЕРОПРИЯТИЯ 2022 ГОД</a:t>
            </a:r>
            <a:endParaRPr lang="ru-RU" sz="2700" dirty="0">
              <a:solidFill>
                <a:srgbClr val="9900C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4148" y="6602730"/>
            <a:ext cx="752208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spc="-1" dirty="0">
                <a:solidFill>
                  <a:srgbClr val="FFFFFF"/>
                </a:solidFill>
                <a:latin typeface="Calibri"/>
              </a:rPr>
              <a:t>М</a:t>
            </a:r>
            <a:r>
              <a:rPr lang="ru-RU" sz="2900" spc="-1" dirty="0" smtClean="0">
                <a:solidFill>
                  <a:srgbClr val="FFFFFF"/>
                </a:solidFill>
                <a:latin typeface="Calibri"/>
              </a:rPr>
              <a:t>ероприятия  2022 год  </a:t>
            </a:r>
            <a:endParaRPr lang="ru-RU" sz="29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808735" y="1763613"/>
            <a:ext cx="379721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9535">
              <a:lnSpc>
                <a:spcPct val="115000"/>
              </a:lnSpc>
              <a:spcAft>
                <a:spcPts val="0"/>
              </a:spcAft>
            </a:pPr>
            <a:r>
              <a:rPr lang="ru-RU" sz="1600" b="1" smtClean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25 декабря 2022 года прошел отчетный концерт барабанной студии</a:t>
            </a:r>
            <a:endParaRPr lang="ru-RU" sz="1600" dirty="0">
              <a:solidFill>
                <a:srgbClr val="9900CC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9" name="Рисунок 8" descr="F:\Мероприятия досуг\ОК барабаны 25.12\IMG-20221225-WA004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4" t="11378" r="5333" b="9334"/>
          <a:stretch/>
        </p:blipFill>
        <p:spPr bwMode="auto">
          <a:xfrm>
            <a:off x="3473698" y="1129300"/>
            <a:ext cx="3168352" cy="2362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F:\Мероприятия досуг\ОК барабаны 25.12\20221225_17050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6" r="24468"/>
          <a:stretch/>
        </p:blipFill>
        <p:spPr bwMode="auto">
          <a:xfrm>
            <a:off x="484148" y="1117259"/>
            <a:ext cx="2917542" cy="23745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46656" y="4072134"/>
            <a:ext cx="3147516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9535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26 декабря 2022 года прошел отчетный </a:t>
            </a:r>
            <a:r>
              <a:rPr lang="ru-RU" sz="1600" b="1" dirty="0">
                <a:solidFill>
                  <a:srgbClr val="9900CC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концерт хора ветеранов района Северное Бутово и вокального ансамбля «Реприза»</a:t>
            </a:r>
            <a:endParaRPr lang="ru-RU" sz="1600" dirty="0">
              <a:solidFill>
                <a:srgbClr val="9900CC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12" name="Рисунок 11" descr="F:\Мероприятия досуг\ОК хор ветеранов 25.12\WhatsApp Image 2022-12-25 at 19.30.50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2"/>
          <a:stretch/>
        </p:blipFill>
        <p:spPr bwMode="auto">
          <a:xfrm>
            <a:off x="6570042" y="3635820"/>
            <a:ext cx="3787383" cy="25475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F:\Мероприятия досуг\ОК хор ветеранов 25.12\WhatsApp Image 2022-12-25 at 19.05.29.jpe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t="14320" r="12138"/>
          <a:stretch/>
        </p:blipFill>
        <p:spPr bwMode="auto">
          <a:xfrm>
            <a:off x="3204182" y="3629763"/>
            <a:ext cx="3247435" cy="2544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00980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Рисунок 2"/>
          <p:cNvPicPr/>
          <p:nvPr/>
        </p:nvPicPr>
        <p:blipFill>
          <a:blip r:embed="rId2"/>
          <a:srcRect b="18813"/>
          <a:stretch/>
        </p:blipFill>
        <p:spPr>
          <a:xfrm>
            <a:off x="0" y="0"/>
            <a:ext cx="10690920" cy="6136560"/>
          </a:xfrm>
          <a:prstGeom prst="rect">
            <a:avLst/>
          </a:prstGeom>
          <a:ln>
            <a:noFill/>
          </a:ln>
        </p:spPr>
      </p:pic>
      <p:sp>
        <p:nvSpPr>
          <p:cNvPr id="275" name="CustomShape 1"/>
          <p:cNvSpPr/>
          <p:nvPr/>
        </p:nvSpPr>
        <p:spPr>
          <a:xfrm>
            <a:off x="521370" y="6516141"/>
            <a:ext cx="7920880" cy="94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900" b="0" strike="noStrike" spc="-1" dirty="0">
                <a:solidFill>
                  <a:srgbClr val="FFFFFF"/>
                </a:solidFill>
                <a:latin typeface="Calibri"/>
              </a:rPr>
              <a:t>ГБУ </a:t>
            </a:r>
            <a:r>
              <a:rPr lang="ru-RU" sz="2900" b="0" strike="noStrike" spc="-1" dirty="0" smtClean="0">
                <a:solidFill>
                  <a:srgbClr val="FFFFFF"/>
                </a:solidFill>
                <a:latin typeface="Calibri"/>
              </a:rPr>
              <a:t>ЦСД «АТЛАНТ» </a:t>
            </a:r>
            <a:r>
              <a:rPr lang="ru-RU" sz="2900" b="0" strike="noStrike" spc="-1" dirty="0">
                <a:solidFill>
                  <a:srgbClr val="FFFFFF"/>
                </a:solidFill>
                <a:latin typeface="Calibri"/>
              </a:rPr>
              <a:t>В СОЦИАЛЬНЫХ СЕТЯХ</a:t>
            </a:r>
            <a:endParaRPr lang="ru-RU" sz="2900" b="0" strike="noStrike" spc="-1" dirty="0"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98953" y="2170464"/>
            <a:ext cx="7776864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86436" y="5003973"/>
            <a:ext cx="7776864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609602" y="3199615"/>
            <a:ext cx="495556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hlinkClick r:id="rId3"/>
              </a:rPr>
              <a:t>https://vk.com/atlant.uzao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09602" y="2152861"/>
            <a:ext cx="3867405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https://atlant.mos.ru/</a:t>
            </a:r>
            <a:endParaRPr lang="ru-RU" sz="3200" u="sng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78196" y="4021560"/>
            <a:ext cx="7776864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57474" y="581701"/>
            <a:ext cx="7776864" cy="117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66"/>
                </a:solidFill>
              </a:rPr>
              <a:t>ГБУ ЦСД «АТЛАНТ» </a:t>
            </a:r>
          </a:p>
          <a:p>
            <a:pPr algn="ctr"/>
            <a:r>
              <a:rPr lang="ru-RU" sz="3200" b="1" dirty="0" smtClean="0">
                <a:solidFill>
                  <a:srgbClr val="660066"/>
                </a:solidFill>
              </a:rPr>
              <a:t>в социальных сетях</a:t>
            </a:r>
            <a:endParaRPr lang="ru-RU" sz="3200" b="1" dirty="0">
              <a:solidFill>
                <a:srgbClr val="660066"/>
              </a:solidFill>
            </a:endParaRPr>
          </a:p>
        </p:txBody>
      </p:sp>
      <p:pic>
        <p:nvPicPr>
          <p:cNvPr id="12" name="Рисунок 11" descr="http://www.buddingbean.com/wp-content/uploads/2016/08/website-icon.png"/>
          <p:cNvPicPr/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514" y="2149643"/>
            <a:ext cx="792088" cy="713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21370" y="6372125"/>
            <a:ext cx="62151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spc="-1" dirty="0" smtClean="0">
                <a:solidFill>
                  <a:srgbClr val="FFFFFF"/>
                </a:solidFill>
                <a:latin typeface="Calibri"/>
              </a:rPr>
              <a:t>ВЗАИМОДЕЙСТВИЕ С РАЗЛИЧНЫМИ СЛУЖБАМИ И ОРГАНИЗАЦИЯМИ</a:t>
            </a:r>
            <a:endParaRPr lang="ru-RU" sz="2800" spc="-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0691813" cy="6137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2" cstate="print"/>
          <a:srcRect t="7475" b="77405"/>
          <a:stretch>
            <a:fillRect/>
          </a:stretch>
        </p:blipFill>
        <p:spPr bwMode="auto">
          <a:xfrm>
            <a:off x="559560" y="350813"/>
            <a:ext cx="991476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059626" y="1565259"/>
            <a:ext cx="878687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660066"/>
                </a:solidFill>
              </a:rPr>
              <a:t>   </a:t>
            </a:r>
            <a:r>
              <a:rPr lang="ru-RU" sz="2200" dirty="0" smtClean="0">
                <a:solidFill>
                  <a:srgbClr val="660066"/>
                </a:solidFill>
              </a:rPr>
              <a:t>ГБУ ЦСД «Атлант» взаимодействует с различными организациями района:</a:t>
            </a:r>
          </a:p>
          <a:p>
            <a:r>
              <a:rPr lang="ru-RU" sz="2200" dirty="0" smtClean="0">
                <a:solidFill>
                  <a:srgbClr val="660066"/>
                </a:solidFill>
              </a:rPr>
              <a:t>   1. Образовательными учреждениями (</a:t>
            </a:r>
            <a:r>
              <a:rPr lang="ru-RU" sz="2200" dirty="0" err="1" smtClean="0">
                <a:solidFill>
                  <a:srgbClr val="660066"/>
                </a:solidFill>
              </a:rPr>
              <a:t>ГБОУ</a:t>
            </a:r>
            <a:r>
              <a:rPr lang="ru-RU" sz="2200" dirty="0" smtClean="0">
                <a:solidFill>
                  <a:srgbClr val="660066"/>
                </a:solidFill>
              </a:rPr>
              <a:t> «Школа № 2006», </a:t>
            </a:r>
            <a:br>
              <a:rPr lang="ru-RU" sz="2200" dirty="0" smtClean="0">
                <a:solidFill>
                  <a:srgbClr val="660066"/>
                </a:solidFill>
              </a:rPr>
            </a:br>
            <a:r>
              <a:rPr lang="ru-RU" sz="2200" dirty="0" err="1" smtClean="0">
                <a:solidFill>
                  <a:srgbClr val="660066"/>
                </a:solidFill>
              </a:rPr>
              <a:t>ГБОУ</a:t>
            </a:r>
            <a:r>
              <a:rPr lang="ru-RU" sz="2200" dirty="0" smtClean="0">
                <a:solidFill>
                  <a:srgbClr val="660066"/>
                </a:solidFill>
              </a:rPr>
              <a:t> «Школа № 2114», </a:t>
            </a:r>
            <a:r>
              <a:rPr lang="ru-RU" sz="2200" dirty="0" err="1" smtClean="0">
                <a:solidFill>
                  <a:srgbClr val="660066"/>
                </a:solidFill>
              </a:rPr>
              <a:t>ГБОУ</a:t>
            </a:r>
            <a:r>
              <a:rPr lang="ru-RU" sz="2200" dirty="0" smtClean="0">
                <a:solidFill>
                  <a:srgbClr val="660066"/>
                </a:solidFill>
              </a:rPr>
              <a:t> «Школа № 1945», </a:t>
            </a:r>
            <a:r>
              <a:rPr lang="ru-RU" sz="2200" dirty="0" err="1" smtClean="0">
                <a:solidFill>
                  <a:srgbClr val="660066"/>
                </a:solidFill>
              </a:rPr>
              <a:t>ГБОУ</a:t>
            </a:r>
            <a:r>
              <a:rPr lang="ru-RU" sz="2200" dirty="0" smtClean="0">
                <a:solidFill>
                  <a:srgbClr val="660066"/>
                </a:solidFill>
              </a:rPr>
              <a:t> </a:t>
            </a:r>
            <a:br>
              <a:rPr lang="ru-RU" sz="2200" dirty="0" smtClean="0">
                <a:solidFill>
                  <a:srgbClr val="660066"/>
                </a:solidFill>
              </a:rPr>
            </a:br>
            <a:r>
              <a:rPr lang="ru-RU" sz="2200" dirty="0" smtClean="0">
                <a:solidFill>
                  <a:srgbClr val="660066"/>
                </a:solidFill>
              </a:rPr>
              <a:t>«Школа № 1613»)</a:t>
            </a:r>
          </a:p>
          <a:p>
            <a:r>
              <a:rPr lang="ru-RU" sz="2200" dirty="0" smtClean="0">
                <a:solidFill>
                  <a:srgbClr val="660066"/>
                </a:solidFill>
              </a:rPr>
              <a:t>   2. Центром эстетического воспитания детей «Моцарт»</a:t>
            </a:r>
          </a:p>
          <a:p>
            <a:r>
              <a:rPr lang="ru-RU" sz="2200" dirty="0" smtClean="0">
                <a:solidFill>
                  <a:srgbClr val="660066"/>
                </a:solidFill>
              </a:rPr>
              <a:t>   3. Советом ветеранов ВОВ и труда района Северное Бутово</a:t>
            </a:r>
          </a:p>
          <a:p>
            <a:r>
              <a:rPr lang="ru-RU" sz="2200" dirty="0" smtClean="0">
                <a:solidFill>
                  <a:srgbClr val="660066"/>
                </a:solidFill>
              </a:rPr>
              <a:t>   4. Центром социальной помощи семье и детям «Гелиос»</a:t>
            </a:r>
          </a:p>
          <a:p>
            <a:r>
              <a:rPr lang="ru-RU" sz="2200" dirty="0" smtClean="0">
                <a:solidFill>
                  <a:srgbClr val="660066"/>
                </a:solidFill>
              </a:rPr>
              <a:t>   5. Центром комплексной реабилитации инвалидов</a:t>
            </a:r>
          </a:p>
          <a:p>
            <a:r>
              <a:rPr lang="ru-RU" sz="2200" dirty="0" smtClean="0">
                <a:solidFill>
                  <a:srgbClr val="660066"/>
                </a:solidFill>
              </a:rPr>
              <a:t>   6. </a:t>
            </a:r>
            <a:r>
              <a:rPr lang="ru-RU" sz="2200" dirty="0" err="1" smtClean="0">
                <a:solidFill>
                  <a:srgbClr val="660066"/>
                </a:solidFill>
              </a:rPr>
              <a:t>РОО</a:t>
            </a:r>
            <a:r>
              <a:rPr lang="ru-RU" sz="2200" dirty="0" smtClean="0">
                <a:solidFill>
                  <a:srgbClr val="660066"/>
                </a:solidFill>
              </a:rPr>
              <a:t> Советом ветеранов боевых действий района Северное Бутово</a:t>
            </a:r>
          </a:p>
          <a:p>
            <a:r>
              <a:rPr lang="ru-RU" sz="2200" dirty="0" smtClean="0">
                <a:solidFill>
                  <a:srgbClr val="660066"/>
                </a:solidFill>
              </a:rPr>
              <a:t>   7. ГБУ территориальный центром социального обслуживания «Бутово»</a:t>
            </a:r>
          </a:p>
        </p:txBody>
      </p:sp>
    </p:spTree>
    <p:extLst>
      <p:ext uri="{BB962C8B-B14F-4D97-AF65-F5344CB8AC3E}">
        <p14:creationId xmlns:p14="http://schemas.microsoft.com/office/powerpoint/2010/main" val="286166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57"/>
          <p:cNvSpPr/>
          <p:nvPr/>
        </p:nvSpPr>
        <p:spPr>
          <a:xfrm>
            <a:off x="1" y="0"/>
            <a:ext cx="10691813" cy="6521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6" name="Text Box 13"/>
          <p:cNvSpPr txBox="1">
            <a:spLocks noChangeArrowheads="1"/>
          </p:cNvSpPr>
          <p:nvPr/>
        </p:nvSpPr>
        <p:spPr bwMode="auto">
          <a:xfrm>
            <a:off x="655027" y="1896396"/>
            <a:ext cx="4122490" cy="81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71600" tIns="37232" rIns="71600" bIns="37232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SzPct val="100000"/>
            </a:pPr>
            <a:r>
              <a:rPr lang="ru-RU" altLang="ru-RU" sz="2400" u="sng" dirty="0">
                <a:ln>
                  <a:solidFill>
                    <a:srgbClr val="7030A0"/>
                  </a:solidFill>
                </a:ln>
                <a:solidFill>
                  <a:srgbClr val="8E5B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Досугово-творческие </a:t>
            </a:r>
            <a:endParaRPr lang="ru-RU" altLang="ru-RU" sz="2400" u="sng" dirty="0" smtClean="0">
              <a:ln>
                <a:solidFill>
                  <a:srgbClr val="7030A0"/>
                </a:solidFill>
              </a:ln>
              <a:solidFill>
                <a:srgbClr val="8E5B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SzPct val="100000"/>
            </a:pPr>
            <a:r>
              <a:rPr lang="ru-RU" altLang="ru-RU" sz="2400" u="sng" dirty="0" smtClean="0">
                <a:ln>
                  <a:solidFill>
                    <a:srgbClr val="7030A0"/>
                  </a:solidFill>
                </a:ln>
                <a:solidFill>
                  <a:srgbClr val="8E5B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студии</a:t>
            </a:r>
            <a:endParaRPr lang="ru-RU" altLang="ru-RU" sz="2400" u="sng" dirty="0">
              <a:ln>
                <a:solidFill>
                  <a:srgbClr val="7030A0"/>
                </a:solidFill>
              </a:ln>
              <a:solidFill>
                <a:srgbClr val="8E5B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Box 14"/>
          <p:cNvSpPr txBox="1">
            <a:spLocks noChangeArrowheads="1"/>
          </p:cNvSpPr>
          <p:nvPr/>
        </p:nvSpPr>
        <p:spPr bwMode="auto">
          <a:xfrm>
            <a:off x="6498034" y="2020296"/>
            <a:ext cx="3091658" cy="44452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1600" tIns="37232" rIns="71600" bIns="37232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SzPct val="100000"/>
            </a:pPr>
            <a:r>
              <a:rPr lang="ru-RU" altLang="ru-RU" sz="2400" u="sng" dirty="0">
                <a:ln>
                  <a:solidFill>
                    <a:srgbClr val="7030A0"/>
                  </a:solidFill>
                </a:ln>
                <a:solidFill>
                  <a:srgbClr val="8E5B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 секции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" y="251445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9900CC"/>
                </a:solidFill>
              </a:rPr>
              <a:t>КОЛИЧЕСТВО ЗАНИМАЮЩИХСЯ</a:t>
            </a:r>
            <a:endParaRPr lang="ru-RU" sz="2700" b="1" dirty="0">
              <a:solidFill>
                <a:srgbClr val="99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257" y="951458"/>
            <a:ext cx="9649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99"/>
                </a:solidFill>
              </a:rPr>
              <a:t>В 2021 году на базе Центра работало 55 творческих студий и спортивных секций, всего занималось 857 человек</a:t>
            </a:r>
            <a:endParaRPr lang="ru-RU" sz="2000" b="1" dirty="0">
              <a:solidFill>
                <a:srgbClr val="9900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57474" y="2888117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660066"/>
                </a:solidFill>
              </a:rPr>
              <a:t>33</a:t>
            </a:r>
            <a:r>
              <a:rPr lang="ru-RU" b="1" dirty="0" smtClean="0">
                <a:solidFill>
                  <a:srgbClr val="660066"/>
                </a:solidFill>
              </a:rPr>
              <a:t> студии</a:t>
            </a:r>
          </a:p>
          <a:p>
            <a:r>
              <a:rPr lang="ru-RU" sz="2000" b="1" dirty="0" smtClean="0">
                <a:solidFill>
                  <a:srgbClr val="660066"/>
                </a:solidFill>
              </a:rPr>
              <a:t>20 </a:t>
            </a:r>
            <a:r>
              <a:rPr lang="ru-RU" b="1" dirty="0" smtClean="0">
                <a:solidFill>
                  <a:srgbClr val="660066"/>
                </a:solidFill>
              </a:rPr>
              <a:t>из них на платной основе</a:t>
            </a:r>
          </a:p>
          <a:p>
            <a:r>
              <a:rPr lang="ru-RU" sz="2000" b="1" dirty="0" smtClean="0">
                <a:solidFill>
                  <a:srgbClr val="660066"/>
                </a:solidFill>
              </a:rPr>
              <a:t>13</a:t>
            </a:r>
            <a:r>
              <a:rPr lang="ru-RU" b="1" dirty="0" smtClean="0">
                <a:solidFill>
                  <a:srgbClr val="660066"/>
                </a:solidFill>
              </a:rPr>
              <a:t> на бесплатной</a:t>
            </a:r>
            <a:endParaRPr lang="ru-RU" b="1" dirty="0">
              <a:solidFill>
                <a:srgbClr val="660066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36192" y="2805946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660066"/>
                </a:solidFill>
              </a:rPr>
              <a:t>22</a:t>
            </a:r>
            <a:r>
              <a:rPr lang="ru-RU" b="1" dirty="0" smtClean="0">
                <a:solidFill>
                  <a:srgbClr val="660066"/>
                </a:solidFill>
              </a:rPr>
              <a:t> секция</a:t>
            </a:r>
          </a:p>
          <a:p>
            <a:r>
              <a:rPr lang="ru-RU" sz="2000" b="1" dirty="0" smtClean="0">
                <a:solidFill>
                  <a:srgbClr val="660066"/>
                </a:solidFill>
              </a:rPr>
              <a:t>12</a:t>
            </a:r>
            <a:r>
              <a:rPr lang="ru-RU" b="1" dirty="0" smtClean="0">
                <a:solidFill>
                  <a:srgbClr val="660066"/>
                </a:solidFill>
              </a:rPr>
              <a:t> из них на платной основе</a:t>
            </a:r>
          </a:p>
          <a:p>
            <a:r>
              <a:rPr lang="ru-RU" sz="2000" b="1" dirty="0" smtClean="0">
                <a:solidFill>
                  <a:srgbClr val="660066"/>
                </a:solidFill>
              </a:rPr>
              <a:t>10</a:t>
            </a:r>
            <a:r>
              <a:rPr lang="ru-RU" b="1" dirty="0" smtClean="0">
                <a:solidFill>
                  <a:srgbClr val="660066"/>
                </a:solidFill>
              </a:rPr>
              <a:t> на бесплатной</a:t>
            </a:r>
            <a:endParaRPr lang="ru-RU" b="1" dirty="0">
              <a:solidFill>
                <a:srgbClr val="660066"/>
              </a:solidFill>
            </a:endParaRPr>
          </a:p>
        </p:txBody>
      </p:sp>
      <p:sp>
        <p:nvSpPr>
          <p:cNvPr id="15" name="Шеврон 14"/>
          <p:cNvSpPr/>
          <p:nvPr/>
        </p:nvSpPr>
        <p:spPr>
          <a:xfrm>
            <a:off x="1287878" y="3323940"/>
            <a:ext cx="169595" cy="14401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8" name="Шеврон 97"/>
          <p:cNvSpPr/>
          <p:nvPr/>
        </p:nvSpPr>
        <p:spPr>
          <a:xfrm>
            <a:off x="1287878" y="3018983"/>
            <a:ext cx="169595" cy="14401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9" name="Шеврон 98"/>
          <p:cNvSpPr/>
          <p:nvPr/>
        </p:nvSpPr>
        <p:spPr>
          <a:xfrm>
            <a:off x="1287878" y="3645822"/>
            <a:ext cx="169595" cy="14401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0" name="Шеврон 99"/>
          <p:cNvSpPr/>
          <p:nvPr/>
        </p:nvSpPr>
        <p:spPr>
          <a:xfrm>
            <a:off x="6660307" y="3551242"/>
            <a:ext cx="169595" cy="14401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1" name="Шеврон 100"/>
          <p:cNvSpPr/>
          <p:nvPr/>
        </p:nvSpPr>
        <p:spPr>
          <a:xfrm>
            <a:off x="6660307" y="3243981"/>
            <a:ext cx="169595" cy="14401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2" name="Шеврон 101"/>
          <p:cNvSpPr/>
          <p:nvPr/>
        </p:nvSpPr>
        <p:spPr>
          <a:xfrm>
            <a:off x="6660308" y="2919693"/>
            <a:ext cx="169595" cy="14401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61730" y="4323074"/>
            <a:ext cx="3883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90099"/>
                </a:solidFill>
              </a:rPr>
              <a:t>Количество занимающихся</a:t>
            </a:r>
            <a:endParaRPr lang="ru-RU" sz="2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99009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57474" y="4843602"/>
            <a:ext cx="410878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660066"/>
                </a:solidFill>
              </a:rPr>
              <a:t>426 чел.</a:t>
            </a:r>
          </a:p>
          <a:p>
            <a:r>
              <a:rPr lang="ru-RU" b="1" dirty="0" smtClean="0">
                <a:solidFill>
                  <a:srgbClr val="660066"/>
                </a:solidFill>
              </a:rPr>
              <a:t>КДН – 1 чел.</a:t>
            </a:r>
          </a:p>
          <a:p>
            <a:r>
              <a:rPr lang="ru-RU" b="1" dirty="0" smtClean="0">
                <a:solidFill>
                  <a:srgbClr val="660066"/>
                </a:solidFill>
              </a:rPr>
              <a:t>Общественные советники – 2 чел.</a:t>
            </a:r>
          </a:p>
          <a:p>
            <a:r>
              <a:rPr lang="ru-RU" b="1" dirty="0" smtClean="0">
                <a:solidFill>
                  <a:srgbClr val="660066"/>
                </a:solidFill>
              </a:rPr>
              <a:t>Инвалиды – 7 чел.</a:t>
            </a:r>
            <a:endParaRPr lang="ru-RU" b="1" dirty="0">
              <a:solidFill>
                <a:srgbClr val="660066"/>
              </a:solidFill>
            </a:endParaRPr>
          </a:p>
        </p:txBody>
      </p:sp>
      <p:sp>
        <p:nvSpPr>
          <p:cNvPr id="18" name="Шеврон 17"/>
          <p:cNvSpPr/>
          <p:nvPr/>
        </p:nvSpPr>
        <p:spPr>
          <a:xfrm>
            <a:off x="1269855" y="5279425"/>
            <a:ext cx="169595" cy="14401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49684" y="4869437"/>
            <a:ext cx="410878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660066"/>
                </a:solidFill>
              </a:rPr>
              <a:t>431 чел.</a:t>
            </a:r>
          </a:p>
          <a:p>
            <a:r>
              <a:rPr lang="ru-RU" b="1" dirty="0" smtClean="0">
                <a:solidFill>
                  <a:srgbClr val="660066"/>
                </a:solidFill>
              </a:rPr>
              <a:t>КДН – 1 чел.</a:t>
            </a:r>
          </a:p>
          <a:p>
            <a:r>
              <a:rPr lang="ru-RU" b="1" dirty="0" smtClean="0">
                <a:solidFill>
                  <a:srgbClr val="660066"/>
                </a:solidFill>
              </a:rPr>
              <a:t>Общественные советники – 4 чел.</a:t>
            </a:r>
          </a:p>
          <a:p>
            <a:r>
              <a:rPr lang="ru-RU" b="1" dirty="0" smtClean="0">
                <a:solidFill>
                  <a:srgbClr val="660066"/>
                </a:solidFill>
              </a:rPr>
              <a:t>Инвалиды – 6 чел.</a:t>
            </a:r>
            <a:endParaRPr lang="ru-RU" b="1" dirty="0">
              <a:solidFill>
                <a:srgbClr val="660066"/>
              </a:solidFill>
            </a:endParaRPr>
          </a:p>
        </p:txBody>
      </p:sp>
      <p:sp>
        <p:nvSpPr>
          <p:cNvPr id="21" name="Шеврон 20"/>
          <p:cNvSpPr/>
          <p:nvPr/>
        </p:nvSpPr>
        <p:spPr>
          <a:xfrm>
            <a:off x="1269854" y="5554029"/>
            <a:ext cx="169595" cy="14401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Шеврон 21"/>
          <p:cNvSpPr/>
          <p:nvPr/>
        </p:nvSpPr>
        <p:spPr>
          <a:xfrm>
            <a:off x="1278866" y="5810274"/>
            <a:ext cx="169595" cy="14401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Шеврон 22"/>
          <p:cNvSpPr/>
          <p:nvPr/>
        </p:nvSpPr>
        <p:spPr>
          <a:xfrm>
            <a:off x="6180090" y="5279456"/>
            <a:ext cx="169595" cy="14401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Шеврон 23"/>
          <p:cNvSpPr/>
          <p:nvPr/>
        </p:nvSpPr>
        <p:spPr>
          <a:xfrm>
            <a:off x="6180089" y="5554029"/>
            <a:ext cx="169595" cy="14401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Шеврон 24"/>
          <p:cNvSpPr/>
          <p:nvPr/>
        </p:nvSpPr>
        <p:spPr>
          <a:xfrm>
            <a:off x="6180089" y="5810274"/>
            <a:ext cx="169595" cy="14401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CustomShape 1"/>
          <p:cNvSpPr/>
          <p:nvPr/>
        </p:nvSpPr>
        <p:spPr>
          <a:xfrm>
            <a:off x="-341217" y="6702707"/>
            <a:ext cx="5145816" cy="7411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ГБУ ЦСД «Атлант»</a:t>
            </a:r>
          </a:p>
        </p:txBody>
      </p:sp>
    </p:spTree>
    <p:extLst>
      <p:ext uri="{BB962C8B-B14F-4D97-AF65-F5344CB8AC3E}">
        <p14:creationId xmlns:p14="http://schemas.microsoft.com/office/powerpoint/2010/main" val="397543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81208" y="6782905"/>
            <a:ext cx="5286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МОСКОВСКОЕ ДОЛГОЛЕТИЕ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10691813" cy="6538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pic>
        <p:nvPicPr>
          <p:cNvPr id="8" name="Рисунок 4"/>
          <p:cNvPicPr>
            <a:picLocks noChangeAspect="1"/>
          </p:cNvPicPr>
          <p:nvPr/>
        </p:nvPicPr>
        <p:blipFill>
          <a:blip r:embed="rId2"/>
          <a:srcRect l="72161" t="39197" r="9131" b="26091"/>
          <a:stretch>
            <a:fillRect/>
          </a:stretch>
        </p:blipFill>
        <p:spPr bwMode="auto">
          <a:xfrm>
            <a:off x="369034" y="2789310"/>
            <a:ext cx="1736742" cy="2357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362602" y="2621292"/>
            <a:ext cx="4394836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ru-RU" sz="3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600" b="1" dirty="0" smtClean="0">
                <a:solidFill>
                  <a:srgbClr val="0070C0"/>
                </a:solidFill>
              </a:rPr>
              <a:t>За 2022 год занятия велись в </a:t>
            </a:r>
            <a:r>
              <a:rPr lang="ru-RU" b="1" dirty="0" smtClean="0">
                <a:solidFill>
                  <a:srgbClr val="0070C0"/>
                </a:solidFill>
              </a:rPr>
              <a:t>24</a:t>
            </a:r>
            <a:r>
              <a:rPr lang="ru-RU" sz="1600" b="1" dirty="0" smtClean="0">
                <a:solidFill>
                  <a:srgbClr val="0070C0"/>
                </a:solidFill>
              </a:rPr>
              <a:t> группах по направлениям: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0070C0"/>
                </a:solidFill>
              </a:rPr>
              <a:t>Гимнастика – 9 групп;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solidFill>
                  <a:srgbClr val="0070C0"/>
                </a:solidFill>
              </a:rPr>
              <a:t>Т</a:t>
            </a:r>
            <a:r>
              <a:rPr lang="ru-RU" sz="1600" b="1" dirty="0" smtClean="0">
                <a:solidFill>
                  <a:srgbClr val="0070C0"/>
                </a:solidFill>
              </a:rPr>
              <a:t>анцы – 4 группы;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0070C0"/>
                </a:solidFill>
              </a:rPr>
              <a:t>Декоративно-прикладное искусство – 10 групп;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0070C0"/>
                </a:solidFill>
              </a:rPr>
              <a:t>Пение – 1 группа;</a:t>
            </a:r>
          </a:p>
          <a:p>
            <a:endParaRPr lang="ru-RU" sz="1600" b="1" dirty="0">
              <a:solidFill>
                <a:srgbClr val="0070C0"/>
              </a:solidFill>
            </a:endParaRPr>
          </a:p>
          <a:p>
            <a:pPr algn="ctr"/>
            <a:r>
              <a:rPr lang="ru-RU" b="1" dirty="0">
                <a:solidFill>
                  <a:srgbClr val="0070C0"/>
                </a:solidFill>
              </a:rPr>
              <a:t>Число занимающихся </a:t>
            </a:r>
            <a:r>
              <a:rPr lang="ru-RU" b="1" dirty="0" smtClean="0">
                <a:solidFill>
                  <a:srgbClr val="0070C0"/>
                </a:solidFill>
              </a:rPr>
              <a:t>составило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661 </a:t>
            </a:r>
            <a:r>
              <a:rPr lang="ru-RU" b="1" dirty="0">
                <a:solidFill>
                  <a:srgbClr val="0070C0"/>
                </a:solidFill>
              </a:rPr>
              <a:t>человек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9758" y="1043193"/>
            <a:ext cx="9512295" cy="1170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66"/>
                </a:solidFill>
              </a:rPr>
              <a:t>До апреля 2022 года программа «Московское долголетие» осуществляла свою деятельность в онлайн формате либо на улице. </a:t>
            </a:r>
          </a:p>
          <a:p>
            <a:pPr algn="ctr"/>
            <a:r>
              <a:rPr lang="ru-RU" sz="2000" b="1" dirty="0" smtClean="0">
                <a:solidFill>
                  <a:srgbClr val="660066"/>
                </a:solidFill>
              </a:rPr>
              <a:t>С апреля, к большой радости занимающихся, возобновились занятия во всех локациях Центра </a:t>
            </a:r>
            <a:endParaRPr lang="ru-RU" sz="2000" b="1" dirty="0">
              <a:solidFill>
                <a:srgbClr val="660066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20472" r="19518" b="11899"/>
          <a:stretch/>
        </p:blipFill>
        <p:spPr>
          <a:xfrm>
            <a:off x="7002090" y="2267669"/>
            <a:ext cx="3252169" cy="3913627"/>
          </a:xfrm>
          <a:prstGeom prst="rect">
            <a:avLst/>
          </a:prstGeom>
        </p:spPr>
      </p:pic>
      <p:pic>
        <p:nvPicPr>
          <p:cNvPr id="16" name="Рисунок 4"/>
          <p:cNvPicPr>
            <a:picLocks noChangeAspect="1"/>
          </p:cNvPicPr>
          <p:nvPr/>
        </p:nvPicPr>
        <p:blipFill rotWithShape="1">
          <a:blip r:embed="rId2"/>
          <a:srcRect l="22040" t="8972" r="22294" b="82726"/>
          <a:stretch/>
        </p:blipFill>
        <p:spPr bwMode="auto">
          <a:xfrm>
            <a:off x="2213558" y="279375"/>
            <a:ext cx="6264696" cy="64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10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2"/>
          <p:cNvSpPr/>
          <p:nvPr/>
        </p:nvSpPr>
        <p:spPr>
          <a:xfrm>
            <a:off x="-1" y="0"/>
            <a:ext cx="10691640" cy="61200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Прямоугольник 14"/>
          <p:cNvSpPr/>
          <p:nvPr/>
        </p:nvSpPr>
        <p:spPr>
          <a:xfrm>
            <a:off x="488122" y="6494481"/>
            <a:ext cx="642942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spc="-1" dirty="0" smtClean="0">
                <a:solidFill>
                  <a:srgbClr val="FFFFFF"/>
                </a:solidFill>
                <a:latin typeface="Calibri"/>
              </a:rPr>
              <a:t>МЕРОПРИЯТИЯ за 2022 год  </a:t>
            </a:r>
            <a:endParaRPr lang="ru-RU" sz="2900" dirty="0"/>
          </a:p>
        </p:txBody>
      </p:sp>
      <p:sp>
        <p:nvSpPr>
          <p:cNvPr id="16" name="TextBox 15"/>
          <p:cNvSpPr txBox="1"/>
          <p:nvPr/>
        </p:nvSpPr>
        <p:spPr>
          <a:xfrm>
            <a:off x="2465967" y="289375"/>
            <a:ext cx="57598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solidFill>
                  <a:srgbClr val="660066"/>
                </a:solidFill>
              </a:rPr>
              <a:t>МЕРОПРИЯТИЯ за 2022 год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rot="5400000">
            <a:off x="4846634" y="2636035"/>
            <a:ext cx="856462" cy="79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59626" y="1708135"/>
            <a:ext cx="8715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В рамках государственного задания за 2022 год проведено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2735214" y="2258037"/>
            <a:ext cx="1098524" cy="934499"/>
          </a:xfrm>
          <a:prstGeom prst="ellipse">
            <a:avLst/>
          </a:prstGeom>
          <a:solidFill>
            <a:srgbClr val="99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42</a:t>
            </a:r>
            <a:endParaRPr lang="ru-RU" sz="2500" b="1" dirty="0">
              <a:solidFill>
                <a:schemeClr val="bg1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6846104" y="2279242"/>
            <a:ext cx="1020082" cy="9132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/>
              <a:t>54</a:t>
            </a:r>
            <a:endParaRPr lang="ru-RU" sz="25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809507" y="3363533"/>
            <a:ext cx="9072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За 12 месяцев 2022 года запланировано и проведено районных и окружных мероприятий</a:t>
            </a:r>
            <a:r>
              <a:rPr lang="ru-RU" dirty="0" smtClean="0"/>
              <a:t>: </a:t>
            </a:r>
            <a:endParaRPr lang="ru-RU" dirty="0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rot="5400000">
            <a:off x="4812503" y="4636299"/>
            <a:ext cx="928694" cy="158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2793568" y="4175377"/>
            <a:ext cx="1040170" cy="926063"/>
          </a:xfrm>
          <a:prstGeom prst="ellipse">
            <a:avLst/>
          </a:prstGeom>
          <a:solidFill>
            <a:srgbClr val="99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108</a:t>
            </a:r>
            <a:endParaRPr lang="ru-RU" sz="2500" b="1" dirty="0">
              <a:solidFill>
                <a:schemeClr val="bg1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6846104" y="4137027"/>
            <a:ext cx="1020082" cy="964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/>
              <a:t>88</a:t>
            </a:r>
            <a:endParaRPr lang="ru-RU" sz="25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13052" y="5154315"/>
            <a:ext cx="94655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660066"/>
                </a:solidFill>
              </a:rPr>
              <a:t>Всего для жителей района проведено </a:t>
            </a:r>
            <a:r>
              <a:rPr lang="ru-RU" sz="3000" b="1" dirty="0" smtClean="0">
                <a:solidFill>
                  <a:srgbClr val="660066"/>
                </a:solidFill>
              </a:rPr>
              <a:t>290 </a:t>
            </a:r>
            <a:r>
              <a:rPr lang="ru-RU" sz="2500" b="1" dirty="0" smtClean="0">
                <a:solidFill>
                  <a:srgbClr val="660066"/>
                </a:solidFill>
              </a:rPr>
              <a:t>мероприятий, которые посетило более </a:t>
            </a:r>
            <a:r>
              <a:rPr lang="ru-RU" sz="3000" b="1" dirty="0" smtClean="0">
                <a:solidFill>
                  <a:srgbClr val="660066"/>
                </a:solidFill>
              </a:rPr>
              <a:t>14000</a:t>
            </a:r>
            <a:r>
              <a:rPr lang="ru-RU" sz="2500" b="1" dirty="0" smtClean="0">
                <a:solidFill>
                  <a:srgbClr val="660066"/>
                </a:solidFill>
              </a:rPr>
              <a:t> человек</a:t>
            </a:r>
            <a:endParaRPr lang="ru-RU" sz="2500" b="1" dirty="0">
              <a:solidFill>
                <a:srgbClr val="66006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7204" y="1000249"/>
            <a:ext cx="3998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660033"/>
                </a:solidFill>
              </a:rPr>
              <a:t>Досугово-развлекательные мероприятия</a:t>
            </a:r>
            <a:endParaRPr lang="ru-RU" sz="2000" b="1" u="sng" dirty="0">
              <a:solidFill>
                <a:srgbClr val="66003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2145" y="971839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660033"/>
                </a:solidFill>
              </a:rPr>
              <a:t>Спортивные </a:t>
            </a:r>
          </a:p>
          <a:p>
            <a:pPr algn="ctr"/>
            <a:r>
              <a:rPr lang="ru-RU" sz="2000" b="1" u="sng" dirty="0" smtClean="0">
                <a:solidFill>
                  <a:srgbClr val="660033"/>
                </a:solidFill>
              </a:rPr>
              <a:t>мероприятия</a:t>
            </a:r>
            <a:endParaRPr lang="ru-RU" sz="2000" b="1" u="sng" dirty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51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1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51445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МЕРОПРИЯТИЯ 2022 ГОД</a:t>
            </a:r>
            <a:endParaRPr lang="ru-RU" sz="2700" dirty="0">
              <a:solidFill>
                <a:srgbClr val="9900CC"/>
              </a:solidFill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377354" y="6551563"/>
            <a:ext cx="9937104" cy="53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600" tIns="37232" rIns="71600" bIns="37232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795"/>
              </a:spcBef>
              <a:buSzPct val="100000"/>
            </a:pPr>
            <a:r>
              <a:rPr lang="ru-RU" b="1" dirty="0" smtClean="0"/>
              <a:t>В течение года систематически проводятся мастер-классы от творческих мастерских и студий Центра</a:t>
            </a:r>
            <a:endParaRPr lang="ru-RU" altLang="ru-RU" sz="1591" b="1" dirty="0"/>
          </a:p>
        </p:txBody>
      </p:sp>
      <p:pic>
        <p:nvPicPr>
          <p:cNvPr id="7" name="Рисунок 6" descr="E:\Мероприятия досуг\Лия занятия Московско долголетие\WhatsApp Image 2022-09-13 at 12.48.46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0"/>
          <a:stretch/>
        </p:blipFill>
        <p:spPr bwMode="auto">
          <a:xfrm>
            <a:off x="521370" y="1015096"/>
            <a:ext cx="3600400" cy="23360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E:\Мероприятия досуг\МК по фетру к дню учителя 05.10\WhatsApp Image 2022-10-03 at 16.22.30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778" y="1014487"/>
            <a:ext cx="2880320" cy="2336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Екатерина\Downloads\WhatsApp Image 2022-10-16 at 18.02.08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/>
          <a:stretch/>
        </p:blipFill>
        <p:spPr bwMode="auto">
          <a:xfrm>
            <a:off x="521370" y="3491805"/>
            <a:ext cx="3312368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F:\Эврика\Занятия в студиях\Досуг\Вока и фортепьяно Банул\20221017_18062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8" r="11888"/>
          <a:stretch/>
        </p:blipFill>
        <p:spPr bwMode="auto">
          <a:xfrm>
            <a:off x="3905746" y="3493506"/>
            <a:ext cx="3456384" cy="2664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F:\Мероприятия досуг\Гос.2 фестиваль рисунков 08.04\IMG-20220408-WA002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6"/>
          <a:stretch/>
        </p:blipFill>
        <p:spPr bwMode="auto">
          <a:xfrm>
            <a:off x="7164828" y="1030724"/>
            <a:ext cx="2933606" cy="23204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F:\Мероприятия досуг\МК 8 марта Фетр и ИЗО 05.03\IMG-20220305-WA001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61"/>
          <a:stretch/>
        </p:blipFill>
        <p:spPr bwMode="auto">
          <a:xfrm>
            <a:off x="7434138" y="3491805"/>
            <a:ext cx="2664296" cy="26642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0557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555" y="0"/>
            <a:ext cx="10721192" cy="630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51445"/>
            <a:ext cx="10691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rgbClr val="9900CC"/>
                </a:solidFill>
              </a:rPr>
              <a:t>ОКРУЖНЫЕ МЕРОПРИЯТИЯ 2022 ГОД</a:t>
            </a:r>
            <a:endParaRPr lang="ru-RU" sz="2700" dirty="0">
              <a:solidFill>
                <a:srgbClr val="9900CC"/>
              </a:solidFill>
            </a:endParaRPr>
          </a:p>
        </p:txBody>
      </p:sp>
      <p:sp>
        <p:nvSpPr>
          <p:cNvPr id="5" name="CustomShape 1"/>
          <p:cNvSpPr/>
          <p:nvPr/>
        </p:nvSpPr>
        <p:spPr>
          <a:xfrm>
            <a:off x="6187292" y="1306272"/>
            <a:ext cx="4416185" cy="18437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600" tIns="35800" rIns="71600" bIns="35800"/>
          <a:lstStyle/>
          <a:p>
            <a:pPr>
              <a:defRPr/>
            </a:pPr>
            <a:r>
              <a:rPr lang="ru-RU" sz="1600" b="1" dirty="0" smtClean="0">
                <a:solidFill>
                  <a:srgbClr val="9900CC"/>
                </a:solidFill>
              </a:rPr>
              <a:t>8-9 января 2022 года прошли окружные </a:t>
            </a:r>
            <a:r>
              <a:rPr lang="ru-RU" sz="1600" b="1" dirty="0">
                <a:solidFill>
                  <a:srgbClr val="9900CC"/>
                </a:solidFill>
              </a:rPr>
              <a:t>отборочные соревнования по мини-футболу Московской межокружной Спартакиады «Московский двор-спортивный двор</a:t>
            </a:r>
            <a:r>
              <a:rPr lang="ru-RU" sz="1600" b="1" dirty="0" smtClean="0">
                <a:solidFill>
                  <a:srgbClr val="9900CC"/>
                </a:solidFill>
              </a:rPr>
              <a:t>» </a:t>
            </a:r>
            <a:r>
              <a:rPr lang="ru-RU" sz="1600" b="1" dirty="0">
                <a:solidFill>
                  <a:srgbClr val="9900CC"/>
                </a:solidFill>
              </a:rPr>
              <a:t>среди детей 2011-2012 годов </a:t>
            </a:r>
            <a:r>
              <a:rPr lang="ru-RU" sz="1600" b="1" dirty="0" smtClean="0">
                <a:solidFill>
                  <a:srgbClr val="9900CC"/>
                </a:solidFill>
              </a:rPr>
              <a:t>рождения. </a:t>
            </a:r>
            <a:r>
              <a:rPr lang="ru-RU" sz="1600" b="1" dirty="0">
                <a:solidFill>
                  <a:srgbClr val="9900CC"/>
                </a:solidFill>
              </a:rPr>
              <a:t>К</a:t>
            </a:r>
            <a:r>
              <a:rPr lang="ru-RU" sz="1600" b="1" dirty="0" smtClean="0">
                <a:solidFill>
                  <a:srgbClr val="9900CC"/>
                </a:solidFill>
              </a:rPr>
              <a:t>оманда </a:t>
            </a:r>
            <a:r>
              <a:rPr lang="ru-RU" sz="1600" b="1" dirty="0">
                <a:solidFill>
                  <a:srgbClr val="9900CC"/>
                </a:solidFill>
              </a:rPr>
              <a:t>района Северное Бутово заняла 1 </a:t>
            </a:r>
            <a:r>
              <a:rPr lang="ru-RU" sz="1600" b="1" dirty="0" smtClean="0">
                <a:solidFill>
                  <a:srgbClr val="9900CC"/>
                </a:solidFill>
              </a:rPr>
              <a:t>место</a:t>
            </a:r>
            <a:endParaRPr lang="ru-RU" sz="1600" dirty="0">
              <a:solidFill>
                <a:srgbClr val="9900CC"/>
              </a:solidFill>
            </a:endParaRPr>
          </a:p>
          <a:p>
            <a:pPr>
              <a:defRPr/>
            </a:pPr>
            <a:endParaRPr lang="ru-RU" sz="1600" b="1" spc="-1" dirty="0">
              <a:solidFill>
                <a:srgbClr val="9900CC"/>
              </a:solidFill>
            </a:endParaRPr>
          </a:p>
        </p:txBody>
      </p:sp>
      <p:pic>
        <p:nvPicPr>
          <p:cNvPr id="12" name="Рисунок 11" descr="C:\Users\Екатерина\Downloads\IMG-20220108-WA000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2" t="32720" r="6442" b="19715"/>
          <a:stretch/>
        </p:blipFill>
        <p:spPr bwMode="auto">
          <a:xfrm>
            <a:off x="449362" y="976997"/>
            <a:ext cx="5616624" cy="25868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E:\Мероприятия спорт\Футбол\Турнир по мини-футболу 15.01\IMG-20220115-WA001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t="26216" b="15027"/>
          <a:stretch/>
        </p:blipFill>
        <p:spPr bwMode="auto">
          <a:xfrm>
            <a:off x="4985866" y="3682876"/>
            <a:ext cx="5400600" cy="23870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28808" y="3851845"/>
            <a:ext cx="4723906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ru-RU" sz="1600" b="1" dirty="0" smtClean="0">
                <a:solidFill>
                  <a:srgbClr val="9900C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15 января 2022 года прошли окружные </a:t>
            </a:r>
            <a:r>
              <a:rPr lang="ru-RU" sz="1600" b="1" dirty="0">
                <a:solidFill>
                  <a:srgbClr val="9900C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отборочные соревнования по мини-футболу в рамках Московской комплексной межокружной Спартакиады «Спорт для всех</a:t>
            </a:r>
            <a:r>
              <a:rPr lang="ru-RU" sz="1600" b="1" dirty="0" smtClean="0">
                <a:solidFill>
                  <a:srgbClr val="9900C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», </a:t>
            </a:r>
            <a:r>
              <a:rPr lang="ru-RU" sz="1600" b="1" dirty="0">
                <a:solidFill>
                  <a:srgbClr val="9900C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возраст 18 лет и </a:t>
            </a:r>
            <a:r>
              <a:rPr lang="ru-RU" sz="1600" b="1" dirty="0" smtClean="0">
                <a:solidFill>
                  <a:srgbClr val="9900C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старше. </a:t>
            </a:r>
            <a:r>
              <a:rPr lang="ru-RU" sz="1600" b="1" dirty="0">
                <a:solidFill>
                  <a:srgbClr val="9900C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ru-RU" sz="1600" b="1" dirty="0" smtClean="0">
                <a:solidFill>
                  <a:srgbClr val="9900C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борная </a:t>
            </a:r>
            <a:r>
              <a:rPr lang="ru-RU" sz="1600" b="1" dirty="0">
                <a:solidFill>
                  <a:srgbClr val="9900C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команда района Северное Бутово заняла 1 </a:t>
            </a:r>
            <a:r>
              <a:rPr lang="ru-RU" sz="1600" b="1" dirty="0" smtClean="0">
                <a:solidFill>
                  <a:srgbClr val="9900C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место</a:t>
            </a:r>
            <a:endParaRPr lang="ru-RU" sz="1600" dirty="0">
              <a:solidFill>
                <a:srgbClr val="9900CC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4148" y="6602730"/>
            <a:ext cx="752208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spc="-1" dirty="0" smtClean="0">
                <a:solidFill>
                  <a:srgbClr val="FFFFFF"/>
                </a:solidFill>
                <a:latin typeface="Calibri"/>
              </a:rPr>
              <a:t>Окружные спортивные мероприятия  2022 год  </a:t>
            </a:r>
            <a:endParaRPr lang="ru-RU" sz="2900" dirty="0"/>
          </a:p>
        </p:txBody>
      </p:sp>
    </p:spTree>
    <p:extLst>
      <p:ext uri="{BB962C8B-B14F-4D97-AF65-F5344CB8AC3E}">
        <p14:creationId xmlns:p14="http://schemas.microsoft.com/office/powerpoint/2010/main" val="3742919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BF7B89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BF7B89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4883</TotalTime>
  <Words>1766</Words>
  <Application>Microsoft Office PowerPoint</Application>
  <PresentationFormat>Произвольный</PresentationFormat>
  <Paragraphs>202</Paragraphs>
  <Slides>38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8" baseType="lpstr">
      <vt:lpstr>Microsoft YaHei</vt:lpstr>
      <vt:lpstr>Arial</vt:lpstr>
      <vt:lpstr>Calibri</vt:lpstr>
      <vt:lpstr>Constantia</vt:lpstr>
      <vt:lpstr>DejaVu Sans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 Windows</dc:creator>
  <dc:description/>
  <cp:lastModifiedBy>Екатерина</cp:lastModifiedBy>
  <cp:revision>360</cp:revision>
  <cp:lastPrinted>2022-05-13T08:22:18Z</cp:lastPrinted>
  <dcterms:created xsi:type="dcterms:W3CDTF">2018-09-28T03:17:17Z</dcterms:created>
  <dcterms:modified xsi:type="dcterms:W3CDTF">2023-05-18T07:04:38Z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19</vt:i4>
  </property>
</Properties>
</file>