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146" r:id="rId1"/>
  </p:sldMasterIdLst>
  <p:notesMasterIdLst>
    <p:notesMasterId r:id="rId28"/>
  </p:notesMasterIdLst>
  <p:handoutMasterIdLst>
    <p:handoutMasterId r:id="rId29"/>
  </p:handoutMasterIdLst>
  <p:sldIdLst>
    <p:sldId id="256" r:id="rId2"/>
    <p:sldId id="498" r:id="rId3"/>
    <p:sldId id="463" r:id="rId4"/>
    <p:sldId id="486" r:id="rId5"/>
    <p:sldId id="511" r:id="rId6"/>
    <p:sldId id="500" r:id="rId7"/>
    <p:sldId id="445" r:id="rId8"/>
    <p:sldId id="466" r:id="rId9"/>
    <p:sldId id="501" r:id="rId10"/>
    <p:sldId id="475" r:id="rId11"/>
    <p:sldId id="504" r:id="rId12"/>
    <p:sldId id="505" r:id="rId13"/>
    <p:sldId id="506" r:id="rId14"/>
    <p:sldId id="512" r:id="rId15"/>
    <p:sldId id="513" r:id="rId16"/>
    <p:sldId id="514" r:id="rId17"/>
    <p:sldId id="515" r:id="rId18"/>
    <p:sldId id="456" r:id="rId19"/>
    <p:sldId id="484" r:id="rId20"/>
    <p:sldId id="491" r:id="rId21"/>
    <p:sldId id="495" r:id="rId22"/>
    <p:sldId id="492" r:id="rId23"/>
    <p:sldId id="502" r:id="rId24"/>
    <p:sldId id="503" r:id="rId25"/>
    <p:sldId id="448" r:id="rId26"/>
    <p:sldId id="293" r:id="rId27"/>
  </p:sldIdLst>
  <p:sldSz cx="9144000" cy="6858000" type="screen4x3"/>
  <p:notesSz cx="9929813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DE8"/>
    <a:srgbClr val="67B1E3"/>
    <a:srgbClr val="DDF2F9"/>
    <a:srgbClr val="990033"/>
    <a:srgbClr val="F14D4D"/>
    <a:srgbClr val="FBAC1D"/>
    <a:srgbClr val="F999B0"/>
    <a:srgbClr val="CCCCFF"/>
    <a:srgbClr val="259B9B"/>
    <a:srgbClr val="356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200" autoAdjust="0"/>
  </p:normalViewPr>
  <p:slideViewPr>
    <p:cSldViewPr>
      <p:cViewPr>
        <p:scale>
          <a:sx n="122" d="100"/>
          <a:sy n="122" d="100"/>
        </p:scale>
        <p:origin x="-132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3D8162-ACA9-4F96-B9B3-2C677C68F123}" type="doc">
      <dgm:prSet loTypeId="urn:microsoft.com/office/officeart/2005/8/layout/default#1" loCatId="list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5EF1BF5-7F2F-4045-9A6A-5A6AF12458E9}">
      <dgm:prSet custT="1"/>
      <dgm:spPr>
        <a:solidFill>
          <a:schemeClr val="bg1"/>
        </a:solidFill>
        <a:ln>
          <a:noFill/>
        </a:ln>
        <a:effectLst>
          <a:innerShdw blurRad="63500" dist="50800" dir="5400000">
            <a:prstClr val="black">
              <a:alpha val="50000"/>
            </a:prstClr>
          </a:inn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Отделения социального обслуживания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 на дому</a:t>
          </a:r>
          <a:endParaRPr lang="ru-RU" sz="2000" b="1" dirty="0">
            <a:solidFill>
              <a:schemeClr val="tx1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B2260018-9B7D-4DDF-A339-69BE0C5B8E9B}" type="parTrans" cxnId="{A2E1F81B-B699-4A73-8CE5-51885D219F9E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C4B63D55-8A66-4B82-9E1C-347A51C7559A}" type="sibTrans" cxnId="{A2E1F81B-B699-4A73-8CE5-51885D219F9E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02EEE530-6352-430F-848D-178A49ABDF47}">
      <dgm:prSet custT="1"/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Отделение социальной реабилитации инвалидов</a:t>
          </a:r>
          <a:endParaRPr lang="ru-RU" sz="2000" b="1" dirty="0">
            <a:solidFill>
              <a:schemeClr val="tx1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5EAB86D6-950A-4299-BFBE-2DFB12336A05}" type="parTrans" cxnId="{4D5557A4-2A40-488F-885A-F8E85E98575F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7EEA9359-1CDF-4053-950E-863A56D26764}" type="sibTrans" cxnId="{4D5557A4-2A40-488F-885A-F8E85E98575F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A696F390-3335-4E56-A424-4BEB5ACB2A63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9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Отделение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9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срочного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9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социального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9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обслуживания</a:t>
          </a:r>
          <a:endParaRPr lang="ru-RU" sz="1900" b="1" dirty="0">
            <a:solidFill>
              <a:schemeClr val="tx1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A6C60BD4-515E-4215-BB92-020A01596C80}" type="parTrans" cxnId="{52601EE7-A999-4B0D-BA34-8597106E3677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FE01EBF0-7C94-475D-8851-D9944E0D60C1}" type="sibTrans" cxnId="{52601EE7-A999-4B0D-BA34-8597106E3677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B19092E0-13C4-46E2-85C4-7CBB832C8803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Сектор «Мобильная социальная служба»</a:t>
          </a:r>
          <a:endParaRPr lang="ru-RU" sz="2000" b="1" dirty="0">
            <a:solidFill>
              <a:schemeClr val="tx1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86F64291-1803-4DF2-A1D4-AD8FB396F50E}" type="parTrans" cxnId="{88D2C707-2CED-4FA2-A403-BC906D7C29F6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CF42FD4F-D63C-4990-B8D0-3B558ED196C9}" type="sibTrans" cxnId="{88D2C707-2CED-4FA2-A403-BC906D7C29F6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9A84FE58-64A5-4E8E-BFFD-E0D16BDDC58B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Отделение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АУП</a:t>
          </a:r>
          <a:endParaRPr lang="ru-RU" sz="2400" b="1" dirty="0">
            <a:solidFill>
              <a:schemeClr val="tx1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356F037D-2CCC-48F1-B40B-D3859982A0BB}" type="parTrans" cxnId="{EEE27131-3314-4B4B-899D-22F24763BC5C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3AA08E5F-9153-491E-9EC8-C7BAA9B838D6}" type="sibTrans" cxnId="{EEE27131-3314-4B4B-899D-22F24763BC5C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4E56F277-274B-4B92-BECA-3CC075A350FF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Пункт выдачи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ТСР</a:t>
          </a:r>
          <a:endParaRPr lang="ru-RU" sz="2800" b="1" dirty="0">
            <a:solidFill>
              <a:schemeClr val="tx1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E158DE63-2CB4-4F50-B4BA-117587985D73}" type="parTrans" cxnId="{6A7FD5E1-29EC-43E3-BD71-CC54D3C0B97B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51F7DB39-76A0-4CCD-B132-64551219CB6D}" type="sibTrans" cxnId="{6A7FD5E1-29EC-43E3-BD71-CC54D3C0B97B}">
      <dgm:prSet/>
      <dgm:spPr/>
      <dgm:t>
        <a:bodyPr/>
        <a:lstStyle/>
        <a:p>
          <a:endParaRPr lang="ru-RU" b="1">
            <a:solidFill>
              <a:schemeClr val="tx1"/>
            </a:solidFill>
            <a:effectLst/>
            <a:latin typeface="Georgia" pitchFamily="18" charset="0"/>
          </a:endParaRPr>
        </a:p>
      </dgm:t>
    </dgm:pt>
    <dgm:pt modelId="{96B00B97-F6C9-47C7-BDC6-B651B2352C68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effectLst/>
              <a:latin typeface="Georgia" pitchFamily="18" charset="0"/>
              <a:cs typeface="Times New Roman" pitchFamily="18" charset="0"/>
            </a:rPr>
            <a:t>Отдел социальных коммуникаций                                                            и активного долголетия</a:t>
          </a:r>
          <a:endParaRPr lang="ru-RU" sz="2000" b="1" dirty="0">
            <a:solidFill>
              <a:schemeClr val="tx1"/>
            </a:solidFill>
            <a:effectLst/>
            <a:latin typeface="Georgia" pitchFamily="18" charset="0"/>
            <a:cs typeface="Times New Roman" pitchFamily="18" charset="0"/>
          </a:endParaRPr>
        </a:p>
      </dgm:t>
    </dgm:pt>
    <dgm:pt modelId="{0C23E017-5858-4533-98F0-D94C666DC751}" type="parTrans" cxnId="{4409175B-C522-4E13-BE85-F1C9374812E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BD7796C-FED3-4962-AE19-3C462DCFBD64}" type="sibTrans" cxnId="{4409175B-C522-4E13-BE85-F1C9374812E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9B2F8B4-66B2-4AA2-9AAF-F5C3212FEADB}" type="pres">
      <dgm:prSet presAssocID="{5A3D8162-ACA9-4F96-B9B3-2C677C68F12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8197FF-D25C-4589-AFC8-8D0756CA5BD8}" type="pres">
      <dgm:prSet presAssocID="{65EF1BF5-7F2F-4045-9A6A-5A6AF12458E9}" presName="node" presStyleLbl="node1" presStyleIdx="0" presStyleCnt="7" custScaleX="82835" custLinFactNeighborX="-4389" custLinFactNeighborY="15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72CF9-493A-42CB-8FFF-D3B17D43177A}" type="pres">
      <dgm:prSet presAssocID="{C4B63D55-8A66-4B82-9E1C-347A51C7559A}" presName="sibTrans" presStyleCnt="0"/>
      <dgm:spPr/>
      <dgm:t>
        <a:bodyPr/>
        <a:lstStyle/>
        <a:p>
          <a:endParaRPr lang="ru-RU"/>
        </a:p>
      </dgm:t>
    </dgm:pt>
    <dgm:pt modelId="{7B7568E3-7CFE-4AF0-802D-5144DF217600}" type="pres">
      <dgm:prSet presAssocID="{02EEE530-6352-430F-848D-178A49ABDF47}" presName="node" presStyleLbl="node1" presStyleIdx="1" presStyleCnt="7" custScaleX="85924" custLinFactNeighborX="-8085" custLinFactNeighborY="15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B89456-CFEE-434C-8886-1D77C1513CEA}" type="pres">
      <dgm:prSet presAssocID="{7EEA9359-1CDF-4053-950E-863A56D26764}" presName="sibTrans" presStyleCnt="0"/>
      <dgm:spPr/>
      <dgm:t>
        <a:bodyPr/>
        <a:lstStyle/>
        <a:p>
          <a:endParaRPr lang="ru-RU"/>
        </a:p>
      </dgm:t>
    </dgm:pt>
    <dgm:pt modelId="{AD1BB48F-0562-42EB-97B5-873B46DCB49F}" type="pres">
      <dgm:prSet presAssocID="{A696F390-3335-4E56-A424-4BEB5ACB2A63}" presName="node" presStyleLbl="node1" presStyleIdx="2" presStyleCnt="7" custScaleX="85399" custScaleY="97861" custLinFactNeighborX="-12584" custLinFactNeighborY="14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E72D0-8724-42D8-A386-2D440218EA50}" type="pres">
      <dgm:prSet presAssocID="{FE01EBF0-7C94-475D-8851-D9944E0D60C1}" presName="sibTrans" presStyleCnt="0"/>
      <dgm:spPr/>
      <dgm:t>
        <a:bodyPr/>
        <a:lstStyle/>
        <a:p>
          <a:endParaRPr lang="ru-RU"/>
        </a:p>
      </dgm:t>
    </dgm:pt>
    <dgm:pt modelId="{DDDFB04E-86C0-4A4E-95A6-C56BF5D31FFC}" type="pres">
      <dgm:prSet presAssocID="{B19092E0-13C4-46E2-85C4-7CBB832C8803}" presName="node" presStyleLbl="node1" presStyleIdx="3" presStyleCnt="7" custScaleX="83751" custLinFactNeighborX="-5513" custLinFactNeighborY="8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4FFDD-D4DA-4694-B379-0FC50C265BB5}" type="pres">
      <dgm:prSet presAssocID="{CF42FD4F-D63C-4990-B8D0-3B558ED196C9}" presName="sibTrans" presStyleCnt="0"/>
      <dgm:spPr/>
      <dgm:t>
        <a:bodyPr/>
        <a:lstStyle/>
        <a:p>
          <a:endParaRPr lang="ru-RU"/>
        </a:p>
      </dgm:t>
    </dgm:pt>
    <dgm:pt modelId="{19D9BB1E-4449-48F0-8A94-D6B5D97BC415}" type="pres">
      <dgm:prSet presAssocID="{9A84FE58-64A5-4E8E-BFFD-E0D16BDDC58B}" presName="node" presStyleLbl="node1" presStyleIdx="4" presStyleCnt="7" custScaleX="84386" custLinFactNeighborX="-10125" custLinFactNeighborY="8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F89920-C54A-4003-949F-9FC8C4D601E2}" type="pres">
      <dgm:prSet presAssocID="{3AA08E5F-9153-491E-9EC8-C7BAA9B838D6}" presName="sibTrans" presStyleCnt="0"/>
      <dgm:spPr/>
      <dgm:t>
        <a:bodyPr/>
        <a:lstStyle/>
        <a:p>
          <a:endParaRPr lang="ru-RU"/>
        </a:p>
      </dgm:t>
    </dgm:pt>
    <dgm:pt modelId="{9E38D643-C9FE-431E-9F61-58DD2F0D7AFB}" type="pres">
      <dgm:prSet presAssocID="{4E56F277-274B-4B92-BECA-3CC075A350FF}" presName="node" presStyleLbl="node1" presStyleIdx="5" presStyleCnt="7" custScaleX="86538" custLinFactNeighborX="-13087" custLinFactNeighborY="8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3ED826-FD77-4261-AE8A-1460E3E80D4D}" type="pres">
      <dgm:prSet presAssocID="{51F7DB39-76A0-4CCD-B132-64551219CB6D}" presName="sibTrans" presStyleCnt="0"/>
      <dgm:spPr/>
      <dgm:t>
        <a:bodyPr/>
        <a:lstStyle/>
        <a:p>
          <a:endParaRPr lang="ru-RU"/>
        </a:p>
      </dgm:t>
    </dgm:pt>
    <dgm:pt modelId="{91E88EAE-992F-452F-9B44-DC9513FBDC44}" type="pres">
      <dgm:prSet presAssocID="{96B00B97-F6C9-47C7-BDC6-B651B2352C68}" presName="node" presStyleLbl="node1" presStyleIdx="6" presStyleCnt="7" custScaleX="244808" custScaleY="52670" custLinFactNeighborX="-4789" custLinFactNeighborY="61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D2C707-2CED-4FA2-A403-BC906D7C29F6}" srcId="{5A3D8162-ACA9-4F96-B9B3-2C677C68F123}" destId="{B19092E0-13C4-46E2-85C4-7CBB832C8803}" srcOrd="3" destOrd="0" parTransId="{86F64291-1803-4DF2-A1D4-AD8FB396F50E}" sibTransId="{CF42FD4F-D63C-4990-B8D0-3B558ED196C9}"/>
    <dgm:cxn modelId="{4E04DAEA-BC57-45CF-9B9F-B1649ED0903D}" type="presOf" srcId="{9A84FE58-64A5-4E8E-BFFD-E0D16BDDC58B}" destId="{19D9BB1E-4449-48F0-8A94-D6B5D97BC415}" srcOrd="0" destOrd="0" presId="urn:microsoft.com/office/officeart/2005/8/layout/default#1"/>
    <dgm:cxn modelId="{4409175B-C522-4E13-BE85-F1C9374812E4}" srcId="{5A3D8162-ACA9-4F96-B9B3-2C677C68F123}" destId="{96B00B97-F6C9-47C7-BDC6-B651B2352C68}" srcOrd="6" destOrd="0" parTransId="{0C23E017-5858-4533-98F0-D94C666DC751}" sibTransId="{3BD7796C-FED3-4962-AE19-3C462DCFBD64}"/>
    <dgm:cxn modelId="{7A9438D0-4510-49EC-AB0C-4C6BACCA4F1A}" type="presOf" srcId="{65EF1BF5-7F2F-4045-9A6A-5A6AF12458E9}" destId="{908197FF-D25C-4589-AFC8-8D0756CA5BD8}" srcOrd="0" destOrd="0" presId="urn:microsoft.com/office/officeart/2005/8/layout/default#1"/>
    <dgm:cxn modelId="{20A332BE-5DEC-417D-927D-5584D9FAED40}" type="presOf" srcId="{A696F390-3335-4E56-A424-4BEB5ACB2A63}" destId="{AD1BB48F-0562-42EB-97B5-873B46DCB49F}" srcOrd="0" destOrd="0" presId="urn:microsoft.com/office/officeart/2005/8/layout/default#1"/>
    <dgm:cxn modelId="{4D5557A4-2A40-488F-885A-F8E85E98575F}" srcId="{5A3D8162-ACA9-4F96-B9B3-2C677C68F123}" destId="{02EEE530-6352-430F-848D-178A49ABDF47}" srcOrd="1" destOrd="0" parTransId="{5EAB86D6-950A-4299-BFBE-2DFB12336A05}" sibTransId="{7EEA9359-1CDF-4053-950E-863A56D26764}"/>
    <dgm:cxn modelId="{6A74AC0F-2ECA-4F91-A7CA-94F8F57002C6}" type="presOf" srcId="{02EEE530-6352-430F-848D-178A49ABDF47}" destId="{7B7568E3-7CFE-4AF0-802D-5144DF217600}" srcOrd="0" destOrd="0" presId="urn:microsoft.com/office/officeart/2005/8/layout/default#1"/>
    <dgm:cxn modelId="{98A1D3C3-9741-4487-B1D5-3B87DBAE1B7B}" type="presOf" srcId="{96B00B97-F6C9-47C7-BDC6-B651B2352C68}" destId="{91E88EAE-992F-452F-9B44-DC9513FBDC44}" srcOrd="0" destOrd="0" presId="urn:microsoft.com/office/officeart/2005/8/layout/default#1"/>
    <dgm:cxn modelId="{6A7FD5E1-29EC-43E3-BD71-CC54D3C0B97B}" srcId="{5A3D8162-ACA9-4F96-B9B3-2C677C68F123}" destId="{4E56F277-274B-4B92-BECA-3CC075A350FF}" srcOrd="5" destOrd="0" parTransId="{E158DE63-2CB4-4F50-B4BA-117587985D73}" sibTransId="{51F7DB39-76A0-4CCD-B132-64551219CB6D}"/>
    <dgm:cxn modelId="{9E28E627-0417-4069-92DA-AAD501F04885}" type="presOf" srcId="{5A3D8162-ACA9-4F96-B9B3-2C677C68F123}" destId="{B9B2F8B4-66B2-4AA2-9AAF-F5C3212FEADB}" srcOrd="0" destOrd="0" presId="urn:microsoft.com/office/officeart/2005/8/layout/default#1"/>
    <dgm:cxn modelId="{6E639270-9B6B-4557-B6BB-A3A7B9020B9F}" type="presOf" srcId="{4E56F277-274B-4B92-BECA-3CC075A350FF}" destId="{9E38D643-C9FE-431E-9F61-58DD2F0D7AFB}" srcOrd="0" destOrd="0" presId="urn:microsoft.com/office/officeart/2005/8/layout/default#1"/>
    <dgm:cxn modelId="{EEE27131-3314-4B4B-899D-22F24763BC5C}" srcId="{5A3D8162-ACA9-4F96-B9B3-2C677C68F123}" destId="{9A84FE58-64A5-4E8E-BFFD-E0D16BDDC58B}" srcOrd="4" destOrd="0" parTransId="{356F037D-2CCC-48F1-B40B-D3859982A0BB}" sibTransId="{3AA08E5F-9153-491E-9EC8-C7BAA9B838D6}"/>
    <dgm:cxn modelId="{52601EE7-A999-4B0D-BA34-8597106E3677}" srcId="{5A3D8162-ACA9-4F96-B9B3-2C677C68F123}" destId="{A696F390-3335-4E56-A424-4BEB5ACB2A63}" srcOrd="2" destOrd="0" parTransId="{A6C60BD4-515E-4215-BB92-020A01596C80}" sibTransId="{FE01EBF0-7C94-475D-8851-D9944E0D60C1}"/>
    <dgm:cxn modelId="{D0886367-3B98-4201-B343-BB18224621F2}" type="presOf" srcId="{B19092E0-13C4-46E2-85C4-7CBB832C8803}" destId="{DDDFB04E-86C0-4A4E-95A6-C56BF5D31FFC}" srcOrd="0" destOrd="0" presId="urn:microsoft.com/office/officeart/2005/8/layout/default#1"/>
    <dgm:cxn modelId="{A2E1F81B-B699-4A73-8CE5-51885D219F9E}" srcId="{5A3D8162-ACA9-4F96-B9B3-2C677C68F123}" destId="{65EF1BF5-7F2F-4045-9A6A-5A6AF12458E9}" srcOrd="0" destOrd="0" parTransId="{B2260018-9B7D-4DDF-A339-69BE0C5B8E9B}" sibTransId="{C4B63D55-8A66-4B82-9E1C-347A51C7559A}"/>
    <dgm:cxn modelId="{F999F482-B82E-45AB-BB3C-0CECA1AC7738}" type="presParOf" srcId="{B9B2F8B4-66B2-4AA2-9AAF-F5C3212FEADB}" destId="{908197FF-D25C-4589-AFC8-8D0756CA5BD8}" srcOrd="0" destOrd="0" presId="urn:microsoft.com/office/officeart/2005/8/layout/default#1"/>
    <dgm:cxn modelId="{969DB651-F709-4644-AF8B-707471E4D85B}" type="presParOf" srcId="{B9B2F8B4-66B2-4AA2-9AAF-F5C3212FEADB}" destId="{49872CF9-493A-42CB-8FFF-D3B17D43177A}" srcOrd="1" destOrd="0" presId="urn:microsoft.com/office/officeart/2005/8/layout/default#1"/>
    <dgm:cxn modelId="{9C1001BB-2AC0-48EA-BECD-8B2314D63CAF}" type="presParOf" srcId="{B9B2F8B4-66B2-4AA2-9AAF-F5C3212FEADB}" destId="{7B7568E3-7CFE-4AF0-802D-5144DF217600}" srcOrd="2" destOrd="0" presId="urn:microsoft.com/office/officeart/2005/8/layout/default#1"/>
    <dgm:cxn modelId="{19962E36-9933-4EF9-B88D-12EEB5242381}" type="presParOf" srcId="{B9B2F8B4-66B2-4AA2-9AAF-F5C3212FEADB}" destId="{77B89456-CFEE-434C-8886-1D77C1513CEA}" srcOrd="3" destOrd="0" presId="urn:microsoft.com/office/officeart/2005/8/layout/default#1"/>
    <dgm:cxn modelId="{10D796C0-9949-464D-8D71-36441CE5E200}" type="presParOf" srcId="{B9B2F8B4-66B2-4AA2-9AAF-F5C3212FEADB}" destId="{AD1BB48F-0562-42EB-97B5-873B46DCB49F}" srcOrd="4" destOrd="0" presId="urn:microsoft.com/office/officeart/2005/8/layout/default#1"/>
    <dgm:cxn modelId="{7AC7E167-2111-4151-B769-D14FF92CDFBB}" type="presParOf" srcId="{B9B2F8B4-66B2-4AA2-9AAF-F5C3212FEADB}" destId="{A82E72D0-8724-42D8-A386-2D440218EA50}" srcOrd="5" destOrd="0" presId="urn:microsoft.com/office/officeart/2005/8/layout/default#1"/>
    <dgm:cxn modelId="{DFE5A7E4-DF67-4E56-9D43-D1A0DFC49957}" type="presParOf" srcId="{B9B2F8B4-66B2-4AA2-9AAF-F5C3212FEADB}" destId="{DDDFB04E-86C0-4A4E-95A6-C56BF5D31FFC}" srcOrd="6" destOrd="0" presId="urn:microsoft.com/office/officeart/2005/8/layout/default#1"/>
    <dgm:cxn modelId="{127B5DDE-E1D5-4616-82DA-2CE52836F7FF}" type="presParOf" srcId="{B9B2F8B4-66B2-4AA2-9AAF-F5C3212FEADB}" destId="{5ED4FFDD-D4DA-4694-B379-0FC50C265BB5}" srcOrd="7" destOrd="0" presId="urn:microsoft.com/office/officeart/2005/8/layout/default#1"/>
    <dgm:cxn modelId="{F6B16930-8623-4C57-9E8B-CCDBB93BF9C7}" type="presParOf" srcId="{B9B2F8B4-66B2-4AA2-9AAF-F5C3212FEADB}" destId="{19D9BB1E-4449-48F0-8A94-D6B5D97BC415}" srcOrd="8" destOrd="0" presId="urn:microsoft.com/office/officeart/2005/8/layout/default#1"/>
    <dgm:cxn modelId="{C18CC6E6-04EE-485E-AD37-9EC082E201BE}" type="presParOf" srcId="{B9B2F8B4-66B2-4AA2-9AAF-F5C3212FEADB}" destId="{D8F89920-C54A-4003-949F-9FC8C4D601E2}" srcOrd="9" destOrd="0" presId="urn:microsoft.com/office/officeart/2005/8/layout/default#1"/>
    <dgm:cxn modelId="{64B48CFB-4898-4CBE-B690-20A1231CE7EE}" type="presParOf" srcId="{B9B2F8B4-66B2-4AA2-9AAF-F5C3212FEADB}" destId="{9E38D643-C9FE-431E-9F61-58DD2F0D7AFB}" srcOrd="10" destOrd="0" presId="urn:microsoft.com/office/officeart/2005/8/layout/default#1"/>
    <dgm:cxn modelId="{A18161CA-6EFA-4766-82D6-1701F3D767B7}" type="presParOf" srcId="{B9B2F8B4-66B2-4AA2-9AAF-F5C3212FEADB}" destId="{9C3ED826-FD77-4261-AE8A-1460E3E80D4D}" srcOrd="11" destOrd="0" presId="urn:microsoft.com/office/officeart/2005/8/layout/default#1"/>
    <dgm:cxn modelId="{2FA75C2E-C601-41E7-84C6-BD22B10BAF28}" type="presParOf" srcId="{B9B2F8B4-66B2-4AA2-9AAF-F5C3212FEADB}" destId="{91E88EAE-992F-452F-9B44-DC9513FBDC44}" srcOrd="12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8CAD1A-13E0-4F3F-87BD-A82DBACD1CE1}" type="doc">
      <dgm:prSet loTypeId="urn:microsoft.com/office/officeart/2005/8/layout/radial4" loCatId="relationship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zh-CN" altLang="en-US"/>
        </a:p>
      </dgm:t>
    </dgm:pt>
    <dgm:pt modelId="{27379669-F41C-4CF4-ADAD-8FCB965FC9F0}">
      <dgm:prSet phldrT="[文本]" custT="1"/>
      <dgm:spPr>
        <a:xfrm>
          <a:off x="4287543" y="3571618"/>
          <a:ext cx="2177373" cy="2177373"/>
        </a:xfrm>
        <a:solidFill>
          <a:srgbClr val="F14D4D"/>
        </a:solidFill>
      </dgm:spPr>
      <dgm:t>
        <a:bodyPr/>
        <a:lstStyle/>
        <a:p>
          <a:pPr>
            <a:lnSpc>
              <a:spcPct val="80000"/>
            </a:lnSpc>
            <a:spcAft>
              <a:spcPts val="0"/>
            </a:spcAft>
          </a:pPr>
          <a:r>
            <a:rPr lang="ru-RU" altLang="zh-CN" sz="2400" b="1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Выполнено более 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altLang="zh-CN" sz="4000" b="1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200</a:t>
          </a:r>
        </a:p>
        <a:p>
          <a:pPr>
            <a:lnSpc>
              <a:spcPct val="80000"/>
            </a:lnSpc>
            <a:spcAft>
              <a:spcPts val="0"/>
            </a:spcAft>
          </a:pPr>
          <a:r>
            <a:rPr lang="ru-RU" altLang="zh-CN" sz="2400" b="1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 заявок</a:t>
          </a:r>
          <a:endParaRPr lang="zh-CN" altLang="en-US" sz="2400" b="1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gm:t>
    </dgm:pt>
    <dgm:pt modelId="{C01EC3AB-BBDA-487E-B934-77152383C9F4}" type="parTrans" cxnId="{F2BAACC0-6BB7-421A-BA94-C59106286009}">
      <dgm:prSet/>
      <dgm:spPr/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3A1F868E-86A4-4E40-A165-6F7ABE0405C0}" type="sibTrans" cxnId="{F2BAACC0-6BB7-421A-BA94-C59106286009}">
      <dgm:prSet/>
      <dgm:spPr/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3C54D111-3B81-4703-A783-267AEF41F3AA}">
      <dgm:prSet phldrT="[文本]" custT="1"/>
      <dgm:spPr>
        <a:xfrm>
          <a:off x="461160" y="4050641"/>
          <a:ext cx="1524161" cy="1219328"/>
        </a:xfrm>
        <a:solidFill>
          <a:schemeClr val="bg1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altLang="zh-CN" sz="2000" b="1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Доставка корма животным</a:t>
          </a:r>
          <a:endParaRPr lang="zh-CN" altLang="en-US" sz="2000" b="1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gm:t>
    </dgm:pt>
    <dgm:pt modelId="{937729A4-D9E1-4B75-BD1D-AA9E3A881D51}" type="parTrans" cxnId="{AFAC7250-618C-4ED7-AB4F-B47C93D55B03}">
      <dgm:prSet/>
      <dgm:spPr>
        <a:xfrm rot="10800000">
          <a:off x="1223240" y="4350029"/>
          <a:ext cx="2895765" cy="620551"/>
        </a:xfrm>
        <a:solidFill>
          <a:schemeClr val="bg1"/>
        </a:solidFill>
      </dgm:spPr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5B9E4440-F3C4-4D5E-AC64-EEA31E574F34}" type="sibTrans" cxnId="{AFAC7250-618C-4ED7-AB4F-B47C93D55B03}">
      <dgm:prSet/>
      <dgm:spPr/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E504B8C8-D572-4C18-9C42-E37366153547}">
      <dgm:prSet phldrT="[文本]" custT="1"/>
      <dgm:spPr>
        <a:xfrm>
          <a:off x="872435" y="2248726"/>
          <a:ext cx="1524161" cy="1219328"/>
        </a:xfrm>
        <a:solidFill>
          <a:schemeClr val="bg1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altLang="zh-CN" sz="2000" b="1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Доставка абсорбирующего белья</a:t>
          </a:r>
          <a:endParaRPr lang="zh-CN" altLang="en-US" sz="2000" b="1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gm:t>
    </dgm:pt>
    <dgm:pt modelId="{C4FFF673-9D2E-49FB-B8CD-159AA7C56908}" type="parTrans" cxnId="{FE0A9CE4-FCCB-44D8-A8CA-C5231E9350FC}">
      <dgm:prSet/>
      <dgm:spPr>
        <a:xfrm rot="12342857">
          <a:off x="1491130" y="3176328"/>
          <a:ext cx="2895765" cy="620551"/>
        </a:xfrm>
        <a:solidFill>
          <a:schemeClr val="bg1"/>
        </a:solidFill>
      </dgm:spPr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D75F9F47-316F-4165-943F-49CE492BC602}" type="sibTrans" cxnId="{FE0A9CE4-FCCB-44D8-A8CA-C5231E9350FC}">
      <dgm:prSet/>
      <dgm:spPr/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F0E4F97F-3E89-4570-B0CF-148B6A06D215}">
      <dgm:prSet phldrT="[文本]" custT="1"/>
      <dgm:spPr>
        <a:xfrm>
          <a:off x="2024802" y="803703"/>
          <a:ext cx="1524161" cy="1219328"/>
        </a:xfrm>
        <a:solidFill>
          <a:schemeClr val="bg1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Georgia" panose="02040502050405020303" pitchFamily="18" charset="0"/>
              <a:cs typeface="Arial" panose="020B0604020202020204" pitchFamily="34" charset="0"/>
            </a:rPr>
            <a:t>Доставка безрецептурных лекарств</a:t>
          </a:r>
          <a:endParaRPr lang="zh-CN" altLang="en-US" sz="2000" b="1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gm:t>
    </dgm:pt>
    <dgm:pt modelId="{4271616D-DE52-4049-AE48-3E4614EDAC86}" type="parTrans" cxnId="{A41546DA-86EF-4421-A87F-1DA83650A828}">
      <dgm:prSet/>
      <dgm:spPr>
        <a:xfrm rot="13885714">
          <a:off x="2241740" y="2235092"/>
          <a:ext cx="2895765" cy="620551"/>
        </a:xfrm>
        <a:solidFill>
          <a:schemeClr val="bg1"/>
        </a:solidFill>
      </dgm:spPr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D070E4E9-9317-4642-A578-DA3F94C38D79}" type="sibTrans" cxnId="{A41546DA-86EF-4421-A87F-1DA83650A828}">
      <dgm:prSet/>
      <dgm:spPr/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9F2859CF-DA95-474F-AE0E-9B0426CC8D7F}">
      <dgm:prSet phldrT="[文本]" custT="1"/>
      <dgm:spPr>
        <a:xfrm>
          <a:off x="3690022" y="1775"/>
          <a:ext cx="1524161" cy="1219328"/>
        </a:xfrm>
        <a:solidFill>
          <a:schemeClr val="bg1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Georgia" panose="02040502050405020303" pitchFamily="18" charset="0"/>
              <a:cs typeface="Arial" panose="020B0604020202020204" pitchFamily="34" charset="0"/>
            </a:rPr>
            <a:t>Доставка рецептурных лекарств</a:t>
          </a:r>
          <a:endParaRPr lang="zh-CN" altLang="en-US" sz="2000" b="1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gm:t>
    </dgm:pt>
    <dgm:pt modelId="{A15219F7-4AFF-4DAC-B683-9FD64231403A}" type="parTrans" cxnId="{1662AA96-4466-4ACD-8D2A-9B064F5B69C1}">
      <dgm:prSet/>
      <dgm:spPr>
        <a:xfrm rot="15428571">
          <a:off x="3326404" y="1712746"/>
          <a:ext cx="2895765" cy="620551"/>
        </a:xfrm>
        <a:solidFill>
          <a:schemeClr val="bg1"/>
        </a:solidFill>
      </dgm:spPr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9287B5B5-8FE2-4F97-846F-E8FCAFB18673}" type="sibTrans" cxnId="{1662AA96-4466-4ACD-8D2A-9B064F5B69C1}">
      <dgm:prSet/>
      <dgm:spPr/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7E068F0E-254F-40F4-A231-D37CBF57E78A}">
      <dgm:prSet phldrT="[文本]" custT="1"/>
      <dgm:spPr>
        <a:xfrm>
          <a:off x="5538276" y="1775"/>
          <a:ext cx="1524161" cy="1219328"/>
        </a:xfrm>
        <a:solidFill>
          <a:schemeClr val="bg1"/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Georgia" panose="02040502050405020303" pitchFamily="18" charset="0"/>
              <a:cs typeface="Arial" panose="020B0604020202020204" pitchFamily="34" charset="0"/>
            </a:rPr>
            <a:t>Доставка товаров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latin typeface="Georgia" panose="02040502050405020303" pitchFamily="18" charset="0"/>
              <a:cs typeface="Arial" panose="020B0604020202020204" pitchFamily="34" charset="0"/>
            </a:rPr>
            <a:t>первой необходимости</a:t>
          </a:r>
          <a:endParaRPr lang="zh-CN" altLang="en-US" sz="2000" b="1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gm:t>
    </dgm:pt>
    <dgm:pt modelId="{EDD2F7E7-7163-45F6-89AB-B962891A0814}" type="parTrans" cxnId="{08216BCF-AB59-4614-8928-1FE58E76B840}">
      <dgm:prSet/>
      <dgm:spPr>
        <a:xfrm rot="16971429">
          <a:off x="4530289" y="1712746"/>
          <a:ext cx="2895765" cy="620551"/>
        </a:xfrm>
        <a:solidFill>
          <a:schemeClr val="bg1"/>
        </a:solidFill>
      </dgm:spPr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FA6D92A1-4C8F-4EF0-BC4E-7EDD92B83770}" type="sibTrans" cxnId="{08216BCF-AB59-4614-8928-1FE58E76B840}">
      <dgm:prSet/>
      <dgm:spPr/>
      <dgm:t>
        <a:bodyPr/>
        <a:lstStyle/>
        <a:p>
          <a:endParaRPr lang="zh-CN" altLang="en-US" sz="1600" b="0">
            <a:latin typeface="微软雅黑" pitchFamily="34" charset="-122"/>
            <a:ea typeface="微软雅黑" pitchFamily="34" charset="-122"/>
          </a:endParaRPr>
        </a:p>
      </dgm:t>
    </dgm:pt>
    <dgm:pt modelId="{0D2F1B43-17D7-44DF-A744-D2BA5E6FD243}">
      <dgm:prSet custT="1"/>
      <dgm:spPr>
        <a:solidFill>
          <a:schemeClr val="bg1"/>
        </a:solidFill>
      </dgm:spPr>
      <dgm:t>
        <a:bodyPr/>
        <a:lstStyle/>
        <a:p>
          <a:r>
            <a:rPr lang="ru-RU" sz="2300" b="1" dirty="0" smtClean="0">
              <a:latin typeface="Georgia" panose="02040502050405020303" pitchFamily="18" charset="0"/>
              <a:cs typeface="Arial" panose="020B0604020202020204" pitchFamily="34" charset="0"/>
            </a:rPr>
            <a:t>Доставка продуктов</a:t>
          </a:r>
          <a:endParaRPr lang="ru-RU" sz="2300" b="1" dirty="0">
            <a:latin typeface="Georgia" panose="02040502050405020303" pitchFamily="18" charset="0"/>
            <a:cs typeface="Arial" panose="020B0604020202020204" pitchFamily="34" charset="0"/>
          </a:endParaRPr>
        </a:p>
      </dgm:t>
    </dgm:pt>
    <dgm:pt modelId="{992E488A-75A3-4D9D-A91D-97F75B2B7946}" type="parTrans" cxnId="{D501C472-5D6D-4547-BA73-5F4E05F1D309}">
      <dgm:prSet/>
      <dgm:spPr>
        <a:solidFill>
          <a:schemeClr val="bg1"/>
        </a:solidFill>
      </dgm:spPr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61596CC-4667-4195-A563-B091D65B97B1}" type="sibTrans" cxnId="{D501C472-5D6D-4547-BA73-5F4E05F1D309}">
      <dgm:prSet/>
      <dgm:spPr/>
      <dgm:t>
        <a:bodyPr/>
        <a:lstStyle/>
        <a:p>
          <a:endParaRPr lang="ru-RU"/>
        </a:p>
      </dgm:t>
    </dgm:pt>
    <dgm:pt modelId="{C5F9E084-3AE6-4A1C-93C2-3DA157303DDB}" type="pres">
      <dgm:prSet presAssocID="{818CAD1A-13E0-4F3F-87BD-A82DBACD1CE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A0FD9EF-9B77-44D7-94E1-5720F79BD140}" type="pres">
      <dgm:prSet presAssocID="{27379669-F41C-4CF4-ADAD-8FCB965FC9F0}" presName="centerShape" presStyleLbl="node0" presStyleIdx="0" presStyleCnt="1" custScaleX="132022" custLinFactNeighborX="11232" custLinFactNeighborY="-3885"/>
      <dgm:spPr>
        <a:prstGeom prst="ellipse">
          <a:avLst/>
        </a:prstGeom>
      </dgm:spPr>
      <dgm:t>
        <a:bodyPr/>
        <a:lstStyle/>
        <a:p>
          <a:endParaRPr lang="zh-CN" altLang="en-US"/>
        </a:p>
      </dgm:t>
    </dgm:pt>
    <dgm:pt modelId="{9B23686A-3BF8-4FDA-A103-ABBA6D193203}" type="pres">
      <dgm:prSet presAssocID="{937729A4-D9E1-4B75-BD1D-AA9E3A881D51}" presName="parTrans" presStyleLbl="bgSibTrans2D1" presStyleIdx="0" presStyleCnt="6" custLinFactNeighborX="-7468" custLinFactNeighborY="24901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F4044308-19DB-4175-9494-FADEA42A82DB}" type="pres">
      <dgm:prSet presAssocID="{3C54D111-3B81-4703-A783-267AEF41F3AA}" presName="node" presStyleLbl="node1" presStyleIdx="0" presStyleCnt="6" custScaleX="118344" custRadScaleRad="125114" custRadScaleInc="589581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8C8BA28D-AEA5-46C9-925E-77B64DA18980}" type="pres">
      <dgm:prSet presAssocID="{C4FFF673-9D2E-49FB-B8CD-159AA7C56908}" presName="parTrans" presStyleLbl="bgSibTrans2D1" presStyleIdx="1" presStyleCnt="6" custLinFactNeighborX="16236" custLinFactNeighborY="69294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B88D02EC-3284-4240-AD75-7C88AF8BBD4F}" type="pres">
      <dgm:prSet presAssocID="{E504B8C8-D572-4C18-9C42-E37366153547}" presName="node" presStyleLbl="node1" presStyleIdx="1" presStyleCnt="6" custScaleX="207720" custScaleY="112692" custRadScaleRad="90812" custRadScaleInc="-14314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65A2054-D081-4950-8B4F-48CE0BD67EBF}" type="pres">
      <dgm:prSet presAssocID="{4271616D-DE52-4049-AE48-3E4614EDAC86}" presName="parTrans" presStyleLbl="bgSibTrans2D1" presStyleIdx="2" presStyleCnt="6" custLinFactNeighborX="4744" custLinFactNeighborY="16650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63143155-2B4F-478C-B11D-02827E9B730E}" type="pres">
      <dgm:prSet presAssocID="{F0E4F97F-3E89-4570-B0CF-148B6A06D215}" presName="node" presStyleLbl="node1" presStyleIdx="2" presStyleCnt="6" custScaleX="170080" custScaleY="119811" custRadScaleRad="98089" custRadScaleInc="10884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BC37E36B-B6EB-4BA8-AFB4-1ECACD3F3DCD}" type="pres">
      <dgm:prSet presAssocID="{A15219F7-4AFF-4DAC-B683-9FD64231403A}" presName="parTrans" presStyleLbl="bgSibTrans2D1" presStyleIdx="3" presStyleCnt="6" custLinFactNeighborX="-2615" custLinFactNeighborY="3273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089DB7C1-6666-4573-BA47-281CC4662F09}" type="pres">
      <dgm:prSet presAssocID="{9F2859CF-DA95-474F-AE0E-9B0426CC8D7F}" presName="node" presStyleLbl="node1" presStyleIdx="3" presStyleCnt="6" custScaleX="135912" custScaleY="124030" custRadScaleRad="136404" custRadScaleInc="12917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  <dgm:pt modelId="{7465EB4D-7335-4BC2-A340-FEDADAFF8AA7}" type="pres">
      <dgm:prSet presAssocID="{992E488A-75A3-4D9D-A91D-97F75B2B7946}" presName="parTrans" presStyleLbl="bgSibTrans2D1" presStyleIdx="4" presStyleCnt="6" custLinFactNeighborX="11008" custLinFactNeighborY="-4075"/>
      <dgm:spPr/>
      <dgm:t>
        <a:bodyPr/>
        <a:lstStyle/>
        <a:p>
          <a:endParaRPr lang="ru-RU"/>
        </a:p>
      </dgm:t>
    </dgm:pt>
    <dgm:pt modelId="{E17FF0DF-B38F-44FA-94C9-7BEE70F49D44}" type="pres">
      <dgm:prSet presAssocID="{0D2F1B43-17D7-44DF-A744-D2BA5E6FD243}" presName="node" presStyleLbl="node1" presStyleIdx="4" presStyleCnt="6" custScaleX="119418" custRadScaleRad="119205" custRadScaleInc="-310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58775A-813D-4C50-B0B1-A7EF7AB9C39A}" type="pres">
      <dgm:prSet presAssocID="{EDD2F7E7-7163-45F6-89AB-B962891A0814}" presName="parTrans" presStyleLbl="bgSibTrans2D1" presStyleIdx="5" presStyleCnt="6" custLinFactNeighborX="-1462" custLinFactNeighborY="8621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zh-CN" altLang="en-US"/>
        </a:p>
      </dgm:t>
    </dgm:pt>
    <dgm:pt modelId="{C549750B-92ED-4D1D-91DB-0A2C32D383DA}" type="pres">
      <dgm:prSet presAssocID="{7E068F0E-254F-40F4-A231-D37CBF57E78A}" presName="node" presStyleLbl="node1" presStyleIdx="5" presStyleCnt="6" custScaleX="178881" custScaleY="101548" custRadScaleRad="113743" custRadScaleInc="-527445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zh-CN" altLang="en-US"/>
        </a:p>
      </dgm:t>
    </dgm:pt>
  </dgm:ptLst>
  <dgm:cxnLst>
    <dgm:cxn modelId="{AFAC7250-618C-4ED7-AB4F-B47C93D55B03}" srcId="{27379669-F41C-4CF4-ADAD-8FCB965FC9F0}" destId="{3C54D111-3B81-4703-A783-267AEF41F3AA}" srcOrd="0" destOrd="0" parTransId="{937729A4-D9E1-4B75-BD1D-AA9E3A881D51}" sibTransId="{5B9E4440-F3C4-4D5E-AC64-EEA31E574F34}"/>
    <dgm:cxn modelId="{D501C472-5D6D-4547-BA73-5F4E05F1D309}" srcId="{27379669-F41C-4CF4-ADAD-8FCB965FC9F0}" destId="{0D2F1B43-17D7-44DF-A744-D2BA5E6FD243}" srcOrd="4" destOrd="0" parTransId="{992E488A-75A3-4D9D-A91D-97F75B2B7946}" sibTransId="{C61596CC-4667-4195-A563-B091D65B97B1}"/>
    <dgm:cxn modelId="{ED7AB12A-46B4-4DD2-B6DB-060CB0BE0777}" type="presOf" srcId="{3C54D111-3B81-4703-A783-267AEF41F3AA}" destId="{F4044308-19DB-4175-9494-FADEA42A82DB}" srcOrd="0" destOrd="0" presId="urn:microsoft.com/office/officeart/2005/8/layout/radial4"/>
    <dgm:cxn modelId="{12724D39-36D5-4E84-A69B-F538603E232C}" type="presOf" srcId="{E504B8C8-D572-4C18-9C42-E37366153547}" destId="{B88D02EC-3284-4240-AD75-7C88AF8BBD4F}" srcOrd="0" destOrd="0" presId="urn:microsoft.com/office/officeart/2005/8/layout/radial4"/>
    <dgm:cxn modelId="{84F58DC2-417A-4816-8C6A-3268ECDA354B}" type="presOf" srcId="{C4FFF673-9D2E-49FB-B8CD-159AA7C56908}" destId="{8C8BA28D-AEA5-46C9-925E-77B64DA18980}" srcOrd="0" destOrd="0" presId="urn:microsoft.com/office/officeart/2005/8/layout/radial4"/>
    <dgm:cxn modelId="{A41546DA-86EF-4421-A87F-1DA83650A828}" srcId="{27379669-F41C-4CF4-ADAD-8FCB965FC9F0}" destId="{F0E4F97F-3E89-4570-B0CF-148B6A06D215}" srcOrd="2" destOrd="0" parTransId="{4271616D-DE52-4049-AE48-3E4614EDAC86}" sibTransId="{D070E4E9-9317-4642-A578-DA3F94C38D79}"/>
    <dgm:cxn modelId="{1CA40266-3403-41BD-9754-93D4ED070242}" type="presOf" srcId="{27379669-F41C-4CF4-ADAD-8FCB965FC9F0}" destId="{AA0FD9EF-9B77-44D7-94E1-5720F79BD140}" srcOrd="0" destOrd="0" presId="urn:microsoft.com/office/officeart/2005/8/layout/radial4"/>
    <dgm:cxn modelId="{32DE371A-A653-4012-A28F-69F4B0FB6551}" type="presOf" srcId="{4271616D-DE52-4049-AE48-3E4614EDAC86}" destId="{B65A2054-D081-4950-8B4F-48CE0BD67EBF}" srcOrd="0" destOrd="0" presId="urn:microsoft.com/office/officeart/2005/8/layout/radial4"/>
    <dgm:cxn modelId="{08216BCF-AB59-4614-8928-1FE58E76B840}" srcId="{27379669-F41C-4CF4-ADAD-8FCB965FC9F0}" destId="{7E068F0E-254F-40F4-A231-D37CBF57E78A}" srcOrd="5" destOrd="0" parTransId="{EDD2F7E7-7163-45F6-89AB-B962891A0814}" sibTransId="{FA6D92A1-4C8F-4EF0-BC4E-7EDD92B83770}"/>
    <dgm:cxn modelId="{EB2CD759-3957-415C-8292-E5FFCDFB92F8}" type="presOf" srcId="{818CAD1A-13E0-4F3F-87BD-A82DBACD1CE1}" destId="{C5F9E084-3AE6-4A1C-93C2-3DA157303DDB}" srcOrd="0" destOrd="0" presId="urn:microsoft.com/office/officeart/2005/8/layout/radial4"/>
    <dgm:cxn modelId="{4932538B-BC12-40C4-B595-FEAE88123900}" type="presOf" srcId="{7E068F0E-254F-40F4-A231-D37CBF57E78A}" destId="{C549750B-92ED-4D1D-91DB-0A2C32D383DA}" srcOrd="0" destOrd="0" presId="urn:microsoft.com/office/officeart/2005/8/layout/radial4"/>
    <dgm:cxn modelId="{3119E82E-2E0A-4963-A1AF-C3EB9A713119}" type="presOf" srcId="{992E488A-75A3-4D9D-A91D-97F75B2B7946}" destId="{7465EB4D-7335-4BC2-A340-FEDADAFF8AA7}" srcOrd="0" destOrd="0" presId="urn:microsoft.com/office/officeart/2005/8/layout/radial4"/>
    <dgm:cxn modelId="{10F544D2-BA54-46EE-8956-C130A134F312}" type="presOf" srcId="{F0E4F97F-3E89-4570-B0CF-148B6A06D215}" destId="{63143155-2B4F-478C-B11D-02827E9B730E}" srcOrd="0" destOrd="0" presId="urn:microsoft.com/office/officeart/2005/8/layout/radial4"/>
    <dgm:cxn modelId="{302602AF-B4BF-46E0-AB71-72892446682A}" type="presOf" srcId="{0D2F1B43-17D7-44DF-A744-D2BA5E6FD243}" destId="{E17FF0DF-B38F-44FA-94C9-7BEE70F49D44}" srcOrd="0" destOrd="0" presId="urn:microsoft.com/office/officeart/2005/8/layout/radial4"/>
    <dgm:cxn modelId="{1662AA96-4466-4ACD-8D2A-9B064F5B69C1}" srcId="{27379669-F41C-4CF4-ADAD-8FCB965FC9F0}" destId="{9F2859CF-DA95-474F-AE0E-9B0426CC8D7F}" srcOrd="3" destOrd="0" parTransId="{A15219F7-4AFF-4DAC-B683-9FD64231403A}" sibTransId="{9287B5B5-8FE2-4F97-846F-E8FCAFB18673}"/>
    <dgm:cxn modelId="{FE0A9CE4-FCCB-44D8-A8CA-C5231E9350FC}" srcId="{27379669-F41C-4CF4-ADAD-8FCB965FC9F0}" destId="{E504B8C8-D572-4C18-9C42-E37366153547}" srcOrd="1" destOrd="0" parTransId="{C4FFF673-9D2E-49FB-B8CD-159AA7C56908}" sibTransId="{D75F9F47-316F-4165-943F-49CE492BC602}"/>
    <dgm:cxn modelId="{F2BAACC0-6BB7-421A-BA94-C59106286009}" srcId="{818CAD1A-13E0-4F3F-87BD-A82DBACD1CE1}" destId="{27379669-F41C-4CF4-ADAD-8FCB965FC9F0}" srcOrd="0" destOrd="0" parTransId="{C01EC3AB-BBDA-487E-B934-77152383C9F4}" sibTransId="{3A1F868E-86A4-4E40-A165-6F7ABE0405C0}"/>
    <dgm:cxn modelId="{9DA6591D-22FC-4774-856D-962C6BD0D7A3}" type="presOf" srcId="{A15219F7-4AFF-4DAC-B683-9FD64231403A}" destId="{BC37E36B-B6EB-4BA8-AFB4-1ECACD3F3DCD}" srcOrd="0" destOrd="0" presId="urn:microsoft.com/office/officeart/2005/8/layout/radial4"/>
    <dgm:cxn modelId="{8501E55B-0006-4011-88C4-8CDD98887C61}" type="presOf" srcId="{9F2859CF-DA95-474F-AE0E-9B0426CC8D7F}" destId="{089DB7C1-6666-4573-BA47-281CC4662F09}" srcOrd="0" destOrd="0" presId="urn:microsoft.com/office/officeart/2005/8/layout/radial4"/>
    <dgm:cxn modelId="{E848856C-506F-4E50-81E2-27D23BE7AF20}" type="presOf" srcId="{937729A4-D9E1-4B75-BD1D-AA9E3A881D51}" destId="{9B23686A-3BF8-4FDA-A103-ABBA6D193203}" srcOrd="0" destOrd="0" presId="urn:microsoft.com/office/officeart/2005/8/layout/radial4"/>
    <dgm:cxn modelId="{7DFA1E37-B17D-4452-99A5-791C191C8055}" type="presOf" srcId="{EDD2F7E7-7163-45F6-89AB-B962891A0814}" destId="{9F58775A-813D-4C50-B0B1-A7EF7AB9C39A}" srcOrd="0" destOrd="0" presId="urn:microsoft.com/office/officeart/2005/8/layout/radial4"/>
    <dgm:cxn modelId="{93FDB185-0B27-46CB-BDFF-41F705E67D46}" type="presParOf" srcId="{C5F9E084-3AE6-4A1C-93C2-3DA157303DDB}" destId="{AA0FD9EF-9B77-44D7-94E1-5720F79BD140}" srcOrd="0" destOrd="0" presId="urn:microsoft.com/office/officeart/2005/8/layout/radial4"/>
    <dgm:cxn modelId="{760734A6-B17B-49BE-8C82-DA5D8AEF9CC4}" type="presParOf" srcId="{C5F9E084-3AE6-4A1C-93C2-3DA157303DDB}" destId="{9B23686A-3BF8-4FDA-A103-ABBA6D193203}" srcOrd="1" destOrd="0" presId="urn:microsoft.com/office/officeart/2005/8/layout/radial4"/>
    <dgm:cxn modelId="{5566A3B5-6603-446E-9240-385BB49629BA}" type="presParOf" srcId="{C5F9E084-3AE6-4A1C-93C2-3DA157303DDB}" destId="{F4044308-19DB-4175-9494-FADEA42A82DB}" srcOrd="2" destOrd="0" presId="urn:microsoft.com/office/officeart/2005/8/layout/radial4"/>
    <dgm:cxn modelId="{E016FB85-A657-4EE6-A257-1C50036B4E8F}" type="presParOf" srcId="{C5F9E084-3AE6-4A1C-93C2-3DA157303DDB}" destId="{8C8BA28D-AEA5-46C9-925E-77B64DA18980}" srcOrd="3" destOrd="0" presId="urn:microsoft.com/office/officeart/2005/8/layout/radial4"/>
    <dgm:cxn modelId="{9D715996-242C-4216-935A-758932D92CBC}" type="presParOf" srcId="{C5F9E084-3AE6-4A1C-93C2-3DA157303DDB}" destId="{B88D02EC-3284-4240-AD75-7C88AF8BBD4F}" srcOrd="4" destOrd="0" presId="urn:microsoft.com/office/officeart/2005/8/layout/radial4"/>
    <dgm:cxn modelId="{BCA91E04-614B-4459-A051-0505F58EC98E}" type="presParOf" srcId="{C5F9E084-3AE6-4A1C-93C2-3DA157303DDB}" destId="{B65A2054-D081-4950-8B4F-48CE0BD67EBF}" srcOrd="5" destOrd="0" presId="urn:microsoft.com/office/officeart/2005/8/layout/radial4"/>
    <dgm:cxn modelId="{E7ACAA9B-FB4B-44BD-B233-498130AD5350}" type="presParOf" srcId="{C5F9E084-3AE6-4A1C-93C2-3DA157303DDB}" destId="{63143155-2B4F-478C-B11D-02827E9B730E}" srcOrd="6" destOrd="0" presId="urn:microsoft.com/office/officeart/2005/8/layout/radial4"/>
    <dgm:cxn modelId="{1FD24C05-74D7-4CB4-8677-AACA2572DA52}" type="presParOf" srcId="{C5F9E084-3AE6-4A1C-93C2-3DA157303DDB}" destId="{BC37E36B-B6EB-4BA8-AFB4-1ECACD3F3DCD}" srcOrd="7" destOrd="0" presId="urn:microsoft.com/office/officeart/2005/8/layout/radial4"/>
    <dgm:cxn modelId="{5B8DA999-E5B5-40AA-BFDB-C0D1AB9D19DF}" type="presParOf" srcId="{C5F9E084-3AE6-4A1C-93C2-3DA157303DDB}" destId="{089DB7C1-6666-4573-BA47-281CC4662F09}" srcOrd="8" destOrd="0" presId="urn:microsoft.com/office/officeart/2005/8/layout/radial4"/>
    <dgm:cxn modelId="{F886CDF8-9014-4A4D-B7C3-A7802CA237F3}" type="presParOf" srcId="{C5F9E084-3AE6-4A1C-93C2-3DA157303DDB}" destId="{7465EB4D-7335-4BC2-A340-FEDADAFF8AA7}" srcOrd="9" destOrd="0" presId="urn:microsoft.com/office/officeart/2005/8/layout/radial4"/>
    <dgm:cxn modelId="{05082C92-5410-4E96-AFC8-15E6D3429226}" type="presParOf" srcId="{C5F9E084-3AE6-4A1C-93C2-3DA157303DDB}" destId="{E17FF0DF-B38F-44FA-94C9-7BEE70F49D44}" srcOrd="10" destOrd="0" presId="urn:microsoft.com/office/officeart/2005/8/layout/radial4"/>
    <dgm:cxn modelId="{29C55517-AD51-4715-B81E-9C201209A0A9}" type="presParOf" srcId="{C5F9E084-3AE6-4A1C-93C2-3DA157303DDB}" destId="{9F58775A-813D-4C50-B0B1-A7EF7AB9C39A}" srcOrd="11" destOrd="0" presId="urn:microsoft.com/office/officeart/2005/8/layout/radial4"/>
    <dgm:cxn modelId="{F63C3551-3637-47E2-970F-2EE476217522}" type="presParOf" srcId="{C5F9E084-3AE6-4A1C-93C2-3DA157303DDB}" destId="{C549750B-92ED-4D1D-91DB-0A2C32D383DA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FD9EF-9B77-44D7-94E1-5720F79BD140}">
      <dsp:nvSpPr>
        <dsp:cNvPr id="0" name=""/>
        <dsp:cNvSpPr/>
      </dsp:nvSpPr>
      <dsp:spPr>
        <a:xfrm>
          <a:off x="3744433" y="2448281"/>
          <a:ext cx="2839305" cy="2150630"/>
        </a:xfrm>
        <a:prstGeom prst="ellipse">
          <a:avLst/>
        </a:prstGeom>
        <a:solidFill>
          <a:srgbClr val="F14D4D"/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altLang="zh-CN" sz="2400" b="1" kern="1200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Выполнено более </a:t>
          </a: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altLang="zh-CN" sz="4000" b="1" kern="1200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200</a:t>
          </a:r>
        </a:p>
        <a:p>
          <a:pPr lvl="0" algn="ctr" defTabSz="10668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ru-RU" altLang="zh-CN" sz="2400" b="1" kern="1200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 заявок</a:t>
          </a:r>
          <a:endParaRPr lang="zh-CN" altLang="en-US" sz="2400" b="1" kern="1200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sp:txBody>
      <dsp:txXfrm>
        <a:off x="4160240" y="2763233"/>
        <a:ext cx="2007691" cy="1520726"/>
      </dsp:txXfrm>
    </dsp:sp>
    <dsp:sp modelId="{9B23686A-3BF8-4FDA-A103-ABBA6D193203}">
      <dsp:nvSpPr>
        <dsp:cNvPr id="0" name=""/>
        <dsp:cNvSpPr/>
      </dsp:nvSpPr>
      <dsp:spPr>
        <a:xfrm rot="33068">
          <a:off x="6555638" y="3392517"/>
          <a:ext cx="1695679" cy="612929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4044308-19DB-4175-9494-FADEA42A82DB}">
      <dsp:nvSpPr>
        <dsp:cNvPr id="0" name=""/>
        <dsp:cNvSpPr/>
      </dsp:nvSpPr>
      <dsp:spPr>
        <a:xfrm>
          <a:off x="7487112" y="2952335"/>
          <a:ext cx="1781599" cy="120435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altLang="zh-CN" sz="2000" b="1" kern="1200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Доставка корма животным</a:t>
          </a:r>
          <a:endParaRPr lang="zh-CN" altLang="en-US" sz="2000" b="1" kern="1200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sp:txBody>
      <dsp:txXfrm>
        <a:off x="7522386" y="2987609"/>
        <a:ext cx="1711051" cy="1133805"/>
      </dsp:txXfrm>
    </dsp:sp>
    <dsp:sp modelId="{8C8BA28D-AEA5-46C9-925E-77B64DA18980}">
      <dsp:nvSpPr>
        <dsp:cNvPr id="0" name=""/>
        <dsp:cNvSpPr/>
      </dsp:nvSpPr>
      <dsp:spPr>
        <a:xfrm rot="10252285">
          <a:off x="1893853" y="4052482"/>
          <a:ext cx="2116950" cy="612929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8D02EC-3284-4240-AD75-7C88AF8BBD4F}">
      <dsp:nvSpPr>
        <dsp:cNvPr id="0" name=""/>
        <dsp:cNvSpPr/>
      </dsp:nvSpPr>
      <dsp:spPr>
        <a:xfrm>
          <a:off x="0" y="3423546"/>
          <a:ext cx="3127103" cy="135720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altLang="zh-CN" sz="2000" b="1" kern="1200" dirty="0" smtClean="0">
              <a:latin typeface="Georgia" panose="02040502050405020303" pitchFamily="18" charset="0"/>
              <a:ea typeface="微软雅黑" pitchFamily="34" charset="-122"/>
              <a:cs typeface="Arial" panose="020B0604020202020204" pitchFamily="34" charset="0"/>
            </a:rPr>
            <a:t>Доставка абсорбирующего белья</a:t>
          </a:r>
          <a:endParaRPr lang="zh-CN" altLang="en-US" sz="2000" b="1" kern="1200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sp:txBody>
      <dsp:txXfrm>
        <a:off x="39751" y="3463297"/>
        <a:ext cx="3047601" cy="1277707"/>
      </dsp:txXfrm>
    </dsp:sp>
    <dsp:sp modelId="{B65A2054-D081-4950-8B4F-48CE0BD67EBF}">
      <dsp:nvSpPr>
        <dsp:cNvPr id="0" name=""/>
        <dsp:cNvSpPr/>
      </dsp:nvSpPr>
      <dsp:spPr>
        <a:xfrm rot="16292634">
          <a:off x="4462450" y="1312295"/>
          <a:ext cx="1669893" cy="612929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3143155-2B4F-478C-B11D-02827E9B730E}">
      <dsp:nvSpPr>
        <dsp:cNvPr id="0" name=""/>
        <dsp:cNvSpPr/>
      </dsp:nvSpPr>
      <dsp:spPr>
        <a:xfrm>
          <a:off x="3960446" y="-39410"/>
          <a:ext cx="2560455" cy="1442947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Доставка безрецептурных лекарств</a:t>
          </a:r>
          <a:endParaRPr lang="zh-CN" altLang="en-US" sz="2000" b="1" kern="1200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sp:txBody>
      <dsp:txXfrm>
        <a:off x="4002708" y="2852"/>
        <a:ext cx="2475931" cy="1358423"/>
      </dsp:txXfrm>
    </dsp:sp>
    <dsp:sp modelId="{BC37E36B-B6EB-4BA8-AFB4-1ECACD3F3DCD}">
      <dsp:nvSpPr>
        <dsp:cNvPr id="0" name=""/>
        <dsp:cNvSpPr/>
      </dsp:nvSpPr>
      <dsp:spPr>
        <a:xfrm rot="19428888">
          <a:off x="6011163" y="1731376"/>
          <a:ext cx="2302531" cy="612929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89DB7C1-6666-4573-BA47-281CC4662F09}">
      <dsp:nvSpPr>
        <dsp:cNvPr id="0" name=""/>
        <dsp:cNvSpPr/>
      </dsp:nvSpPr>
      <dsp:spPr>
        <a:xfrm>
          <a:off x="7128803" y="591196"/>
          <a:ext cx="2046075" cy="1493759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Доставка рецептурных лекарств</a:t>
          </a:r>
          <a:endParaRPr lang="zh-CN" altLang="en-US" sz="2000" b="1" kern="1200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sp:txBody>
      <dsp:txXfrm>
        <a:off x="7172554" y="634947"/>
        <a:ext cx="1958573" cy="1406257"/>
      </dsp:txXfrm>
    </dsp:sp>
    <dsp:sp modelId="{7465EB4D-7335-4BC2-A340-FEDADAFF8AA7}">
      <dsp:nvSpPr>
        <dsp:cNvPr id="0" name=""/>
        <dsp:cNvSpPr/>
      </dsp:nvSpPr>
      <dsp:spPr>
        <a:xfrm rot="13256507">
          <a:off x="1944554" y="1351908"/>
          <a:ext cx="2816526" cy="612929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7FF0DF-B38F-44FA-94C9-7BEE70F49D44}">
      <dsp:nvSpPr>
        <dsp:cNvPr id="0" name=""/>
        <dsp:cNvSpPr/>
      </dsp:nvSpPr>
      <dsp:spPr>
        <a:xfrm>
          <a:off x="1080122" y="158350"/>
          <a:ext cx="1797768" cy="1204353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Доставка продуктов</a:t>
          </a:r>
          <a:endParaRPr lang="ru-RU" sz="2300" b="1" kern="1200" dirty="0">
            <a:latin typeface="Georgia" panose="02040502050405020303" pitchFamily="18" charset="0"/>
            <a:cs typeface="Arial" panose="020B0604020202020204" pitchFamily="34" charset="0"/>
          </a:endParaRPr>
        </a:p>
      </dsp:txBody>
      <dsp:txXfrm>
        <a:off x="1115396" y="193624"/>
        <a:ext cx="1727220" cy="1133805"/>
      </dsp:txXfrm>
    </dsp:sp>
    <dsp:sp modelId="{9F58775A-813D-4C50-B0B1-A7EF7AB9C39A}">
      <dsp:nvSpPr>
        <dsp:cNvPr id="0" name=""/>
        <dsp:cNvSpPr/>
      </dsp:nvSpPr>
      <dsp:spPr>
        <a:xfrm rot="11782829">
          <a:off x="1260700" y="2494208"/>
          <a:ext cx="2456663" cy="612929"/>
        </a:xfrm>
        <a:prstGeom prst="lef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  <a:sp3d z="-2118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49750B-92ED-4D1D-91DB-0A2C32D383DA}">
      <dsp:nvSpPr>
        <dsp:cNvPr id="0" name=""/>
        <dsp:cNvSpPr/>
      </dsp:nvSpPr>
      <dsp:spPr>
        <a:xfrm>
          <a:off x="0" y="1789926"/>
          <a:ext cx="2692948" cy="1222996"/>
        </a:xfrm>
        <a:prstGeom prst="roundRect">
          <a:avLst>
            <a:gd name="adj" fmla="val 10000"/>
          </a:avLst>
        </a:prstGeom>
        <a:solidFill>
          <a:schemeClr val="bg1"/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Доставка товаров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latin typeface="Georgia" panose="02040502050405020303" pitchFamily="18" charset="0"/>
              <a:cs typeface="Arial" panose="020B0604020202020204" pitchFamily="34" charset="0"/>
            </a:rPr>
            <a:t>первой необходимости</a:t>
          </a:r>
          <a:endParaRPr lang="zh-CN" altLang="en-US" sz="2000" b="1" kern="1200" dirty="0">
            <a:latin typeface="Georgia" panose="02040502050405020303" pitchFamily="18" charset="0"/>
            <a:ea typeface="微软雅黑" pitchFamily="34" charset="-122"/>
            <a:cs typeface="Arial" panose="020B0604020202020204" pitchFamily="34" charset="0"/>
          </a:endParaRPr>
        </a:p>
      </dsp:txBody>
      <dsp:txXfrm>
        <a:off x="35820" y="1825746"/>
        <a:ext cx="2621308" cy="1151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5172C-046F-403C-84B2-F7ECFD19AC49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4596" y="6456612"/>
            <a:ext cx="4302919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BD43A-39EC-4121-A296-CBF5F7E9F7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678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929" cy="3408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553" y="0"/>
            <a:ext cx="4303929" cy="3408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C78F4-B887-4AAE-86AB-6F072528D6C8}" type="datetimeFigureOut">
              <a:rPr lang="ru-RU" smtClean="0"/>
              <a:pPr/>
              <a:t>20.05.2022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911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214" y="3271308"/>
            <a:ext cx="7943385" cy="267652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868"/>
            <a:ext cx="4303929" cy="3408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553" y="6456868"/>
            <a:ext cx="4303929" cy="3408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DCCA2-A79C-4B43-B4E0-2D98FACC0F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68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172243-C92E-4471-BD82-E82B29F9E616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3F588-38AA-4A93-94EC-050F4732F42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38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B3004C-286B-4ED0-969F-1D623452879A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56055-C2C5-42D0-B10E-CF7AB780E63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52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C121F2-830B-4378-AAA2-1161977BB110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A04DCE-EB95-4155-9ECD-8F6D85F9093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704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50" y="6356350"/>
            <a:ext cx="57375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04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17D7F9-17D0-4FEF-900C-4FE1A9FE8026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F329A6-D884-46D2-A2DA-3A3676C4061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3456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9C1A43-85F3-460B-B76E-6759AE1BA1FF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CFBF-CD9C-426D-B917-8B8B3129C5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92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24326B-E390-4ADF-B788-169CBAF52B44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F459D-6521-487F-94EB-B5196F61F76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852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4BB216-5E57-4533-A50B-DF6B3E0C02AA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51F0A6-2CDB-4001-95E1-2CB8A451A3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3140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7CF9D2-0D6F-4B28-8F6B-2FF04A4A63B4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DC129F-9895-440E-B2C1-F783949182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528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52147-76C6-402D-9DE3-ED00A8EA097F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E7B8F6-975A-4C36-AF14-1974A7C0E0B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66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57D345-2D7C-4085-9365-7BBBA0B934A2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40CB1-E641-44B7-8207-B0A2975C7C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69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0191F1-65AB-42F3-AB9D-F2F5E17BAC62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935D7-ACDB-43BE-A3D5-F4BCDDDE3C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110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EA0F4A-C3B5-4969-BEF9-20F7952EDC40}" type="datetimeFigureOut">
              <a:rPr lang="ru-RU" smtClean="0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0AD682-AF17-432D-A0BE-157B439F40A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6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7" r:id="rId1"/>
    <p:sldLayoutId id="2147485148" r:id="rId2"/>
    <p:sldLayoutId id="2147485149" r:id="rId3"/>
    <p:sldLayoutId id="2147485150" r:id="rId4"/>
    <p:sldLayoutId id="2147485151" r:id="rId5"/>
    <p:sldLayoutId id="2147485152" r:id="rId6"/>
    <p:sldLayoutId id="2147485153" r:id="rId7"/>
    <p:sldLayoutId id="2147485154" r:id="rId8"/>
    <p:sldLayoutId id="2147485155" r:id="rId9"/>
    <p:sldLayoutId id="2147485156" r:id="rId10"/>
    <p:sldLayoutId id="2147485157" r:id="rId11"/>
    <p:sldLayoutId id="2147485158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12" Type="http://schemas.openxmlformats.org/officeDocument/2006/relationships/image" Target="../media/image31.emf"/><Relationship Id="rId17" Type="http://schemas.openxmlformats.org/officeDocument/2006/relationships/image" Target="../media/image36.png"/><Relationship Id="rId2" Type="http://schemas.openxmlformats.org/officeDocument/2006/relationships/image" Target="../media/image21.jpeg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emf"/><Relationship Id="rId11" Type="http://schemas.openxmlformats.org/officeDocument/2006/relationships/image" Target="../media/image30.png"/><Relationship Id="rId5" Type="http://schemas.openxmlformats.org/officeDocument/2006/relationships/image" Target="../media/image24.emf"/><Relationship Id="rId15" Type="http://schemas.openxmlformats.org/officeDocument/2006/relationships/image" Target="../media/image3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Relationship Id="rId1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6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45.png"/><Relationship Id="rId2" Type="http://schemas.openxmlformats.org/officeDocument/2006/relationships/image" Target="../media/image81.png"/><Relationship Id="rId16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47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microsoft.com/office/2007/relationships/hdphoto" Target="../media/hdphoto17.wdp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3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2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jpeg"/><Relationship Id="rId11" Type="http://schemas.openxmlformats.org/officeDocument/2006/relationships/image" Target="../media/image121.jpeg"/><Relationship Id="rId5" Type="http://schemas.openxmlformats.org/officeDocument/2006/relationships/image" Target="../media/image115.pn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17" Type="http://schemas.microsoft.com/office/2007/relationships/hdphoto" Target="../media/hdphoto9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4.wdp"/><Relationship Id="rId2" Type="http://schemas.openxmlformats.org/officeDocument/2006/relationships/image" Target="../media/image12.png"/><Relationship Id="rId16" Type="http://schemas.microsoft.com/office/2007/relationships/hdphoto" Target="../media/hdphoto15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4357688" y="12858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33" y="0"/>
            <a:ext cx="9144000" cy="59246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7442200" algn="l"/>
              </a:tabLst>
              <a:defRPr/>
            </a:pPr>
            <a:endParaRPr lang="ru-RU" sz="29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7442200" algn="l"/>
              </a:tabLst>
              <a:defRPr/>
            </a:pPr>
            <a:endParaRPr lang="ru-RU" sz="29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Times New Roman" pitchFamily="18" charset="0"/>
            </a:endParaRPr>
          </a:p>
          <a:p>
            <a:pPr lvl="1" indent="-45720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7442200" algn="l"/>
              </a:tabLst>
              <a:defRPr/>
            </a:pPr>
            <a:r>
              <a:rPr lang="ru-RU" sz="3000" b="1" dirty="0" smtClean="0">
                <a:ln w="1143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Информация о работе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7442200" algn="l"/>
              </a:tabLst>
              <a:defRPr/>
            </a:pPr>
            <a:r>
              <a:rPr lang="ru-RU" sz="3000" b="1" dirty="0" smtClean="0">
                <a:ln w="1143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Государственного бюджетного учреждения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7442200" algn="l"/>
              </a:tabLst>
              <a:defRPr/>
            </a:pPr>
            <a:r>
              <a:rPr lang="ru-RU" sz="3000" b="1" dirty="0" smtClean="0">
                <a:ln w="1143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города Москвы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7442200" algn="l"/>
              </a:tabLst>
              <a:defRPr/>
            </a:pPr>
            <a:r>
              <a:rPr lang="ru-RU" sz="3000" b="1" dirty="0" smtClean="0">
                <a:ln w="1143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Территориального центра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7442200" algn="l"/>
              </a:tabLst>
              <a:defRPr/>
            </a:pPr>
            <a:r>
              <a:rPr lang="ru-RU" sz="3000" b="1" dirty="0" smtClean="0">
                <a:ln w="1143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социального обслуживания «Бутово»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7442200" algn="l"/>
              </a:tabLst>
              <a:defRPr/>
            </a:pPr>
            <a:r>
              <a:rPr lang="ru-RU" sz="3000" b="1" dirty="0" smtClean="0">
                <a:ln w="1143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филиал «Северное Бутово»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7442200" algn="l"/>
              </a:tabLst>
              <a:defRPr/>
            </a:pPr>
            <a:r>
              <a:rPr lang="ru-RU" sz="3400" b="1" dirty="0">
                <a:ln w="1143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за </a:t>
            </a:r>
            <a:r>
              <a:rPr lang="ru-RU" sz="3400" b="1" dirty="0" smtClean="0">
                <a:ln w="1143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</a:t>
            </a:r>
            <a:r>
              <a:rPr lang="ru-RU" sz="3400" b="1" dirty="0" smtClean="0">
                <a:ln w="1143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год</a:t>
            </a:r>
          </a:p>
        </p:txBody>
      </p:sp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157937"/>
            <a:ext cx="9144000" cy="4548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rIns="13716">
            <a:no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</a:rPr>
              <a:t>Курс социальной реабилитации прошли 231 человек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9B8C3AA9-C9D2-4B73-BBB5-647234FD75FC}"/>
              </a:ext>
            </a:extLst>
          </p:cNvPr>
          <p:cNvSpPr/>
          <p:nvPr/>
        </p:nvSpPr>
        <p:spPr>
          <a:xfrm>
            <a:off x="234782" y="762187"/>
            <a:ext cx="1719994" cy="9811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59B934E-61B9-44CD-B6C4-AEDB5FFF86BD}"/>
              </a:ext>
            </a:extLst>
          </p:cNvPr>
          <p:cNvSpPr/>
          <p:nvPr/>
        </p:nvSpPr>
        <p:spPr>
          <a:xfrm>
            <a:off x="245194" y="1741500"/>
            <a:ext cx="1696629" cy="181634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07F552A6-18A3-43F3-9B5A-21F12E3FF602}"/>
              </a:ext>
            </a:extLst>
          </p:cNvPr>
          <p:cNvSpPr/>
          <p:nvPr/>
        </p:nvSpPr>
        <p:spPr>
          <a:xfrm>
            <a:off x="5928042" y="755675"/>
            <a:ext cx="2964438" cy="95355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04E93D00-E4FA-4B66-B7F1-A65CBD9A7C17}"/>
              </a:ext>
            </a:extLst>
          </p:cNvPr>
          <p:cNvSpPr/>
          <p:nvPr/>
        </p:nvSpPr>
        <p:spPr>
          <a:xfrm>
            <a:off x="1940082" y="1710380"/>
            <a:ext cx="1925757" cy="1713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3C3A277B-B7D5-4D53-81F6-BC1BCEB43B9D}"/>
              </a:ext>
            </a:extLst>
          </p:cNvPr>
          <p:cNvSpPr/>
          <p:nvPr/>
        </p:nvSpPr>
        <p:spPr>
          <a:xfrm>
            <a:off x="3868536" y="1629772"/>
            <a:ext cx="2052547" cy="18136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BA2EA385-D142-4C00-B57F-DA0617EE18D9}"/>
              </a:ext>
            </a:extLst>
          </p:cNvPr>
          <p:cNvSpPr/>
          <p:nvPr/>
        </p:nvSpPr>
        <p:spPr>
          <a:xfrm>
            <a:off x="245194" y="3426864"/>
            <a:ext cx="1704033" cy="13751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78EB921E-3FE4-4E5A-8330-4E8FAE25745D}"/>
              </a:ext>
            </a:extLst>
          </p:cNvPr>
          <p:cNvSpPr/>
          <p:nvPr/>
        </p:nvSpPr>
        <p:spPr>
          <a:xfrm>
            <a:off x="1942887" y="3426864"/>
            <a:ext cx="1933419" cy="14299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68B7EC59-5190-4D01-84CE-2CFCE714CB93}"/>
              </a:ext>
            </a:extLst>
          </p:cNvPr>
          <p:cNvSpPr/>
          <p:nvPr/>
        </p:nvSpPr>
        <p:spPr>
          <a:xfrm>
            <a:off x="5927509" y="3404805"/>
            <a:ext cx="2964971" cy="15957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78432" y="723065"/>
            <a:ext cx="1800200" cy="830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Georgia" panose="02040502050405020303" pitchFamily="18" charset="0"/>
              </a:rPr>
              <a:t>Технические </a:t>
            </a:r>
          </a:p>
          <a:p>
            <a:pPr algn="ctr"/>
            <a:r>
              <a:rPr lang="ru-RU" sz="1600" b="1" dirty="0">
                <a:latin typeface="Georgia" panose="02040502050405020303" pitchFamily="18" charset="0"/>
              </a:rPr>
              <a:t>средства </a:t>
            </a:r>
          </a:p>
          <a:p>
            <a:pPr algn="ctr"/>
            <a:r>
              <a:rPr lang="ru-RU" sz="1600" b="1" dirty="0">
                <a:latin typeface="Georgia" panose="02040502050405020303" pitchFamily="18" charset="0"/>
              </a:rPr>
              <a:t>реабилитации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86903" y="1890694"/>
            <a:ext cx="16553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196</a:t>
            </a:r>
            <a:r>
              <a:rPr lang="ru-RU" sz="1600" b="1" dirty="0" smtClean="0">
                <a:latin typeface="Georgia" panose="02040502050405020303" pitchFamily="18" charset="0"/>
              </a:rPr>
              <a:t> чел. </a:t>
            </a:r>
            <a:endParaRPr lang="ru-RU" sz="1600" b="1" dirty="0">
              <a:latin typeface="Georgia" panose="02040502050405020303" pitchFamily="18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392</a:t>
            </a:r>
            <a:r>
              <a:rPr lang="ru-RU" sz="1600" b="1" dirty="0" smtClean="0">
                <a:latin typeface="Georgia" panose="02040502050405020303" pitchFamily="18" charset="0"/>
              </a:rPr>
              <a:t> изделий </a:t>
            </a:r>
            <a:endParaRPr lang="ru-RU" sz="1600" b="1" dirty="0">
              <a:latin typeface="Georgia" panose="02040502050405020303" pitchFamily="18" charset="0"/>
            </a:endParaRPr>
          </a:p>
          <a:p>
            <a:pPr algn="ctr"/>
            <a:endParaRPr lang="ru-RU" sz="16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Сумма</a:t>
            </a:r>
            <a:r>
              <a:rPr lang="ru-RU" sz="1600" b="1" dirty="0">
                <a:latin typeface="Georgia" panose="02040502050405020303" pitchFamily="18" charset="0"/>
              </a:rPr>
              <a:t>: 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1 928 277 </a:t>
            </a:r>
            <a:r>
              <a:rPr lang="ru-RU" sz="1600" b="1" dirty="0" smtClean="0">
                <a:latin typeface="Georgia" panose="02040502050405020303" pitchFamily="18" charset="0"/>
              </a:rPr>
              <a:t>руб</a:t>
            </a:r>
            <a:r>
              <a:rPr lang="ru-RU" sz="1600" b="1" dirty="0">
                <a:latin typeface="Georgia" panose="02040502050405020303" pitchFamily="18" charset="0"/>
              </a:rPr>
              <a:t>. 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024794" y="1732283"/>
            <a:ext cx="1655310" cy="3385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854AA421-DE45-42D7-974E-94DF47D0057F}"/>
              </a:ext>
            </a:extLst>
          </p:cNvPr>
          <p:cNvSpPr/>
          <p:nvPr/>
        </p:nvSpPr>
        <p:spPr>
          <a:xfrm>
            <a:off x="1965533" y="762187"/>
            <a:ext cx="1899242" cy="97260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1867543" y="555469"/>
            <a:ext cx="2071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  Абсорбирующее </a:t>
            </a:r>
            <a:r>
              <a:rPr lang="ru-RU" sz="1600" b="1" dirty="0">
                <a:latin typeface="Georgia" panose="02040502050405020303" pitchFamily="18" charset="0"/>
              </a:rPr>
              <a:t>белье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7AE77E7C-FBC7-4065-B590-DC22936B6C54}"/>
              </a:ext>
            </a:extLst>
          </p:cNvPr>
          <p:cNvSpPr/>
          <p:nvPr/>
        </p:nvSpPr>
        <p:spPr>
          <a:xfrm>
            <a:off x="3863355" y="755279"/>
            <a:ext cx="2064154" cy="97095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3871327" y="757163"/>
            <a:ext cx="1800200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Денежная </a:t>
            </a: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компенсация</a:t>
            </a:r>
            <a:endParaRPr lang="ru-RU" sz="1600" b="1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865839" y="1732658"/>
            <a:ext cx="2017910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268</a:t>
            </a: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</a:t>
            </a:r>
            <a:r>
              <a:rPr lang="ru-RU" sz="16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600" b="1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14 322 </a:t>
            </a: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изделий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сумму </a:t>
            </a:r>
            <a:endParaRPr lang="ru-RU" sz="1600" b="1" dirty="0" smtClean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27 835 564 </a:t>
            </a: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5364088" y="762187"/>
            <a:ext cx="4176464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Georgia" panose="02040502050405020303" pitchFamily="18" charset="0"/>
              </a:rPr>
              <a:t>Направлены на выездную реабилитацию </a:t>
            </a: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Georgia" panose="02040502050405020303" pitchFamily="18" charset="0"/>
              </a:rPr>
              <a:t>(по назначению врача)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Georgia" panose="02040502050405020303" pitchFamily="18" charset="0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0B9C499E-342F-47F5-80FC-88EF06338372}"/>
              </a:ext>
            </a:extLst>
          </p:cNvPr>
          <p:cNvGrpSpPr/>
          <p:nvPr/>
        </p:nvGrpSpPr>
        <p:grpSpPr>
          <a:xfrm>
            <a:off x="75460" y="3633893"/>
            <a:ext cx="8971712" cy="3179483"/>
            <a:chOff x="3531000" y="721761"/>
            <a:chExt cx="5895000" cy="521861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5" name="Полилиния: фигура 113">
              <a:extLst>
                <a:ext uri="{FF2B5EF4-FFF2-40B4-BE49-F238E27FC236}">
                  <a16:creationId xmlns:a16="http://schemas.microsoft.com/office/drawing/2014/main" xmlns="" id="{53175240-AB6F-4EA5-B35B-2DF1066ECD1C}"/>
                </a:ext>
              </a:extLst>
            </p:cNvPr>
            <p:cNvSpPr/>
            <p:nvPr/>
          </p:nvSpPr>
          <p:spPr>
            <a:xfrm flipH="1">
              <a:off x="3531000" y="721761"/>
              <a:ext cx="2880000" cy="2520000"/>
            </a:xfrm>
            <a:custGeom>
              <a:avLst/>
              <a:gdLst>
                <a:gd name="connsiteX0" fmla="*/ 2880000 w 2880000"/>
                <a:gd name="connsiteY0" fmla="*/ 0 h 2520000"/>
                <a:gd name="connsiteX1" fmla="*/ 849492 w 2880000"/>
                <a:gd name="connsiteY1" fmla="*/ 0 h 2520000"/>
                <a:gd name="connsiteX2" fmla="*/ 0 w 2880000"/>
                <a:gd name="connsiteY2" fmla="*/ 849492 h 2520000"/>
                <a:gd name="connsiteX3" fmla="*/ 0 w 2880000"/>
                <a:gd name="connsiteY3" fmla="*/ 1189592 h 2520000"/>
                <a:gd name="connsiteX4" fmla="*/ 86633 w 2880000"/>
                <a:gd name="connsiteY4" fmla="*/ 1193967 h 2520000"/>
                <a:gd name="connsiteX5" fmla="*/ 1409373 w 2880000"/>
                <a:gd name="connsiteY5" fmla="*/ 2389870 h 2520000"/>
                <a:gd name="connsiteX6" fmla="*/ 1429233 w 2880000"/>
                <a:gd name="connsiteY6" fmla="*/ 2520000 h 2520000"/>
                <a:gd name="connsiteX7" fmla="*/ 2030508 w 2880000"/>
                <a:gd name="connsiteY7" fmla="*/ 2520000 h 2520000"/>
                <a:gd name="connsiteX8" fmla="*/ 2880000 w 2880000"/>
                <a:gd name="connsiteY8" fmla="*/ 1670508 h 2520000"/>
                <a:gd name="connsiteX9" fmla="*/ 2880000 w 2880000"/>
                <a:gd name="connsiteY9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000" h="2520000">
                  <a:moveTo>
                    <a:pt x="2880000" y="0"/>
                  </a:moveTo>
                  <a:lnTo>
                    <a:pt x="849492" y="0"/>
                  </a:lnTo>
                  <a:cubicBezTo>
                    <a:pt x="380331" y="0"/>
                    <a:pt x="0" y="380331"/>
                    <a:pt x="0" y="849492"/>
                  </a:cubicBezTo>
                  <a:lnTo>
                    <a:pt x="0" y="1189592"/>
                  </a:lnTo>
                  <a:lnTo>
                    <a:pt x="86633" y="1193967"/>
                  </a:lnTo>
                  <a:cubicBezTo>
                    <a:pt x="745444" y="1260873"/>
                    <a:pt x="1278845" y="1751995"/>
                    <a:pt x="1409373" y="2389870"/>
                  </a:cubicBezTo>
                  <a:lnTo>
                    <a:pt x="1429233" y="2520000"/>
                  </a:lnTo>
                  <a:lnTo>
                    <a:pt x="2030508" y="2520000"/>
                  </a:lnTo>
                  <a:cubicBezTo>
                    <a:pt x="2499669" y="2520000"/>
                    <a:pt x="2880000" y="2139669"/>
                    <a:pt x="2880000" y="1670508"/>
                  </a:cubicBezTo>
                  <a:lnTo>
                    <a:pt x="2880000" y="0"/>
                  </a:lnTo>
                  <a:close/>
                </a:path>
              </a:pathLst>
            </a:cu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6" name="Полилиния: фигура 111">
              <a:extLst>
                <a:ext uri="{FF2B5EF4-FFF2-40B4-BE49-F238E27FC236}">
                  <a16:creationId xmlns:a16="http://schemas.microsoft.com/office/drawing/2014/main" xmlns="" id="{6D6172BF-1865-4314-9CF3-2C159B21A1F9}"/>
                </a:ext>
              </a:extLst>
            </p:cNvPr>
            <p:cNvSpPr/>
            <p:nvPr/>
          </p:nvSpPr>
          <p:spPr>
            <a:xfrm flipH="1">
              <a:off x="6546000" y="726309"/>
              <a:ext cx="2880000" cy="2520000"/>
            </a:xfrm>
            <a:custGeom>
              <a:avLst/>
              <a:gdLst>
                <a:gd name="connsiteX0" fmla="*/ 2030508 w 2880000"/>
                <a:gd name="connsiteY0" fmla="*/ 0 h 2520000"/>
                <a:gd name="connsiteX1" fmla="*/ 0 w 2880000"/>
                <a:gd name="connsiteY1" fmla="*/ 0 h 2520000"/>
                <a:gd name="connsiteX2" fmla="*/ 0 w 2880000"/>
                <a:gd name="connsiteY2" fmla="*/ 1670508 h 2520000"/>
                <a:gd name="connsiteX3" fmla="*/ 849492 w 2880000"/>
                <a:gd name="connsiteY3" fmla="*/ 2520000 h 2520000"/>
                <a:gd name="connsiteX4" fmla="*/ 1450073 w 2880000"/>
                <a:gd name="connsiteY4" fmla="*/ 2520000 h 2520000"/>
                <a:gd name="connsiteX5" fmla="*/ 1470627 w 2880000"/>
                <a:gd name="connsiteY5" fmla="*/ 2385323 h 2520000"/>
                <a:gd name="connsiteX6" fmla="*/ 2793367 w 2880000"/>
                <a:gd name="connsiteY6" fmla="*/ 1189420 h 2520000"/>
                <a:gd name="connsiteX7" fmla="*/ 2880000 w 2880000"/>
                <a:gd name="connsiteY7" fmla="*/ 1185045 h 2520000"/>
                <a:gd name="connsiteX8" fmla="*/ 2880000 w 2880000"/>
                <a:gd name="connsiteY8" fmla="*/ 849492 h 2520000"/>
                <a:gd name="connsiteX9" fmla="*/ 2030508 w 2880000"/>
                <a:gd name="connsiteY9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000" h="2520000">
                  <a:moveTo>
                    <a:pt x="2030508" y="0"/>
                  </a:moveTo>
                  <a:lnTo>
                    <a:pt x="0" y="0"/>
                  </a:lnTo>
                  <a:lnTo>
                    <a:pt x="0" y="1670508"/>
                  </a:lnTo>
                  <a:cubicBezTo>
                    <a:pt x="0" y="2139669"/>
                    <a:pt x="380331" y="2520000"/>
                    <a:pt x="849492" y="2520000"/>
                  </a:cubicBezTo>
                  <a:lnTo>
                    <a:pt x="1450073" y="2520000"/>
                  </a:lnTo>
                  <a:lnTo>
                    <a:pt x="1470627" y="2385323"/>
                  </a:lnTo>
                  <a:cubicBezTo>
                    <a:pt x="1601155" y="1747448"/>
                    <a:pt x="2134556" y="1256326"/>
                    <a:pt x="2793367" y="1189420"/>
                  </a:cubicBezTo>
                  <a:lnTo>
                    <a:pt x="2880000" y="1185045"/>
                  </a:lnTo>
                  <a:lnTo>
                    <a:pt x="2880000" y="849492"/>
                  </a:lnTo>
                  <a:cubicBezTo>
                    <a:pt x="2880000" y="380331"/>
                    <a:pt x="2499669" y="0"/>
                    <a:pt x="203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67" name="Полилиния: фигура 103">
              <a:extLst>
                <a:ext uri="{FF2B5EF4-FFF2-40B4-BE49-F238E27FC236}">
                  <a16:creationId xmlns:a16="http://schemas.microsoft.com/office/drawing/2014/main" xmlns="" id="{A722D148-6E37-4823-9A4C-BAE5B10BE641}"/>
                </a:ext>
              </a:extLst>
            </p:cNvPr>
            <p:cNvSpPr/>
            <p:nvPr/>
          </p:nvSpPr>
          <p:spPr>
            <a:xfrm flipH="1">
              <a:off x="3531000" y="3420379"/>
              <a:ext cx="2880000" cy="2520000"/>
            </a:xfrm>
            <a:custGeom>
              <a:avLst/>
              <a:gdLst>
                <a:gd name="connsiteX0" fmla="*/ 2030508 w 2880000"/>
                <a:gd name="connsiteY0" fmla="*/ 0 h 2520000"/>
                <a:gd name="connsiteX1" fmla="*/ 1439751 w 2880000"/>
                <a:gd name="connsiteY1" fmla="*/ 0 h 2520000"/>
                <a:gd name="connsiteX2" fmla="*/ 1432217 w 2880000"/>
                <a:gd name="connsiteY2" fmla="*/ 149200 h 2520000"/>
                <a:gd name="connsiteX3" fmla="*/ 86633 w 2880000"/>
                <a:gd name="connsiteY3" fmla="*/ 1494784 h 2520000"/>
                <a:gd name="connsiteX4" fmla="*/ 0 w 2880000"/>
                <a:gd name="connsiteY4" fmla="*/ 1499159 h 2520000"/>
                <a:gd name="connsiteX5" fmla="*/ 0 w 2880000"/>
                <a:gd name="connsiteY5" fmla="*/ 1670508 h 2520000"/>
                <a:gd name="connsiteX6" fmla="*/ 849492 w 2880000"/>
                <a:gd name="connsiteY6" fmla="*/ 2520000 h 2520000"/>
                <a:gd name="connsiteX7" fmla="*/ 2880000 w 2880000"/>
                <a:gd name="connsiteY7" fmla="*/ 2520000 h 2520000"/>
                <a:gd name="connsiteX8" fmla="*/ 2880000 w 2880000"/>
                <a:gd name="connsiteY8" fmla="*/ 849492 h 2520000"/>
                <a:gd name="connsiteX9" fmla="*/ 2030508 w 2880000"/>
                <a:gd name="connsiteY9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000" h="2520000">
                  <a:moveTo>
                    <a:pt x="2030508" y="0"/>
                  </a:moveTo>
                  <a:lnTo>
                    <a:pt x="1439751" y="0"/>
                  </a:lnTo>
                  <a:lnTo>
                    <a:pt x="1432217" y="149200"/>
                  </a:lnTo>
                  <a:cubicBezTo>
                    <a:pt x="1360165" y="858688"/>
                    <a:pt x="796121" y="1422732"/>
                    <a:pt x="86633" y="1494784"/>
                  </a:cubicBezTo>
                  <a:lnTo>
                    <a:pt x="0" y="1499159"/>
                  </a:lnTo>
                  <a:lnTo>
                    <a:pt x="0" y="1670508"/>
                  </a:lnTo>
                  <a:cubicBezTo>
                    <a:pt x="0" y="2139669"/>
                    <a:pt x="380331" y="2520000"/>
                    <a:pt x="849492" y="2520000"/>
                  </a:cubicBezTo>
                  <a:lnTo>
                    <a:pt x="2880000" y="2520000"/>
                  </a:lnTo>
                  <a:lnTo>
                    <a:pt x="2880000" y="849492"/>
                  </a:lnTo>
                  <a:cubicBezTo>
                    <a:pt x="2880000" y="380331"/>
                    <a:pt x="2499669" y="0"/>
                    <a:pt x="20305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68" name="Полилиния: фигура 97">
              <a:extLst>
                <a:ext uri="{FF2B5EF4-FFF2-40B4-BE49-F238E27FC236}">
                  <a16:creationId xmlns:a16="http://schemas.microsoft.com/office/drawing/2014/main" xmlns="" id="{89D72436-BD3C-4A03-8503-C64AEF3CCE38}"/>
                </a:ext>
              </a:extLst>
            </p:cNvPr>
            <p:cNvSpPr/>
            <p:nvPr/>
          </p:nvSpPr>
          <p:spPr>
            <a:xfrm flipH="1">
              <a:off x="6380517" y="3420379"/>
              <a:ext cx="3045483" cy="2520000"/>
            </a:xfrm>
            <a:custGeom>
              <a:avLst/>
              <a:gdLst>
                <a:gd name="connsiteX0" fmla="*/ 1440249 w 2880000"/>
                <a:gd name="connsiteY0" fmla="*/ 0 h 2520000"/>
                <a:gd name="connsiteX1" fmla="*/ 849492 w 2880000"/>
                <a:gd name="connsiteY1" fmla="*/ 0 h 2520000"/>
                <a:gd name="connsiteX2" fmla="*/ 0 w 2880000"/>
                <a:gd name="connsiteY2" fmla="*/ 849492 h 2520000"/>
                <a:gd name="connsiteX3" fmla="*/ 0 w 2880000"/>
                <a:gd name="connsiteY3" fmla="*/ 2520000 h 2520000"/>
                <a:gd name="connsiteX4" fmla="*/ 2030508 w 2880000"/>
                <a:gd name="connsiteY4" fmla="*/ 2520000 h 2520000"/>
                <a:gd name="connsiteX5" fmla="*/ 2880000 w 2880000"/>
                <a:gd name="connsiteY5" fmla="*/ 1670508 h 2520000"/>
                <a:gd name="connsiteX6" fmla="*/ 2880000 w 2880000"/>
                <a:gd name="connsiteY6" fmla="*/ 1499159 h 2520000"/>
                <a:gd name="connsiteX7" fmla="*/ 2793367 w 2880000"/>
                <a:gd name="connsiteY7" fmla="*/ 1494784 h 2520000"/>
                <a:gd name="connsiteX8" fmla="*/ 1447783 w 2880000"/>
                <a:gd name="connsiteY8" fmla="*/ 149200 h 2520000"/>
                <a:gd name="connsiteX9" fmla="*/ 1440249 w 2880000"/>
                <a:gd name="connsiteY9" fmla="*/ 0 h 25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0000" h="2520000">
                  <a:moveTo>
                    <a:pt x="1440249" y="0"/>
                  </a:moveTo>
                  <a:lnTo>
                    <a:pt x="849492" y="0"/>
                  </a:lnTo>
                  <a:cubicBezTo>
                    <a:pt x="380331" y="0"/>
                    <a:pt x="0" y="380331"/>
                    <a:pt x="0" y="849492"/>
                  </a:cubicBezTo>
                  <a:lnTo>
                    <a:pt x="0" y="2520000"/>
                  </a:lnTo>
                  <a:lnTo>
                    <a:pt x="2030508" y="2520000"/>
                  </a:lnTo>
                  <a:cubicBezTo>
                    <a:pt x="2499669" y="2520000"/>
                    <a:pt x="2880000" y="2139669"/>
                    <a:pt x="2880000" y="1670508"/>
                  </a:cubicBezTo>
                  <a:lnTo>
                    <a:pt x="2880000" y="1499159"/>
                  </a:lnTo>
                  <a:lnTo>
                    <a:pt x="2793367" y="1494784"/>
                  </a:lnTo>
                  <a:cubicBezTo>
                    <a:pt x="2083879" y="1422732"/>
                    <a:pt x="1519835" y="858688"/>
                    <a:pt x="1447783" y="149200"/>
                  </a:cubicBezTo>
                  <a:lnTo>
                    <a:pt x="14402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74" name="Прямоугольник 73"/>
          <p:cNvSpPr/>
          <p:nvPr/>
        </p:nvSpPr>
        <p:spPr>
          <a:xfrm>
            <a:off x="134099" y="3723690"/>
            <a:ext cx="3003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Абсорбирующее белье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ru-RU" b="1" dirty="0" smtClean="0">
                <a:latin typeface="Georgia" panose="02040502050405020303" pitchFamily="18" charset="0"/>
              </a:rPr>
              <a:t> чел.,     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ПОИ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b="1" dirty="0" smtClean="0">
                <a:latin typeface="Georgia" panose="02040502050405020303" pitchFamily="18" charset="0"/>
              </a:rPr>
              <a:t>чел. 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ru-RU" b="1" dirty="0" smtClean="0">
                <a:latin typeface="Georgia" panose="02040502050405020303" pitchFamily="18" charset="0"/>
              </a:rPr>
              <a:t>  изделия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2618122" y="4744787"/>
            <a:ext cx="381642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Оказание помощи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детям-инвалидам 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5732329" y="3718293"/>
            <a:ext cx="3411671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Денежная </a:t>
            </a: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компенсация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69</a:t>
            </a: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чел. на 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1 974 </a:t>
            </a: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на сумму 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14 404 215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руб.</a:t>
            </a:r>
            <a:endParaRPr lang="ru-RU" b="1" dirty="0">
              <a:latin typeface="Georgia" panose="020405020504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45695" y="5545006"/>
            <a:ext cx="36436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Georgia" panose="02040502050405020303" pitchFamily="18" charset="0"/>
              </a:rPr>
              <a:t>Направлены на </a:t>
            </a: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Georgia" panose="02040502050405020303" pitchFamily="18" charset="0"/>
              </a:rPr>
              <a:t>выездную реабилитацию </a:t>
            </a:r>
            <a:endParaRPr lang="ru-RU" sz="1600" b="1" dirty="0">
              <a:latin typeface="Georgia" panose="02040502050405020303" pitchFamily="18" charset="0"/>
            </a:endParaRPr>
          </a:p>
          <a:p>
            <a:pPr lvl="0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Georgia" panose="02040502050405020303" pitchFamily="18" charset="0"/>
              </a:rPr>
              <a:t>(по назначению </a:t>
            </a:r>
            <a:r>
              <a:rPr lang="ru-RU" sz="1600" b="1" dirty="0" smtClean="0">
                <a:latin typeface="Georgia" panose="02040502050405020303" pitchFamily="18" charset="0"/>
              </a:rPr>
              <a:t>врача) на Черноморское побережье                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sz="1600" b="1" dirty="0" smtClean="0">
                <a:latin typeface="Georgia" panose="02040502050405020303" pitchFamily="18" charset="0"/>
              </a:rPr>
              <a:t> чел.</a:t>
            </a:r>
            <a:endParaRPr lang="ru-RU" sz="1600" b="1" dirty="0">
              <a:latin typeface="Georgia" panose="02040502050405020303" pitchFamily="18" charset="0"/>
            </a:endParaRPr>
          </a:p>
          <a:p>
            <a:pPr lvl="0"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4553779" y="5534278"/>
            <a:ext cx="44858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Georgia" panose="02040502050405020303" pitchFamily="18" charset="0"/>
              </a:rPr>
              <a:t>                                          Направлены на </a:t>
            </a:r>
          </a:p>
          <a:p>
            <a:pPr lvl="0"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Georgia" panose="02040502050405020303" pitchFamily="18" charset="0"/>
              </a:rPr>
              <a:t> </a:t>
            </a:r>
            <a:r>
              <a:rPr lang="ru-RU" sz="1600" b="1" dirty="0">
                <a:latin typeface="Georgia" panose="02040502050405020303" pitchFamily="18" charset="0"/>
              </a:rPr>
              <a:t>выездную реабилитацию </a:t>
            </a:r>
          </a:p>
          <a:p>
            <a:pPr lvl="0"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Georgia" panose="02040502050405020303" pitchFamily="18" charset="0"/>
              </a:rPr>
              <a:t>                              (</a:t>
            </a:r>
            <a:r>
              <a:rPr lang="ru-RU" sz="1600" b="1" dirty="0">
                <a:latin typeface="Georgia" panose="02040502050405020303" pitchFamily="18" charset="0"/>
              </a:rPr>
              <a:t>по назначению врача</a:t>
            </a:r>
            <a:r>
              <a:rPr lang="ru-RU" sz="1600" b="1" dirty="0" smtClean="0">
                <a:latin typeface="Georgia" panose="02040502050405020303" pitchFamily="18" charset="0"/>
              </a:rPr>
              <a:t>)  в реабилитационные центры Москвы  </a:t>
            </a:r>
          </a:p>
          <a:p>
            <a:pPr lvl="0"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600" b="1" dirty="0" smtClean="0">
                <a:latin typeface="Georgia" panose="02040502050405020303" pitchFamily="18" charset="0"/>
              </a:rPr>
              <a:t> </a:t>
            </a:r>
            <a:r>
              <a:rPr lang="ru-RU" sz="1600" b="1" dirty="0">
                <a:latin typeface="Georgia" panose="02040502050405020303" pitchFamily="18" charset="0"/>
              </a:rPr>
              <a:t>чел. </a:t>
            </a:r>
          </a:p>
          <a:p>
            <a:pPr lvl="0" algn="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Georgia" panose="02040502050405020303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BA2EA385-D142-4C00-B57F-DA0617EE18D9}"/>
              </a:ext>
            </a:extLst>
          </p:cNvPr>
          <p:cNvSpPr/>
          <p:nvPr/>
        </p:nvSpPr>
        <p:spPr>
          <a:xfrm>
            <a:off x="3873269" y="3418304"/>
            <a:ext cx="2054240" cy="14513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04E93D00-E4FA-4B66-B7F1-A65CBD9A7C17}"/>
              </a:ext>
            </a:extLst>
          </p:cNvPr>
          <p:cNvSpPr/>
          <p:nvPr/>
        </p:nvSpPr>
        <p:spPr>
          <a:xfrm>
            <a:off x="5928042" y="1715910"/>
            <a:ext cx="2964438" cy="1696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на Черноморское побережье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 чел.</a:t>
            </a:r>
          </a:p>
          <a:p>
            <a:pPr lvl="0" algn="ctr"/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в реабилитационные центры Москвы </a:t>
            </a: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ru-RU" sz="1600" b="1" dirty="0">
                <a:solidFill>
                  <a:prstClr val="black"/>
                </a:solidFill>
                <a:latin typeface="Georgia" panose="02040502050405020303" pitchFamily="18" charset="0"/>
              </a:rPr>
              <a:t> чел.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71442" y="1709503"/>
            <a:ext cx="188720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608 </a:t>
            </a:r>
            <a:r>
              <a:rPr lang="ru-RU" sz="1600" b="1" dirty="0">
                <a:latin typeface="Georgia" panose="02040502050405020303" pitchFamily="18" charset="0"/>
              </a:rPr>
              <a:t>чел.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505 673 </a:t>
            </a:r>
            <a:r>
              <a:rPr lang="ru-RU" sz="1600" b="1" dirty="0">
                <a:latin typeface="Georgia" panose="02040502050405020303" pitchFamily="18" charset="0"/>
              </a:rPr>
              <a:t>изделий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endParaRPr lang="ru-RU" b="1" dirty="0" smtClean="0">
              <a:latin typeface="Georgia" panose="02040502050405020303" pitchFamily="18" charset="0"/>
            </a:endParaRPr>
          </a:p>
          <a:p>
            <a:pPr algn="ctr"/>
            <a:endParaRPr lang="ru-RU" b="1" dirty="0">
              <a:latin typeface="Georgia" panose="02040502050405020303" pitchFamily="18" charset="0"/>
            </a:endParaRPr>
          </a:p>
          <a:p>
            <a:pPr algn="ctr"/>
            <a:r>
              <a:rPr lang="ru-RU" sz="1600" b="1" dirty="0">
                <a:latin typeface="Georgia" panose="02040502050405020303" pitchFamily="18" charset="0"/>
              </a:rPr>
              <a:t>Сумма: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8 668 665 </a:t>
            </a:r>
            <a:r>
              <a:rPr lang="ru-RU" sz="1600" b="1" dirty="0">
                <a:latin typeface="Georgia" panose="02040502050405020303" pitchFamily="18" charset="0"/>
              </a:rPr>
              <a:t>руб. </a:t>
            </a:r>
          </a:p>
        </p:txBody>
      </p:sp>
    </p:spTree>
    <p:extLst>
      <p:ext uri="{BB962C8B-B14F-4D97-AF65-F5344CB8AC3E}">
        <p14:creationId xmlns:p14="http://schemas.microsoft.com/office/powerpoint/2010/main" val="37994658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Группа 57">
            <a:extLst>
              <a:ext uri="{FF2B5EF4-FFF2-40B4-BE49-F238E27FC236}">
                <a16:creationId xmlns:a16="http://schemas.microsoft.com/office/drawing/2014/main" xmlns="" id="{E7B2FA61-D640-47AA-BED8-B55C2B610CCF}"/>
              </a:ext>
            </a:extLst>
          </p:cNvPr>
          <p:cNvGrpSpPr/>
          <p:nvPr/>
        </p:nvGrpSpPr>
        <p:grpSpPr>
          <a:xfrm>
            <a:off x="97506" y="2874013"/>
            <a:ext cx="2324516" cy="2727017"/>
            <a:chOff x="355975" y="2300828"/>
            <a:chExt cx="2685775" cy="273089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xmlns="" id="{4D0B04C7-A21E-433F-B519-38687DBE94AB}"/>
                </a:ext>
              </a:extLst>
            </p:cNvPr>
            <p:cNvSpPr/>
            <p:nvPr/>
          </p:nvSpPr>
          <p:spPr>
            <a:xfrm>
              <a:off x="643623" y="2300828"/>
              <a:ext cx="2205000" cy="2730893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055356F-C63A-4A80-97D5-ADB7F78199C9}"/>
                </a:ext>
              </a:extLst>
            </p:cNvPr>
            <p:cNvSpPr/>
            <p:nvPr/>
          </p:nvSpPr>
          <p:spPr>
            <a:xfrm>
              <a:off x="355975" y="2359891"/>
              <a:ext cx="2685775" cy="78594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500" b="1" dirty="0" smtClean="0">
                  <a:solidFill>
                    <a:srgbClr val="002060"/>
                  </a:solidFill>
                  <a:latin typeface="Georgia" panose="02040502050405020303" pitchFamily="18" charset="0"/>
                </a:rPr>
                <a:t>Арт-терапия</a:t>
              </a:r>
            </a:p>
            <a:p>
              <a:pPr algn="ctr"/>
              <a:r>
                <a:rPr lang="ru-RU" sz="1500" b="1" dirty="0">
                  <a:solidFill>
                    <a:srgbClr val="002060"/>
                  </a:solidFill>
                  <a:latin typeface="Georgia" panose="02040502050405020303" pitchFamily="18" charset="0"/>
                </a:rPr>
                <a:t>Рисование</a:t>
              </a:r>
            </a:p>
            <a:p>
              <a:pPr algn="ctr"/>
              <a:r>
                <a:rPr lang="ru-RU" sz="1500" b="1" dirty="0" smtClean="0">
                  <a:solidFill>
                    <a:srgbClr val="002060"/>
                  </a:solidFill>
                  <a:latin typeface="Georgia" panose="02040502050405020303" pitchFamily="18" charset="0"/>
                </a:rPr>
                <a:t>Каллиграфия</a:t>
              </a:r>
              <a:endParaRPr lang="ru-RU" sz="1500" b="1" dirty="0">
                <a:solidFill>
                  <a:srgbClr val="002060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xmlns="" id="{1074BAB2-FA72-4D26-9932-1410F2C20453}"/>
              </a:ext>
            </a:extLst>
          </p:cNvPr>
          <p:cNvGrpSpPr/>
          <p:nvPr/>
        </p:nvGrpSpPr>
        <p:grpSpPr>
          <a:xfrm>
            <a:off x="5811530" y="1372905"/>
            <a:ext cx="2404937" cy="2243476"/>
            <a:chOff x="3554033" y="2297534"/>
            <a:chExt cx="2456983" cy="273089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xmlns="" id="{73CF1B06-5D23-443D-BACB-0959A9CA16F7}"/>
                </a:ext>
              </a:extLst>
            </p:cNvPr>
            <p:cNvSpPr/>
            <p:nvPr/>
          </p:nvSpPr>
          <p:spPr>
            <a:xfrm>
              <a:off x="3729420" y="2297534"/>
              <a:ext cx="2205000" cy="2730893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8B7B5651-6A51-48C7-8198-3455D474701A}"/>
                </a:ext>
              </a:extLst>
            </p:cNvPr>
            <p:cNvSpPr/>
            <p:nvPr/>
          </p:nvSpPr>
          <p:spPr>
            <a:xfrm>
              <a:off x="3554033" y="2494345"/>
              <a:ext cx="2456983" cy="636895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2060"/>
                  </a:solidFill>
                  <a:latin typeface="Georgia" panose="02040502050405020303" pitchFamily="18" charset="0"/>
                </a:rPr>
                <a:t>Иностранные языки</a:t>
              </a:r>
              <a:br>
                <a:rPr lang="ru-RU" sz="1400" b="1" dirty="0">
                  <a:solidFill>
                    <a:srgbClr val="002060"/>
                  </a:solidFill>
                  <a:latin typeface="Georgia" panose="02040502050405020303" pitchFamily="18" charset="0"/>
                </a:rPr>
              </a:br>
              <a:r>
                <a:rPr lang="ru-RU" sz="1400" b="1" dirty="0" smtClean="0">
                  <a:solidFill>
                    <a:srgbClr val="002060"/>
                  </a:solidFill>
                  <a:latin typeface="Georgia" panose="02040502050405020303" pitchFamily="18" charset="0"/>
                </a:rPr>
                <a:t>Гаджеты</a:t>
              </a:r>
              <a:endParaRPr lang="ru-RU" sz="1600" b="1" dirty="0">
                <a:solidFill>
                  <a:srgbClr val="002060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xmlns="" id="{3CBED4D8-6273-4E8E-93A2-F5DD23199200}"/>
              </a:ext>
            </a:extLst>
          </p:cNvPr>
          <p:cNvGrpSpPr/>
          <p:nvPr/>
        </p:nvGrpSpPr>
        <p:grpSpPr>
          <a:xfrm>
            <a:off x="6858972" y="3806987"/>
            <a:ext cx="2160240" cy="2319069"/>
            <a:chOff x="6485346" y="2258859"/>
            <a:chExt cx="2880320" cy="273089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xmlns="" id="{9901EA73-72DC-49E0-945B-01AA349A17F8}"/>
                </a:ext>
              </a:extLst>
            </p:cNvPr>
            <p:cNvSpPr/>
            <p:nvPr/>
          </p:nvSpPr>
          <p:spPr>
            <a:xfrm>
              <a:off x="6823006" y="2258859"/>
              <a:ext cx="2205000" cy="2730893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xmlns="" id="{8D9CD5E3-39F6-40B9-9BD0-C0474AF96B13}"/>
                </a:ext>
              </a:extLst>
            </p:cNvPr>
            <p:cNvSpPr/>
            <p:nvPr/>
          </p:nvSpPr>
          <p:spPr>
            <a:xfrm>
              <a:off x="6485346" y="2334346"/>
              <a:ext cx="2880320" cy="924201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500" b="1" dirty="0" smtClean="0">
                  <a:solidFill>
                    <a:srgbClr val="002060"/>
                  </a:solidFill>
                  <a:latin typeface="Georgia" pitchFamily="18" charset="0"/>
                </a:rPr>
                <a:t>Здоровая </a:t>
              </a:r>
              <a:r>
                <a:rPr lang="ru-RU" sz="1500" b="1" dirty="0">
                  <a:solidFill>
                    <a:srgbClr val="002060"/>
                  </a:solidFill>
                  <a:latin typeface="Georgia" pitchFamily="18" charset="0"/>
                </a:rPr>
                <a:t>спина</a:t>
              </a:r>
              <a:br>
                <a:rPr lang="ru-RU" sz="1500" b="1" dirty="0">
                  <a:solidFill>
                    <a:srgbClr val="002060"/>
                  </a:solidFill>
                  <a:latin typeface="Georgia" pitchFamily="18" charset="0"/>
                </a:rPr>
              </a:br>
              <a:r>
                <a:rPr lang="ru-RU" sz="1500" b="1" dirty="0" smtClean="0">
                  <a:solidFill>
                    <a:srgbClr val="002060"/>
                  </a:solidFill>
                  <a:latin typeface="Georgia" pitchFamily="18" charset="0"/>
                </a:rPr>
                <a:t>Здоровый образ</a:t>
              </a:r>
              <a:r>
                <a:rPr lang="ru-RU" sz="1500" b="1" dirty="0">
                  <a:solidFill>
                    <a:srgbClr val="002060"/>
                  </a:solidFill>
                  <a:latin typeface="Georgia" pitchFamily="18" charset="0"/>
                </a:rPr>
                <a:t/>
              </a:r>
              <a:br>
                <a:rPr lang="ru-RU" sz="1500" b="1" dirty="0">
                  <a:solidFill>
                    <a:srgbClr val="002060"/>
                  </a:solidFill>
                  <a:latin typeface="Georgia" pitchFamily="18" charset="0"/>
                </a:rPr>
              </a:br>
              <a:r>
                <a:rPr lang="ru-RU" sz="1500" b="1" dirty="0" smtClean="0">
                  <a:solidFill>
                    <a:srgbClr val="002060"/>
                  </a:solidFill>
                  <a:latin typeface="Georgia" pitchFamily="18" charset="0"/>
                </a:rPr>
                <a:t>жизни</a:t>
              </a:r>
              <a:endParaRPr lang="ru-RU" sz="1500" b="1" dirty="0">
                <a:solidFill>
                  <a:srgbClr val="002060"/>
                </a:solidFill>
                <a:latin typeface="Georgia" pitchFamily="18" charset="0"/>
              </a:endParaRPr>
            </a:p>
          </p:txBody>
        </p:sp>
      </p:grpSp>
      <p:sp>
        <p:nvSpPr>
          <p:cNvPr id="69" name="Прямоугольник: скругленные углы 3">
            <a:extLst>
              <a:ext uri="{FF2B5EF4-FFF2-40B4-BE49-F238E27FC236}">
                <a16:creationId xmlns:a16="http://schemas.microsoft.com/office/drawing/2014/main" xmlns="" id="{4D0B04C7-A21E-433F-B519-38687DBE94AB}"/>
              </a:ext>
            </a:extLst>
          </p:cNvPr>
          <p:cNvSpPr/>
          <p:nvPr/>
        </p:nvSpPr>
        <p:spPr>
          <a:xfrm>
            <a:off x="5002135" y="4748406"/>
            <a:ext cx="1653750" cy="2048170"/>
          </a:xfrm>
          <a:prstGeom prst="roundRect">
            <a:avLst/>
          </a:prstGeom>
          <a:ln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xmlns="" id="{1074BAB2-FA72-4D26-9932-1410F2C20453}"/>
              </a:ext>
            </a:extLst>
          </p:cNvPr>
          <p:cNvGrpSpPr/>
          <p:nvPr/>
        </p:nvGrpSpPr>
        <p:grpSpPr>
          <a:xfrm>
            <a:off x="2468983" y="4753952"/>
            <a:ext cx="1828887" cy="2048170"/>
            <a:chOff x="3572517" y="2297534"/>
            <a:chExt cx="2438517" cy="273089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8" name="Прямоугольник: скругленные углы 27">
              <a:extLst>
                <a:ext uri="{FF2B5EF4-FFF2-40B4-BE49-F238E27FC236}">
                  <a16:creationId xmlns:a16="http://schemas.microsoft.com/office/drawing/2014/main" xmlns="" id="{73CF1B06-5D23-443D-BACB-0959A9CA16F7}"/>
                </a:ext>
              </a:extLst>
            </p:cNvPr>
            <p:cNvSpPr/>
            <p:nvPr/>
          </p:nvSpPr>
          <p:spPr>
            <a:xfrm>
              <a:off x="3729420" y="2297534"/>
              <a:ext cx="2205000" cy="2730893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xmlns="" id="{8B7B5651-6A51-48C7-8198-3455D474701A}"/>
                </a:ext>
              </a:extLst>
            </p:cNvPr>
            <p:cNvSpPr/>
            <p:nvPr/>
          </p:nvSpPr>
          <p:spPr>
            <a:xfrm>
              <a:off x="3572517" y="2344222"/>
              <a:ext cx="2438517" cy="49244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/>
              <a:endParaRPr lang="ru-RU" b="1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xmlns="" id="{1074BAB2-FA72-4D26-9932-1410F2C20453}"/>
              </a:ext>
            </a:extLst>
          </p:cNvPr>
          <p:cNvGrpSpPr/>
          <p:nvPr/>
        </p:nvGrpSpPr>
        <p:grpSpPr>
          <a:xfrm>
            <a:off x="3391097" y="1351665"/>
            <a:ext cx="2151002" cy="1249714"/>
            <a:chOff x="3383620" y="2444883"/>
            <a:chExt cx="2844250" cy="273089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2" name="Прямоугольник: скругленные углы 27">
              <a:extLst>
                <a:ext uri="{FF2B5EF4-FFF2-40B4-BE49-F238E27FC236}">
                  <a16:creationId xmlns:a16="http://schemas.microsoft.com/office/drawing/2014/main" xmlns="" id="{73CF1B06-5D23-443D-BACB-0959A9CA16F7}"/>
                </a:ext>
              </a:extLst>
            </p:cNvPr>
            <p:cNvSpPr/>
            <p:nvPr/>
          </p:nvSpPr>
          <p:spPr>
            <a:xfrm>
              <a:off x="3750940" y="2444883"/>
              <a:ext cx="2205000" cy="2730893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xmlns="" id="{8B7B5651-6A51-48C7-8198-3455D474701A}"/>
                </a:ext>
              </a:extLst>
            </p:cNvPr>
            <p:cNvSpPr/>
            <p:nvPr/>
          </p:nvSpPr>
          <p:spPr>
            <a:xfrm>
              <a:off x="3383620" y="2493506"/>
              <a:ext cx="2844250" cy="802572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ru-RU" sz="1600" b="1" dirty="0">
                <a:latin typeface="Georgia" panose="02040502050405020303" pitchFamily="18" charset="0"/>
              </a:endParaRPr>
            </a:p>
          </p:txBody>
        </p:sp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xmlns="" id="{1074BAB2-FA72-4D26-9932-1410F2C20453}"/>
              </a:ext>
            </a:extLst>
          </p:cNvPr>
          <p:cNvGrpSpPr/>
          <p:nvPr/>
        </p:nvGrpSpPr>
        <p:grpSpPr>
          <a:xfrm>
            <a:off x="1018089" y="1351239"/>
            <a:ext cx="2048727" cy="1257419"/>
            <a:chOff x="3553891" y="2320548"/>
            <a:chExt cx="2555717" cy="273089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0" name="Прямоугольник: скругленные углы 27">
              <a:extLst>
                <a:ext uri="{FF2B5EF4-FFF2-40B4-BE49-F238E27FC236}">
                  <a16:creationId xmlns:a16="http://schemas.microsoft.com/office/drawing/2014/main" xmlns="" id="{73CF1B06-5D23-443D-BACB-0959A9CA16F7}"/>
                </a:ext>
              </a:extLst>
            </p:cNvPr>
            <p:cNvSpPr/>
            <p:nvPr/>
          </p:nvSpPr>
          <p:spPr>
            <a:xfrm>
              <a:off x="3774176" y="2320548"/>
              <a:ext cx="2205000" cy="2730893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1" name="Прямоугольник 140">
              <a:extLst>
                <a:ext uri="{FF2B5EF4-FFF2-40B4-BE49-F238E27FC236}">
                  <a16:creationId xmlns:a16="http://schemas.microsoft.com/office/drawing/2014/main" xmlns="" id="{8B7B5651-6A51-48C7-8198-3455D474701A}"/>
                </a:ext>
              </a:extLst>
            </p:cNvPr>
            <p:cNvSpPr/>
            <p:nvPr/>
          </p:nvSpPr>
          <p:spPr>
            <a:xfrm>
              <a:off x="3553891" y="2379111"/>
              <a:ext cx="2555717" cy="12031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ru-RU" sz="1500" b="1" dirty="0" smtClean="0">
                  <a:solidFill>
                    <a:srgbClr val="002060"/>
                  </a:solidFill>
                  <a:latin typeface="Georgia" panose="02040502050405020303" pitchFamily="18" charset="0"/>
                </a:rPr>
                <a:t>История кино</a:t>
              </a:r>
              <a:r>
                <a:rPr lang="ru-RU" sz="1500" b="1" dirty="0">
                  <a:solidFill>
                    <a:srgbClr val="002060"/>
                  </a:solidFill>
                  <a:latin typeface="Georgia" panose="02040502050405020303" pitchFamily="18" charset="0"/>
                </a:rPr>
                <a:t/>
              </a:r>
              <a:br>
                <a:rPr lang="ru-RU" sz="1500" b="1" dirty="0">
                  <a:solidFill>
                    <a:srgbClr val="002060"/>
                  </a:solidFill>
                  <a:latin typeface="Georgia" panose="02040502050405020303" pitchFamily="18" charset="0"/>
                </a:rPr>
              </a:br>
              <a:r>
                <a:rPr lang="ru-RU" sz="1500" b="1" dirty="0" smtClean="0">
                  <a:solidFill>
                    <a:srgbClr val="002060"/>
                  </a:solidFill>
                  <a:latin typeface="Georgia" panose="02040502050405020303" pitchFamily="18" charset="0"/>
                </a:rPr>
                <a:t>Экскурсии</a:t>
              </a:r>
              <a:endParaRPr lang="ru-RU" sz="1500" b="1" dirty="0">
                <a:solidFill>
                  <a:srgbClr val="002060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06" y="98203"/>
            <a:ext cx="3363366" cy="1159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260" y="5932521"/>
            <a:ext cx="617995" cy="69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044" y="5968635"/>
            <a:ext cx="627646" cy="668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152" y="2356445"/>
            <a:ext cx="1085435" cy="110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93" y="3779335"/>
            <a:ext cx="760294" cy="861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325" y="5761962"/>
            <a:ext cx="1241370" cy="859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397" y="1994968"/>
            <a:ext cx="1050548" cy="613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886" y="4933679"/>
            <a:ext cx="683990" cy="920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515" y="2734805"/>
            <a:ext cx="1930465" cy="1905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6073" y="63318"/>
            <a:ext cx="1896020" cy="116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xmlns="" id="{8B7B5651-6A51-48C7-8198-3455D474701A}"/>
              </a:ext>
            </a:extLst>
          </p:cNvPr>
          <p:cNvSpPr/>
          <p:nvPr/>
        </p:nvSpPr>
        <p:spPr>
          <a:xfrm>
            <a:off x="3696429" y="183472"/>
            <a:ext cx="1586303" cy="89255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 w="571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3799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участников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проекта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4587" y="4966522"/>
            <a:ext cx="768211" cy="888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748" y="2408229"/>
            <a:ext cx="1078306" cy="935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949" y="4662051"/>
            <a:ext cx="1020811" cy="75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875" y="1887913"/>
            <a:ext cx="707050" cy="71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310" y="1716074"/>
            <a:ext cx="905190" cy="81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152266" y="1373916"/>
            <a:ext cx="2508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Изготовление </a:t>
            </a:r>
            <a:r>
              <a:rPr lang="ru-RU" sz="1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кукол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93384" y="64095"/>
            <a:ext cx="3606872" cy="10772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lIns="91440" tIns="45720" rIns="91440" bIns="45720">
            <a:spAutoFit/>
          </a:bodyPr>
          <a:lstStyle/>
          <a:p>
            <a:r>
              <a:rPr lang="ru-RU" sz="1600" b="1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1597</a:t>
            </a:r>
            <a:r>
              <a:rPr lang="ru-RU" sz="1600" b="1" dirty="0" smtClean="0">
                <a:ln w="0"/>
                <a:latin typeface="Georgia" panose="02040502050405020303" pitchFamily="18" charset="0"/>
              </a:rPr>
              <a:t> чел. в </a:t>
            </a:r>
            <a:r>
              <a:rPr lang="ru-RU" sz="1600" b="1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ru-RU" sz="1600" b="1" dirty="0" smtClean="0">
                <a:ln w="0"/>
                <a:latin typeface="Georgia" panose="02040502050405020303" pitchFamily="18" charset="0"/>
              </a:rPr>
              <a:t> онлайн группах и </a:t>
            </a:r>
            <a:r>
              <a:rPr lang="ru-RU" sz="1600" b="1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600" b="1" dirty="0" smtClean="0">
                <a:ln w="0"/>
                <a:latin typeface="Georgia" panose="02040502050405020303" pitchFamily="18" charset="0"/>
              </a:rPr>
              <a:t> группах на свежем воздухе на постоянной основе посещали активности</a:t>
            </a:r>
            <a:endParaRPr lang="ru-RU" sz="1600" b="1" dirty="0">
              <a:ln w="0"/>
              <a:latin typeface="Georgia" panose="02040502050405020303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8B7B5651-6A51-48C7-8198-3455D474701A}"/>
              </a:ext>
            </a:extLst>
          </p:cNvPr>
          <p:cNvSpPr/>
          <p:nvPr/>
        </p:nvSpPr>
        <p:spPr>
          <a:xfrm>
            <a:off x="2317729" y="4869014"/>
            <a:ext cx="2110255" cy="954107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Фейс-фитнес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Скандинавская ходьба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Гимнастика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8B7B5651-6A51-48C7-8198-3455D474701A}"/>
              </a:ext>
            </a:extLst>
          </p:cNvPr>
          <p:cNvSpPr/>
          <p:nvPr/>
        </p:nvSpPr>
        <p:spPr>
          <a:xfrm>
            <a:off x="4788024" y="4886756"/>
            <a:ext cx="2016224" cy="738664"/>
          </a:xfrm>
          <a:prstGeom prst="rect">
            <a:avLst/>
          </a:prstGeom>
          <a:ln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Зумба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</a:rPr>
              <a:t>Хатха Йога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Цигун                                     </a:t>
            </a:r>
            <a:endParaRPr lang="ru-RU" sz="14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3092" y="3002243"/>
            <a:ext cx="137781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2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77" y="1003984"/>
            <a:ext cx="2675137" cy="26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548" y="993496"/>
            <a:ext cx="2647400" cy="264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79" y="3933056"/>
            <a:ext cx="2675136" cy="2543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743" y="3933057"/>
            <a:ext cx="2603205" cy="2543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556" y="3934289"/>
            <a:ext cx="2636912" cy="2541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845313" y="-73234"/>
            <a:ext cx="732726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chemeClr val="accent4"/>
                </a:solidFill>
              </a:rPr>
              <a:t>Активные участники</a:t>
            </a:r>
            <a:b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chemeClr val="accent4"/>
                </a:solidFill>
              </a:rPr>
            </a:br>
            <a:r>
              <a:rPr lang="ru-RU" sz="3200" b="1" dirty="0" smtClean="0">
                <a:ln>
                  <a:solidFill>
                    <a:srgbClr val="C00000"/>
                  </a:solidFill>
                </a:ln>
                <a:solidFill>
                  <a:schemeClr val="accent4"/>
                </a:solidFill>
              </a:rPr>
              <a:t> проекта «Московское долголетие»</a:t>
            </a:r>
            <a:endParaRPr lang="ru-RU" sz="3200" b="1" dirty="0">
              <a:ln>
                <a:solidFill>
                  <a:srgbClr val="C00000"/>
                </a:solidFill>
              </a:ln>
              <a:solidFill>
                <a:schemeClr val="accent4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556" y="1003984"/>
            <a:ext cx="2636912" cy="2636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89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361" y="2253953"/>
            <a:ext cx="2932430" cy="847417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855" y="2292727"/>
            <a:ext cx="2929087" cy="847417"/>
          </a:xfrm>
          <a:prstGeom prst="rect">
            <a:avLst/>
          </a:prstGeom>
        </p:spPr>
      </p:pic>
      <p:sp>
        <p:nvSpPr>
          <p:cNvPr id="69" name="Овал 68"/>
          <p:cNvSpPr/>
          <p:nvPr/>
        </p:nvSpPr>
        <p:spPr>
          <a:xfrm>
            <a:off x="106965" y="2180883"/>
            <a:ext cx="2628609" cy="8347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54" y="58480"/>
            <a:ext cx="9140746" cy="1138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1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                      </a:t>
            </a:r>
            <a:endParaRPr lang="ru-RU" sz="2100" b="1" dirty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87118" y="3377594"/>
            <a:ext cx="2537794" cy="636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концерты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542411" y="3191679"/>
            <a:ext cx="2370950" cy="636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познавательные лекции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96378" y="4500278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1" name="Стрелка вниз 50"/>
          <p:cNvSpPr/>
          <p:nvPr/>
        </p:nvSpPr>
        <p:spPr>
          <a:xfrm rot="16200000">
            <a:off x="5977093" y="3946099"/>
            <a:ext cx="359535" cy="706895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низ 52"/>
          <p:cNvSpPr/>
          <p:nvPr/>
        </p:nvSpPr>
        <p:spPr>
          <a:xfrm rot="7899168">
            <a:off x="2894805" y="3592024"/>
            <a:ext cx="309211" cy="836431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низ 53"/>
          <p:cNvSpPr/>
          <p:nvPr/>
        </p:nvSpPr>
        <p:spPr>
          <a:xfrm rot="5400000">
            <a:off x="2791366" y="4292379"/>
            <a:ext cx="382853" cy="722868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низ 54"/>
          <p:cNvSpPr/>
          <p:nvPr/>
        </p:nvSpPr>
        <p:spPr>
          <a:xfrm rot="17902683">
            <a:off x="5995750" y="4520667"/>
            <a:ext cx="329437" cy="690255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07399" y="4339322"/>
            <a:ext cx="2478458" cy="5253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интересные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встречи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568454" y="4750949"/>
            <a:ext cx="2370950" cy="636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виртуальные экскурсии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29727" y="5213055"/>
            <a:ext cx="2456130" cy="6369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спортивные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тренировки 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0" name="Стрелка вниз 59"/>
          <p:cNvSpPr/>
          <p:nvPr/>
        </p:nvSpPr>
        <p:spPr>
          <a:xfrm rot="2970955">
            <a:off x="2806762" y="4884855"/>
            <a:ext cx="390461" cy="929948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112" y="3980857"/>
            <a:ext cx="2383330" cy="104130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0713">
            <a:off x="3252682" y="3694349"/>
            <a:ext cx="1747698" cy="602760"/>
          </a:xfrm>
          <a:prstGeom prst="rect">
            <a:avLst/>
          </a:prstGeom>
        </p:spPr>
      </p:pic>
      <p:sp>
        <p:nvSpPr>
          <p:cNvPr id="61" name="Прямоугольник 60"/>
          <p:cNvSpPr/>
          <p:nvPr/>
        </p:nvSpPr>
        <p:spPr>
          <a:xfrm>
            <a:off x="7064268" y="5554386"/>
            <a:ext cx="1935548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i="1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latin typeface="Georgia" panose="02040502050405020303" pitchFamily="18" charset="0"/>
              </a:rPr>
              <a:t>Более </a:t>
            </a:r>
          </a:p>
          <a:p>
            <a:pPr algn="ctr"/>
            <a:r>
              <a:rPr lang="ru-RU" sz="1600" b="1" u="sng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1600" b="1" u="sng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782</a:t>
            </a:r>
          </a:p>
          <a:p>
            <a:pPr algn="ctr"/>
            <a:r>
              <a:rPr lang="ru-RU" sz="1400" b="1" i="1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latin typeface="Georgia" panose="02040502050405020303" pitchFamily="18" charset="0"/>
              </a:rPr>
              <a:t>просмотров</a:t>
            </a:r>
            <a:r>
              <a:rPr lang="ru-RU" sz="1400" b="1" i="1" dirty="0" smtClean="0">
                <a:ln w="9525">
                  <a:noFill/>
                  <a:prstDash val="solid"/>
                </a:ln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600" b="1" u="sng" dirty="0" smtClean="0">
                <a:ln w="95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u="sng" dirty="0" smtClean="0">
                <a:ln w="95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u="sng" dirty="0" smtClean="0">
                <a:ln w="9525">
                  <a:noFill/>
                  <a:prstDash val="solid"/>
                </a:ln>
                <a:latin typeface="Arial" panose="020B0604020202020204" pitchFamily="34" charset="0"/>
                <a:cs typeface="Arial" panose="020B0604020202020204" pitchFamily="34" charset="0"/>
              </a:rPr>
              <a:t>542</a:t>
            </a:r>
          </a:p>
          <a:p>
            <a:pPr algn="ctr"/>
            <a:r>
              <a:rPr lang="ru-RU" sz="1400" b="1" i="1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latin typeface="Georgia" panose="02040502050405020303" pitchFamily="18" charset="0"/>
              </a:rPr>
              <a:t>подписчиков</a:t>
            </a: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7970">
            <a:off x="4628265" y="3388964"/>
            <a:ext cx="830179" cy="654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07704" y="142406"/>
            <a:ext cx="4846520" cy="936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/>
                <a:effectLst/>
              </a:rPr>
              <a:t> </a:t>
            </a:r>
            <a:r>
              <a:rPr lang="ru-RU" sz="5400" b="1" cap="none" spc="0" dirty="0" smtClean="0">
                <a:ln/>
                <a:solidFill>
                  <a:srgbClr val="990033"/>
                </a:solidFill>
                <a:effectLst/>
              </a:rPr>
              <a:t>ЗОЖ</a:t>
            </a:r>
            <a:r>
              <a:rPr lang="ru-RU" sz="5400" b="1" i="1" cap="none" spc="0" dirty="0" smtClean="0">
                <a:ln/>
                <a:solidFill>
                  <a:srgbClr val="990033"/>
                </a:solidFill>
                <a:effectLst/>
              </a:rPr>
              <a:t> </a:t>
            </a:r>
            <a:r>
              <a:rPr lang="ru-RU" sz="5400" b="1" cap="none" spc="0" dirty="0" smtClean="0">
                <a:ln/>
                <a:solidFill>
                  <a:srgbClr val="990033"/>
                </a:solidFill>
                <a:effectLst/>
              </a:rPr>
              <a:t>КЛУБЫ</a:t>
            </a:r>
            <a:endParaRPr lang="ru-RU" sz="5400" b="1" cap="none" spc="0" dirty="0">
              <a:ln/>
              <a:solidFill>
                <a:srgbClr val="990033"/>
              </a:solidFill>
              <a:effectLst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260060" y="2315866"/>
            <a:ext cx="23884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Психологическая</a:t>
            </a:r>
            <a:b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закалка</a:t>
            </a:r>
            <a:endParaRPr lang="ru-RU" sz="2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975220" y="2021673"/>
            <a:ext cx="2949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Говорим здоровью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 ДА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6079628" y="2037013"/>
            <a:ext cx="286475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Едим вкусно и полезно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9588">
            <a:off x="3830932" y="5148236"/>
            <a:ext cx="529866" cy="481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  <a:sp3d>
            <a:bevelT w="152400" h="50800" prst="softRound"/>
          </a:sp3d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456" t="13087" r="29457" b="11610"/>
          <a:stretch/>
        </p:blipFill>
        <p:spPr>
          <a:xfrm rot="20456643">
            <a:off x="4758600" y="5063398"/>
            <a:ext cx="533651" cy="544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5" name="Прямоугольник 74"/>
          <p:cNvSpPr/>
          <p:nvPr/>
        </p:nvSpPr>
        <p:spPr>
          <a:xfrm>
            <a:off x="260060" y="6119630"/>
            <a:ext cx="6638136" cy="6688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 w="11430"/>
                <a:latin typeface="Georgia" pitchFamily="18" charset="0"/>
              </a:rPr>
              <a:t>Было проведено более </a:t>
            </a:r>
            <a:r>
              <a:rPr lang="ru-RU" b="1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ru-RU" b="1" dirty="0">
                <a:ln w="11430"/>
                <a:latin typeface="Georgia" pitchFamily="18" charset="0"/>
              </a:rPr>
              <a:t> мероприятий за год…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336" y="3931124"/>
            <a:ext cx="2493480" cy="749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6377">
            <a:off x="5520339" y="3539541"/>
            <a:ext cx="1000541" cy="426757"/>
          </a:xfrm>
          <a:prstGeom prst="rect">
            <a:avLst/>
          </a:prstGeom>
        </p:spPr>
      </p:pic>
      <p:sp>
        <p:nvSpPr>
          <p:cNvPr id="33" name="Стрелка вниз 32"/>
          <p:cNvSpPr/>
          <p:nvPr/>
        </p:nvSpPr>
        <p:spPr>
          <a:xfrm rot="1956152">
            <a:off x="1353275" y="1281213"/>
            <a:ext cx="414722" cy="848441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4120127" y="1345619"/>
            <a:ext cx="414722" cy="848441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7091854" y="1309550"/>
            <a:ext cx="414722" cy="848441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1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6359995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rIns="13716">
            <a:noAutofit/>
            <a:sp3d extrusionH="57150">
              <a:bevelT w="38100" h="38100"/>
            </a:sp3d>
          </a:bodyPr>
          <a:lstStyle>
            <a:defPPr>
              <a:defRPr lang="ru-RU"/>
            </a:defPPr>
            <a:lvl1pPr algn="ctr">
              <a:defRPr b="1">
                <a:latin typeface="Georgia" panose="02040502050405020303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Мероприятия в онлайн формате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948" y="256524"/>
            <a:ext cx="2736304" cy="26244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01" y="3284984"/>
            <a:ext cx="2756649" cy="275948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907" y="3284984"/>
            <a:ext cx="2740345" cy="27594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1" y="3284984"/>
            <a:ext cx="2668378" cy="275948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01" y="246764"/>
            <a:ext cx="2756649" cy="263417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451" y="246765"/>
            <a:ext cx="2681725" cy="2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1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6381328"/>
            <a:ext cx="914399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rIns="13716">
            <a:noAutofit/>
            <a:sp3d extrusionH="57150">
              <a:bevelT w="38100" h="38100"/>
            </a:sp3d>
          </a:bodyPr>
          <a:lstStyle>
            <a:defPPr>
              <a:defRPr lang="ru-RU"/>
            </a:defPPr>
            <a:lvl1pPr algn="ctr">
              <a:defRPr b="1">
                <a:latin typeface="Georgia" panose="02040502050405020303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Мероприятия в онлайн формате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79" y="253295"/>
            <a:ext cx="2697845" cy="26843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79" y="3356992"/>
            <a:ext cx="2742421" cy="26306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436" y="253295"/>
            <a:ext cx="2681671" cy="2684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541" y="251149"/>
            <a:ext cx="2716886" cy="2684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540" y="3356992"/>
            <a:ext cx="2716887" cy="2630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3356884"/>
            <a:ext cx="2635739" cy="263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" y="6373419"/>
            <a:ext cx="914399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rIns="13716">
            <a:noAutofit/>
            <a:sp3d extrusionH="57150">
              <a:bevelT w="38100" h="38100"/>
            </a:sp3d>
          </a:bodyPr>
          <a:lstStyle>
            <a:defPPr>
              <a:defRPr lang="ru-RU"/>
            </a:defPPr>
            <a:lvl1pPr algn="ctr">
              <a:defRPr b="1" i="1">
                <a:latin typeface="Georgia" panose="02040502050405020303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Мероприятия в онлайн формате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510" y="3266341"/>
            <a:ext cx="2641200" cy="26571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1" y="293478"/>
            <a:ext cx="2726706" cy="25149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81" y="3258330"/>
            <a:ext cx="2705715" cy="262748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509" y="293477"/>
            <a:ext cx="2641200" cy="25149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918" y="293477"/>
            <a:ext cx="2560931" cy="25149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917" y="3258329"/>
            <a:ext cx="2623007" cy="26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9041"/>
            <a:ext cx="9144793" cy="458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69" y="4263606"/>
            <a:ext cx="2664295" cy="1998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343" y="4152310"/>
            <a:ext cx="2842873" cy="2062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69" y="2213591"/>
            <a:ext cx="2772308" cy="1800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419872" y="4383804"/>
            <a:ext cx="2396263" cy="1734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60" y="191485"/>
            <a:ext cx="3335108" cy="1772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860" y="149566"/>
            <a:ext cx="2491290" cy="1873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818" y="2213591"/>
            <a:ext cx="2573952" cy="1808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806" y="2223254"/>
            <a:ext cx="2366344" cy="1726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241" y="325483"/>
            <a:ext cx="2070546" cy="1556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052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93"/>
          <a:stretch/>
        </p:blipFill>
        <p:spPr>
          <a:xfrm>
            <a:off x="3145792" y="-24331"/>
            <a:ext cx="6012159" cy="37970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6574" y="1569766"/>
            <a:ext cx="3210422" cy="298543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В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ru-RU" b="1" dirty="0" smtClean="0">
                <a:latin typeface="Georgia" panose="02040502050405020303" pitchFamily="18" charset="0"/>
              </a:rPr>
              <a:t> году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458</a:t>
            </a:r>
            <a:r>
              <a:rPr lang="ru-RU" b="1" dirty="0" smtClean="0">
                <a:latin typeface="Georgia" panose="02040502050405020303" pitchFamily="18" charset="0"/>
              </a:rPr>
              <a:t> человек – жителей района Северное Бутово на постоянной основе посещали МСЦ </a:t>
            </a:r>
          </a:p>
          <a:p>
            <a:endParaRPr lang="ru-RU" b="1" dirty="0"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В офлайн и онлайн мероприятиях приняли участие  </a:t>
            </a: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1417 </a:t>
            </a:r>
            <a:r>
              <a:rPr lang="ru-RU" b="1" dirty="0" smtClean="0">
                <a:latin typeface="Georgia" panose="02040502050405020303" pitchFamily="18" charset="0"/>
              </a:rPr>
              <a:t>человек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16214" y="3908870"/>
            <a:ext cx="5234023" cy="41564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57 клубов п0 направлениям: </a:t>
            </a:r>
            <a:endParaRPr lang="ru-RU" sz="2000" b="1" dirty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15" name="Прямоугольник: скругленные углы 47">
            <a:extLst>
              <a:ext uri="{FF2B5EF4-FFF2-40B4-BE49-F238E27FC236}">
                <a16:creationId xmlns:a16="http://schemas.microsoft.com/office/drawing/2014/main" xmlns="" id="{EC35696C-BADA-42D2-B0C3-0B7911CBE16F}"/>
              </a:ext>
            </a:extLst>
          </p:cNvPr>
          <p:cNvSpPr/>
          <p:nvPr/>
        </p:nvSpPr>
        <p:spPr>
          <a:xfrm>
            <a:off x="41441" y="4569833"/>
            <a:ext cx="2288313" cy="2209429"/>
          </a:xfrm>
          <a:prstGeom prst="roundRect">
            <a:avLst>
              <a:gd name="adj" fmla="val 12769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/>
          </a:p>
        </p:txBody>
      </p:sp>
      <p:sp>
        <p:nvSpPr>
          <p:cNvPr id="16" name="Прямоугольник: скругленные углы 47">
            <a:extLst>
              <a:ext uri="{FF2B5EF4-FFF2-40B4-BE49-F238E27FC236}">
                <a16:creationId xmlns:a16="http://schemas.microsoft.com/office/drawing/2014/main" xmlns="" id="{EC35696C-BADA-42D2-B0C3-0B7911CBE16F}"/>
              </a:ext>
            </a:extLst>
          </p:cNvPr>
          <p:cNvSpPr/>
          <p:nvPr/>
        </p:nvSpPr>
        <p:spPr>
          <a:xfrm>
            <a:off x="2439786" y="4569833"/>
            <a:ext cx="2254839" cy="2239413"/>
          </a:xfrm>
          <a:prstGeom prst="roundRect">
            <a:avLst>
              <a:gd name="adj" fmla="val 12769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/>
          </a:p>
        </p:txBody>
      </p:sp>
      <p:sp>
        <p:nvSpPr>
          <p:cNvPr id="17" name="Прямоугольник: скругленные углы 47">
            <a:extLst>
              <a:ext uri="{FF2B5EF4-FFF2-40B4-BE49-F238E27FC236}">
                <a16:creationId xmlns:a16="http://schemas.microsoft.com/office/drawing/2014/main" xmlns="" id="{EC35696C-BADA-42D2-B0C3-0B7911CBE16F}"/>
              </a:ext>
            </a:extLst>
          </p:cNvPr>
          <p:cNvSpPr/>
          <p:nvPr/>
        </p:nvSpPr>
        <p:spPr>
          <a:xfrm>
            <a:off x="4743844" y="4563057"/>
            <a:ext cx="2150149" cy="2222980"/>
          </a:xfrm>
          <a:prstGeom prst="roundRect">
            <a:avLst>
              <a:gd name="adj" fmla="val 12769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/>
          </a:p>
        </p:txBody>
      </p:sp>
      <p:sp>
        <p:nvSpPr>
          <p:cNvPr id="18" name="Прямоугольник: скругленные углы 47">
            <a:extLst>
              <a:ext uri="{FF2B5EF4-FFF2-40B4-BE49-F238E27FC236}">
                <a16:creationId xmlns:a16="http://schemas.microsoft.com/office/drawing/2014/main" xmlns="" id="{EC35696C-BADA-42D2-B0C3-0B7911CBE16F}"/>
              </a:ext>
            </a:extLst>
          </p:cNvPr>
          <p:cNvSpPr/>
          <p:nvPr/>
        </p:nvSpPr>
        <p:spPr>
          <a:xfrm>
            <a:off x="6965834" y="4543199"/>
            <a:ext cx="2143068" cy="2262696"/>
          </a:xfrm>
          <a:prstGeom prst="roundRect">
            <a:avLst>
              <a:gd name="adj" fmla="val 12769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-42796" y="5059557"/>
            <a:ext cx="2253534" cy="999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   </a:t>
            </a: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Творчество: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вышивка,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рисование,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различные формы декоративно-прикладного искусства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8868" y="5240778"/>
            <a:ext cx="3714358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     Развитие: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литература</a:t>
            </a: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, </a:t>
            </a:r>
            <a:endParaRPr lang="ru-RU" sz="16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история</a:t>
            </a: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, </a:t>
            </a:r>
            <a:endParaRPr lang="ru-RU" sz="16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музыка</a:t>
            </a: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, </a:t>
            </a:r>
            <a:endParaRPr lang="ru-RU" sz="16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вокал</a:t>
            </a: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, </a:t>
            </a:r>
            <a:endParaRPr lang="ru-RU" sz="16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и</a:t>
            </a: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ностранные</a:t>
            </a:r>
          </a:p>
          <a:p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     </a:t>
            </a: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языки, </a:t>
            </a:r>
            <a:endParaRPr lang="ru-RU" sz="16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театр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743844" y="5311789"/>
            <a:ext cx="2276801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      ЗОЖ: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тренировки, </a:t>
            </a:r>
            <a:endParaRPr lang="ru-RU" sz="16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консультации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психолог,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открытые </a:t>
            </a: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уроки, </a:t>
            </a:r>
            <a:endParaRPr lang="ru-RU" sz="16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фитнес-танцы</a:t>
            </a: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, </a:t>
            </a:r>
            <a:endParaRPr lang="ru-RU" sz="16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здоровое </a:t>
            </a:r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питание </a:t>
            </a:r>
            <a:endParaRPr lang="ru-RU" sz="16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42414" y="4741078"/>
            <a:ext cx="3603163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     Досуг: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настольные</a:t>
            </a:r>
          </a:p>
          <a:p>
            <a:r>
              <a:rPr lang="ru-RU" sz="1600" b="1" dirty="0">
                <a:ln w="11430"/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     игры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бильярд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574" y="0"/>
            <a:ext cx="3210422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Мой социальный центр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«Южное Бутово»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08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54" y="84183"/>
            <a:ext cx="9140746" cy="46838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ln w="1143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</a:t>
            </a: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чел. занимались в </a:t>
            </a:r>
            <a:r>
              <a:rPr lang="ru-RU" sz="1600" b="1" dirty="0" smtClean="0">
                <a:ln w="1143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16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клубах</a:t>
            </a:r>
            <a:endParaRPr lang="ru-RU" sz="2000" b="1" dirty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3472" y="617402"/>
            <a:ext cx="2289587" cy="1425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7122" y="1700808"/>
            <a:ext cx="2380278" cy="14250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7997" y="2779018"/>
            <a:ext cx="2667462" cy="14250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976" y="610022"/>
            <a:ext cx="2229932" cy="1425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2075" y="2708920"/>
            <a:ext cx="2762348" cy="15324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0824" y="1668018"/>
            <a:ext cx="2462402" cy="14250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5423" y="595050"/>
            <a:ext cx="2530421" cy="14644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9952" y="617402"/>
            <a:ext cx="2301151" cy="15324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1732" y="1668018"/>
            <a:ext cx="2690692" cy="15324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609" y="617401"/>
            <a:ext cx="2237637" cy="15324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447" y="1746309"/>
            <a:ext cx="2462402" cy="14250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334" y="2846143"/>
            <a:ext cx="2462402" cy="142504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374" y="1746309"/>
            <a:ext cx="3225881" cy="14250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053" y="602083"/>
            <a:ext cx="2437037" cy="155419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473" y="2802312"/>
            <a:ext cx="2479020" cy="14487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7658" y="2849380"/>
            <a:ext cx="2874610" cy="135468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-330542" y="763886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Юмор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8358" y="779624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ЗОЖ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-283472" y="1845847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Спас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21036" y="1778949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Мой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друг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622025" y="654252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Общение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Лидер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24766" y="2936633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Точка 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красоты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772528" y="2950293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Мой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маршрут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58183" y="1770282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Рукоделие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576654" y="2841013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Культура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115286" y="661159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Ветеран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049086" y="2870509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Рецепты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20981" y="1781576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Дачники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881156" y="2874006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Объявления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939806" y="615253"/>
            <a:ext cx="2537794" cy="6530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Психология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864868" y="1881732"/>
            <a:ext cx="2345380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Разговорный</a:t>
            </a:r>
          </a:p>
          <a:p>
            <a:pPr algn="ctr"/>
            <a:r>
              <a:rPr lang="ru-RU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английский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452181" y="661159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Легато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06965" y="4142868"/>
            <a:ext cx="2478458" cy="6369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концерты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527104" y="4123644"/>
            <a:ext cx="2370950" cy="6369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мастер-классы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96378" y="4500278"/>
            <a:ext cx="2537794" cy="6369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1" name="Стрелка вниз 50"/>
          <p:cNvSpPr/>
          <p:nvPr/>
        </p:nvSpPr>
        <p:spPr>
          <a:xfrm rot="15038255">
            <a:off x="5905687" y="4181114"/>
            <a:ext cx="312231" cy="844013"/>
          </a:xfrm>
          <a:prstGeom prst="downArrow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низ 52"/>
          <p:cNvSpPr/>
          <p:nvPr/>
        </p:nvSpPr>
        <p:spPr>
          <a:xfrm rot="6618133">
            <a:off x="2885310" y="4187268"/>
            <a:ext cx="312231" cy="844013"/>
          </a:xfrm>
          <a:prstGeom prst="downArrow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низ 53"/>
          <p:cNvSpPr/>
          <p:nvPr/>
        </p:nvSpPr>
        <p:spPr>
          <a:xfrm rot="5237115">
            <a:off x="2990185" y="4759728"/>
            <a:ext cx="302450" cy="1111816"/>
          </a:xfrm>
          <a:prstGeom prst="downArrow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низ 54"/>
          <p:cNvSpPr/>
          <p:nvPr/>
        </p:nvSpPr>
        <p:spPr>
          <a:xfrm rot="16200000">
            <a:off x="5786621" y="4625696"/>
            <a:ext cx="312231" cy="1119376"/>
          </a:xfrm>
          <a:prstGeom prst="downArrow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106965" y="5052458"/>
            <a:ext cx="2478458" cy="5957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творческие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 встречи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546746" y="4894576"/>
            <a:ext cx="2370950" cy="6369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виртуальные экскурсии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97435" y="5850431"/>
            <a:ext cx="2481528" cy="6369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n w="11430"/>
                <a:solidFill>
                  <a:schemeClr val="tx1"/>
                </a:solidFill>
                <a:latin typeface="Georgia" pitchFamily="18" charset="0"/>
              </a:rPr>
              <a:t>с</a:t>
            </a:r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портивные</a:t>
            </a:r>
          </a:p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itchFamily="18" charset="0"/>
              </a:rPr>
              <a:t>тренировки </a:t>
            </a:r>
            <a:endParaRPr lang="ru-RU" sz="3200" b="1" dirty="0" smtClean="0">
              <a:ln w="11430"/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60" name="Стрелка вниз 59"/>
          <p:cNvSpPr/>
          <p:nvPr/>
        </p:nvSpPr>
        <p:spPr>
          <a:xfrm rot="3102707">
            <a:off x="2994361" y="5157545"/>
            <a:ext cx="302450" cy="1361851"/>
          </a:xfrm>
          <a:prstGeom prst="downArrow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2163" y="162996"/>
            <a:ext cx="1905395" cy="28896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7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426" y="4641599"/>
            <a:ext cx="2383330" cy="104130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30713">
            <a:off x="3526289" y="3905120"/>
            <a:ext cx="1959505" cy="87135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4452">
            <a:off x="4996664" y="3594123"/>
            <a:ext cx="830179" cy="654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7" name="Прямоугольник 66"/>
          <p:cNvSpPr/>
          <p:nvPr/>
        </p:nvSpPr>
        <p:spPr>
          <a:xfrm>
            <a:off x="5875740" y="5850431"/>
            <a:ext cx="299953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959</a:t>
            </a:r>
            <a:r>
              <a:rPr lang="ru-RU" sz="1600" b="1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1600" b="1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latin typeface="Georgia" panose="02040502050405020303" pitchFamily="18" charset="0"/>
              </a:rPr>
              <a:t>участников в онлайн</a:t>
            </a:r>
          </a:p>
          <a:p>
            <a:pPr algn="ctr"/>
            <a:r>
              <a:rPr lang="ru-RU" sz="1600" b="1" cap="none" spc="0" dirty="0" smtClean="0">
                <a:ln w="9525">
                  <a:noFill/>
                  <a:prstDash val="solid"/>
                </a:ln>
                <a:solidFill>
                  <a:schemeClr val="tx1"/>
                </a:solidFill>
                <a:latin typeface="Georgia" panose="02040502050405020303" pitchFamily="18" charset="0"/>
              </a:rPr>
              <a:t> мероприятиях </a:t>
            </a:r>
            <a:r>
              <a:rPr lang="ru-RU" sz="1600" b="1" dirty="0" smtClean="0">
                <a:ln w="9525">
                  <a:noFill/>
                  <a:prstDash val="solid"/>
                </a:ln>
                <a:latin typeface="Georgia" panose="02040502050405020303" pitchFamily="18" charset="0"/>
              </a:rPr>
              <a:t>МСЦ</a:t>
            </a:r>
            <a:endParaRPr lang="ru-RU" sz="1600" b="1" cap="none" spc="0" dirty="0">
              <a:ln w="9525">
                <a:noFill/>
                <a:prstDash val="solid"/>
              </a:ln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911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17507" y="-7060"/>
            <a:ext cx="915936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indent="342900" algn="ctr">
              <a:tabLst>
                <a:tab pos="4019550" algn="l"/>
              </a:tabLst>
            </a:pPr>
            <a:r>
              <a:rPr lang="ru-RU" sz="2800" b="1" dirty="0" smtClean="0">
                <a:ln w="5080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Структурные подразделения</a:t>
            </a:r>
          </a:p>
          <a:p>
            <a:pPr indent="342900" algn="ctr">
              <a:tabLst>
                <a:tab pos="4019550" algn="l"/>
              </a:tabLst>
            </a:pPr>
            <a:r>
              <a:rPr lang="ru-RU" sz="2800" b="1" dirty="0" smtClean="0">
                <a:ln w="50800"/>
                <a:solidFill>
                  <a:schemeClr val="bg1"/>
                </a:solidFill>
                <a:latin typeface="Georgia" pitchFamily="18" charset="0"/>
                <a:cs typeface="Times New Roman" pitchFamily="18" charset="0"/>
              </a:rPr>
              <a:t> ГБУ ТЦСО «Бутово»                                                     филиал «Северное Бутово»</a:t>
            </a:r>
            <a:endParaRPr lang="ru-RU" sz="2800" b="1" dirty="0">
              <a:ln w="50800"/>
              <a:solidFill>
                <a:schemeClr val="bg1"/>
              </a:solidFill>
              <a:latin typeface="Georgia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23456713"/>
              </p:ext>
            </p:extLst>
          </p:nvPr>
        </p:nvGraphicFramePr>
        <p:xfrm>
          <a:off x="323528" y="1268760"/>
          <a:ext cx="9289032" cy="5409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1557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472" y="3356992"/>
            <a:ext cx="2902065" cy="263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7" y="223848"/>
            <a:ext cx="2808313" cy="2715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6" y="3356992"/>
            <a:ext cx="2448274" cy="2653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450" y="177298"/>
            <a:ext cx="2619194" cy="276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908" y="325163"/>
            <a:ext cx="2619194" cy="251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7335" y="6381328"/>
            <a:ext cx="914399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Мероприятия в онлайн формате</a:t>
            </a:r>
            <a:endParaRPr lang="ru-RU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626" y="3212976"/>
            <a:ext cx="2009775" cy="281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458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4515" y="2250276"/>
            <a:ext cx="2721404" cy="229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0594" y="4678372"/>
            <a:ext cx="914399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Мероприятия в офлайн форматах</a:t>
            </a:r>
            <a:endParaRPr lang="ru-RU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34" y="82903"/>
            <a:ext cx="3245132" cy="207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04" y="2283085"/>
            <a:ext cx="3255262" cy="2215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5143888"/>
            <a:ext cx="2508302" cy="155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519" y="5100524"/>
            <a:ext cx="2236593" cy="160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3346" y="84967"/>
            <a:ext cx="3043743" cy="2077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5165291"/>
            <a:ext cx="2632348" cy="1516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3454393" y="84967"/>
            <a:ext cx="2437371" cy="2061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4393" y="2490802"/>
            <a:ext cx="2472969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19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763" y="2452665"/>
            <a:ext cx="2290678" cy="1588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9" y="2425686"/>
            <a:ext cx="2123728" cy="161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0697" y="4177396"/>
            <a:ext cx="2174883" cy="253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774" y="2433850"/>
            <a:ext cx="2124700" cy="1580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39" y="58556"/>
            <a:ext cx="2108458" cy="226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576" y="4177395"/>
            <a:ext cx="2174897" cy="253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342" y="58555"/>
            <a:ext cx="2270912" cy="2256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314" y="58555"/>
            <a:ext cx="2152267" cy="2264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8" y="4221088"/>
            <a:ext cx="2056759" cy="249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510" y="58556"/>
            <a:ext cx="2112963" cy="226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915" y="4177396"/>
            <a:ext cx="2196176" cy="2534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3314" y="2433850"/>
            <a:ext cx="2152267" cy="1580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0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04" y="404664"/>
            <a:ext cx="914400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rIns="13716">
            <a:noAutofit/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В 2021 году филиал «Северное Бутово» тесно взаимодействовал с: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24744"/>
            <a:ext cx="90010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депутатами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Государственной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Думы, Московской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городской Думы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и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муниципальными депутатами района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Северное Бутово;</a:t>
            </a:r>
          </a:p>
          <a:p>
            <a:pPr lvl="0"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Управой района Северное Бутово;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Отделом социальной защиты населения «Северное Бутово»;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Советом ветеранов Великой Отечественной войны и труда района Северное Бутово;</a:t>
            </a:r>
            <a:endParaRPr lang="ru-RU" sz="1600" b="1" dirty="0" smtClean="0">
              <a:solidFill>
                <a:schemeClr val="bg1"/>
              </a:solidFill>
              <a:latin typeface="Georgia" pitchFamily="18" charset="0"/>
            </a:endParaRP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Отделом </a:t>
            </a:r>
            <a:r>
              <a:rPr lang="ru-RU" sz="1600" b="1" dirty="0">
                <a:solidFill>
                  <a:schemeClr val="bg1"/>
                </a:solidFill>
                <a:latin typeface="Georgia" pitchFamily="18" charset="0"/>
              </a:rPr>
              <a:t>МВД России по району </a:t>
            </a:r>
            <a:r>
              <a:rPr lang="ru-RU" sz="1600" b="1" dirty="0" smtClean="0">
                <a:solidFill>
                  <a:schemeClr val="bg1"/>
                </a:solidFill>
                <a:latin typeface="Georgia" pitchFamily="18" charset="0"/>
              </a:rPr>
              <a:t>Северное Бутово;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Консультативно-диагностической поликлиникой № 121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и ее филиалами;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Местной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общественной организацией граждан, пострадавших от радиационного 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воздействия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«Союз-Чернобыль «Северное Бутово»»;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Обществом  бывших несовершеннолетних узников фашизма;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Московской общественной организацией защитников и жителей блокадного Ленинграда «Северное Бутово»;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Местной районной организацией «Северное Бутово» московской городской общественной организации всероссийского общества инвалидов; 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46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46" y="260648"/>
            <a:ext cx="90010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Обществом ветеранов боевых действий;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некоммерческими общественными организациями;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Государственным бюджетным учреждением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города Москвы 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Центром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социальной помощи семье и детям 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«Гелиос»;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Московской службой психологической помощи населению;</a:t>
            </a:r>
            <a:endParaRPr lang="ru-RU" sz="16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Государственным бюджетным учреждением города 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Москвы Центром реабилитации инвалидов «Бутово»;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Государственным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бюджетным учреждением города Москвы 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Центром культуры и досуга «Эврика-Бутово»;</a:t>
            </a: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Государственным 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бюджетным учреждением культуры города Москвы Культурным центром «Лира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»</a:t>
            </a:r>
            <a:r>
              <a:rPr lang="ru-RU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 и др</a:t>
            </a:r>
            <a:r>
              <a:rPr lang="ru-RU" sz="16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indent="358775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ru-RU" sz="1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890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16632"/>
            <a:ext cx="9144000" cy="485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Georgia" pitchFamily="18" charset="0"/>
              </a:rPr>
              <a:t>С дополнительной информацией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Georgia" pitchFamily="18" charset="0"/>
              </a:rPr>
              <a:t>о работе учреждения можно 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Georgia" pitchFamily="18" charset="0"/>
              </a:rPr>
              <a:t> ознакомиться на сайте: 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https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://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tcso-butovo.ru/</a:t>
            </a:r>
            <a:endParaRPr lang="ru-RU" sz="4800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Georgia" pitchFamily="18" charset="0"/>
              </a:rPr>
              <a:t>Телефон</a:t>
            </a:r>
            <a:r>
              <a:rPr lang="ru-RU" sz="3200" b="1" dirty="0">
                <a:solidFill>
                  <a:schemeClr val="bg1"/>
                </a:solidFill>
                <a:latin typeface="Georgia" pitchFamily="18" charset="0"/>
              </a:rPr>
              <a:t>: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+7 </a:t>
            </a:r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(495) </a:t>
            </a:r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870-44-44</a:t>
            </a:r>
            <a:endParaRPr lang="ru-RU" sz="40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  <a:tabLst>
                <a:tab pos="265113" algn="l"/>
              </a:tabLst>
            </a:pPr>
            <a:endParaRPr lang="ru-RU" sz="8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616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4644" y="1628800"/>
            <a:ext cx="860844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/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Благодарю</a:t>
            </a:r>
          </a:p>
          <a:p>
            <a:pPr algn="ctr"/>
            <a:r>
              <a:rPr lang="ru-RU" sz="8800" b="1" cap="none" spc="0" dirty="0" smtClean="0">
                <a:ln/>
                <a:solidFill>
                  <a:schemeClr val="bg1"/>
                </a:solidFill>
                <a:effectLst/>
                <a:latin typeface="Georgia" panose="02040502050405020303" pitchFamily="18" charset="0"/>
              </a:rPr>
              <a:t> за внимание!</a:t>
            </a:r>
            <a:endParaRPr lang="ru-RU" sz="8800" b="1" cap="none" spc="0" dirty="0">
              <a:ln/>
              <a:solidFill>
                <a:schemeClr val="bg1"/>
              </a:solidFill>
              <a:effectLst/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E6B2199-B7E6-4F26-A516-12EA261ED49E}"/>
              </a:ext>
            </a:extLst>
          </p:cNvPr>
          <p:cNvSpPr txBox="1"/>
          <p:nvPr/>
        </p:nvSpPr>
        <p:spPr>
          <a:xfrm>
            <a:off x="1124090" y="2796058"/>
            <a:ext cx="5411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E6B2199-B7E6-4F26-A516-12EA261ED49E}"/>
              </a:ext>
            </a:extLst>
          </p:cNvPr>
          <p:cNvSpPr txBox="1"/>
          <p:nvPr/>
        </p:nvSpPr>
        <p:spPr>
          <a:xfrm>
            <a:off x="2182686" y="188640"/>
            <a:ext cx="4765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Вручено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2993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подарочных </a:t>
            </a:r>
            <a:endParaRPr lang="ru-RU" sz="2000" b="1" dirty="0" smtClean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набора «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С заботой о здоровье»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352741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2" name="图示 15"/>
          <p:cNvGraphicFramePr/>
          <p:nvPr>
            <p:extLst>
              <p:ext uri="{D42A27DB-BD31-4B8C-83A1-F6EECF244321}">
                <p14:modId xmlns:p14="http://schemas.microsoft.com/office/powerpoint/2010/main" val="1302571909"/>
              </p:ext>
            </p:extLst>
          </p:nvPr>
        </p:nvGraphicFramePr>
        <p:xfrm>
          <a:off x="-252536" y="2204864"/>
          <a:ext cx="9268712" cy="478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E6B2199-B7E6-4F26-A516-12EA261ED49E}"/>
              </a:ext>
            </a:extLst>
          </p:cNvPr>
          <p:cNvSpPr txBox="1"/>
          <p:nvPr/>
        </p:nvSpPr>
        <p:spPr>
          <a:xfrm>
            <a:off x="2051720" y="1375744"/>
            <a:ext cx="68334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3472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заявления оформлено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на получение денежной компенсации в размере </a:t>
            </a:r>
            <a:r>
              <a:rPr lang="ru-RU" sz="2600" b="1" dirty="0">
                <a:solidFill>
                  <a:schemeClr val="bg1"/>
                </a:solidFill>
                <a:latin typeface="Georgia" panose="02040502050405020303" pitchFamily="18" charset="0"/>
              </a:rPr>
              <a:t>10 000 </a:t>
            </a:r>
            <a:r>
              <a:rPr lang="ru-RU" sz="2000" b="1" dirty="0">
                <a:solidFill>
                  <a:schemeClr val="bg1"/>
                </a:solidFill>
                <a:latin typeface="Georgia" panose="02040502050405020303" pitchFamily="18" charset="0"/>
              </a:rPr>
              <a:t>рублей</a:t>
            </a:r>
            <a:r>
              <a:rPr lang="ru-RU" sz="20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697" y="-51226"/>
            <a:ext cx="1711397" cy="91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60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2423" r="-2755" b="-33"/>
          <a:stretch/>
        </p:blipFill>
        <p:spPr>
          <a:xfrm>
            <a:off x="2989123" y="173632"/>
            <a:ext cx="3196146" cy="26072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9512" y="2370549"/>
            <a:ext cx="2561010" cy="1918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79" y="173633"/>
            <a:ext cx="2561011" cy="191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16998" y="4603200"/>
            <a:ext cx="2674312" cy="1935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059" y="173632"/>
            <a:ext cx="2708251" cy="1918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059" y="2330051"/>
            <a:ext cx="2708251" cy="1977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567464"/>
            <a:ext cx="2736304" cy="19708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233" y="4605835"/>
            <a:ext cx="2849927" cy="1943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744311" y="2996952"/>
            <a:ext cx="36070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Помощь сотрудников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центре вакцинации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«Лужниках»</a:t>
            </a:r>
            <a:endParaRPr lang="ru-RU" sz="2200" b="1" dirty="0">
              <a:solidFill>
                <a:schemeClr val="bg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14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/>
          <p:cNvSpPr/>
          <p:nvPr/>
        </p:nvSpPr>
        <p:spPr>
          <a:xfrm>
            <a:off x="0" y="83451"/>
            <a:ext cx="9143999" cy="400110"/>
          </a:xfrm>
          <a:prstGeom prst="rect">
            <a:avLst/>
          </a:prstGeom>
          <a:solidFill>
            <a:srgbClr val="DDF2F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1430"/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Социальное обслуживание </a:t>
            </a:r>
            <a:r>
              <a:rPr lang="ru-RU" sz="2000" b="1" dirty="0">
                <a:ln w="11430"/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на дому </a:t>
            </a:r>
            <a:endParaRPr lang="ru-RU" sz="2000" b="1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65" name="Rectangle 10"/>
          <p:cNvSpPr>
            <a:spLocks noChangeArrowheads="1"/>
          </p:cNvSpPr>
          <p:nvPr/>
        </p:nvSpPr>
        <p:spPr bwMode="auto">
          <a:xfrm>
            <a:off x="323528" y="764704"/>
            <a:ext cx="4032448" cy="776274"/>
          </a:xfrm>
          <a:prstGeom prst="rect">
            <a:avLst/>
          </a:prstGeom>
          <a:solidFill>
            <a:srgbClr val="FEEDE8"/>
          </a:solidFill>
          <a:ln>
            <a:solidFill>
              <a:srgbClr val="FEEDE8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6" name="Rectangle 10"/>
          <p:cNvSpPr>
            <a:spLocks noChangeArrowheads="1"/>
          </p:cNvSpPr>
          <p:nvPr/>
        </p:nvSpPr>
        <p:spPr bwMode="auto">
          <a:xfrm>
            <a:off x="4809585" y="764703"/>
            <a:ext cx="4012634" cy="776274"/>
          </a:xfrm>
          <a:prstGeom prst="rect">
            <a:avLst/>
          </a:prstGeom>
          <a:solidFill>
            <a:srgbClr val="FEEDE8"/>
          </a:solidFill>
          <a:ln>
            <a:solidFill>
              <a:srgbClr val="FEEDE8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7" name="Rectangle 10"/>
          <p:cNvSpPr>
            <a:spLocks noChangeArrowheads="1"/>
          </p:cNvSpPr>
          <p:nvPr/>
        </p:nvSpPr>
        <p:spPr bwMode="auto">
          <a:xfrm>
            <a:off x="323528" y="1952836"/>
            <a:ext cx="4032448" cy="776274"/>
          </a:xfrm>
          <a:prstGeom prst="rect">
            <a:avLst/>
          </a:prstGeom>
          <a:solidFill>
            <a:srgbClr val="FEEDE8"/>
          </a:solidFill>
          <a:ln>
            <a:solidFill>
              <a:srgbClr val="FEEDE8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Rectangle 10"/>
          <p:cNvSpPr>
            <a:spLocks noChangeArrowheads="1"/>
          </p:cNvSpPr>
          <p:nvPr/>
        </p:nvSpPr>
        <p:spPr bwMode="auto">
          <a:xfrm>
            <a:off x="4822594" y="1952836"/>
            <a:ext cx="4032448" cy="776274"/>
          </a:xfrm>
          <a:prstGeom prst="rect">
            <a:avLst/>
          </a:prstGeom>
          <a:solidFill>
            <a:srgbClr val="FEEDE8"/>
          </a:solidFill>
          <a:ln>
            <a:solidFill>
              <a:srgbClr val="FEEDE8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Rectangle 10"/>
          <p:cNvSpPr>
            <a:spLocks noChangeArrowheads="1"/>
          </p:cNvSpPr>
          <p:nvPr/>
        </p:nvSpPr>
        <p:spPr bwMode="auto">
          <a:xfrm>
            <a:off x="319091" y="3140968"/>
            <a:ext cx="4032448" cy="776274"/>
          </a:xfrm>
          <a:prstGeom prst="rect">
            <a:avLst/>
          </a:prstGeom>
          <a:solidFill>
            <a:srgbClr val="FEEDE8"/>
          </a:solidFill>
          <a:ln>
            <a:solidFill>
              <a:srgbClr val="FEEDE8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Rectangle 10"/>
          <p:cNvSpPr>
            <a:spLocks noChangeArrowheads="1"/>
          </p:cNvSpPr>
          <p:nvPr/>
        </p:nvSpPr>
        <p:spPr bwMode="auto">
          <a:xfrm>
            <a:off x="4809585" y="3140968"/>
            <a:ext cx="4032448" cy="776274"/>
          </a:xfrm>
          <a:prstGeom prst="rect">
            <a:avLst/>
          </a:prstGeom>
          <a:solidFill>
            <a:srgbClr val="FEEDE8"/>
          </a:solidFill>
          <a:ln>
            <a:solidFill>
              <a:srgbClr val="FEEDE8"/>
            </a:solidFill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3999" y="860453"/>
            <a:ext cx="353283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latin typeface="Georgia" panose="02040502050405020303" pitchFamily="18" charset="0"/>
                <a:cs typeface="Arial" panose="020B0604020202020204" pitchFamily="34" charset="0"/>
              </a:rPr>
              <a:t>Инвалиды Великой Отечественной войны</a:t>
            </a:r>
            <a:endParaRPr lang="en-GB" altLang="zh-CN" sz="1600" b="1" kern="0" noProof="1">
              <a:solidFill>
                <a:srgbClr val="000000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72" name="Freeform 8"/>
          <p:cNvSpPr>
            <a:spLocks/>
          </p:cNvSpPr>
          <p:nvPr/>
        </p:nvSpPr>
        <p:spPr bwMode="auto">
          <a:xfrm>
            <a:off x="3167642" y="1028553"/>
            <a:ext cx="1030716" cy="774434"/>
          </a:xfrm>
          <a:custGeom>
            <a:avLst/>
            <a:gdLst>
              <a:gd name="T0" fmla="*/ 2 w 57"/>
              <a:gd name="T1" fmla="*/ 0 h 40"/>
              <a:gd name="T2" fmla="*/ 55 w 57"/>
              <a:gd name="T3" fmla="*/ 0 h 40"/>
              <a:gd name="T4" fmla="*/ 57 w 57"/>
              <a:gd name="T5" fmla="*/ 2 h 40"/>
              <a:gd name="T6" fmla="*/ 57 w 57"/>
              <a:gd name="T7" fmla="*/ 38 h 40"/>
              <a:gd name="T8" fmla="*/ 55 w 57"/>
              <a:gd name="T9" fmla="*/ 40 h 40"/>
              <a:gd name="T10" fmla="*/ 2 w 57"/>
              <a:gd name="T11" fmla="*/ 40 h 40"/>
              <a:gd name="T12" fmla="*/ 0 w 57"/>
              <a:gd name="T13" fmla="*/ 38 h 40"/>
              <a:gd name="T14" fmla="*/ 0 w 57"/>
              <a:gd name="T15" fmla="*/ 2 h 40"/>
              <a:gd name="T16" fmla="*/ 2 w 57"/>
              <a:gd name="T1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40">
                <a:moveTo>
                  <a:pt x="2" y="0"/>
                </a:moveTo>
                <a:lnTo>
                  <a:pt x="55" y="0"/>
                </a:lnTo>
                <a:cubicBezTo>
                  <a:pt x="56" y="0"/>
                  <a:pt x="57" y="1"/>
                  <a:pt x="57" y="2"/>
                </a:cubicBezTo>
                <a:lnTo>
                  <a:pt x="57" y="38"/>
                </a:lnTo>
                <a:cubicBezTo>
                  <a:pt x="57" y="39"/>
                  <a:pt x="56" y="40"/>
                  <a:pt x="55" y="40"/>
                </a:cubicBezTo>
                <a:lnTo>
                  <a:pt x="2" y="40"/>
                </a:lnTo>
                <a:cubicBezTo>
                  <a:pt x="1" y="40"/>
                  <a:pt x="0" y="39"/>
                  <a:pt x="0" y="38"/>
                </a:cubicBezTo>
                <a:lnTo>
                  <a:pt x="0" y="2"/>
                </a:lnTo>
                <a:cubicBezTo>
                  <a:pt x="0" y="1"/>
                  <a:pt x="1" y="0"/>
                  <a:pt x="2" y="0"/>
                </a:cubicBezTo>
              </a:path>
            </a:pathLst>
          </a:cu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3" name="Freeform 8"/>
          <p:cNvSpPr>
            <a:spLocks/>
          </p:cNvSpPr>
          <p:nvPr/>
        </p:nvSpPr>
        <p:spPr bwMode="auto">
          <a:xfrm>
            <a:off x="3173360" y="2258081"/>
            <a:ext cx="1030716" cy="774434"/>
          </a:xfrm>
          <a:custGeom>
            <a:avLst/>
            <a:gdLst>
              <a:gd name="T0" fmla="*/ 2 w 57"/>
              <a:gd name="T1" fmla="*/ 0 h 40"/>
              <a:gd name="T2" fmla="*/ 55 w 57"/>
              <a:gd name="T3" fmla="*/ 0 h 40"/>
              <a:gd name="T4" fmla="*/ 57 w 57"/>
              <a:gd name="T5" fmla="*/ 2 h 40"/>
              <a:gd name="T6" fmla="*/ 57 w 57"/>
              <a:gd name="T7" fmla="*/ 38 h 40"/>
              <a:gd name="T8" fmla="*/ 55 w 57"/>
              <a:gd name="T9" fmla="*/ 40 h 40"/>
              <a:gd name="T10" fmla="*/ 2 w 57"/>
              <a:gd name="T11" fmla="*/ 40 h 40"/>
              <a:gd name="T12" fmla="*/ 0 w 57"/>
              <a:gd name="T13" fmla="*/ 38 h 40"/>
              <a:gd name="T14" fmla="*/ 0 w 57"/>
              <a:gd name="T15" fmla="*/ 2 h 40"/>
              <a:gd name="T16" fmla="*/ 2 w 57"/>
              <a:gd name="T1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40">
                <a:moveTo>
                  <a:pt x="2" y="0"/>
                </a:moveTo>
                <a:lnTo>
                  <a:pt x="55" y="0"/>
                </a:lnTo>
                <a:cubicBezTo>
                  <a:pt x="56" y="0"/>
                  <a:pt x="57" y="1"/>
                  <a:pt x="57" y="2"/>
                </a:cubicBezTo>
                <a:lnTo>
                  <a:pt x="57" y="38"/>
                </a:lnTo>
                <a:cubicBezTo>
                  <a:pt x="57" y="39"/>
                  <a:pt x="56" y="40"/>
                  <a:pt x="55" y="40"/>
                </a:cubicBezTo>
                <a:lnTo>
                  <a:pt x="2" y="40"/>
                </a:lnTo>
                <a:cubicBezTo>
                  <a:pt x="1" y="40"/>
                  <a:pt x="0" y="39"/>
                  <a:pt x="0" y="38"/>
                </a:cubicBezTo>
                <a:lnTo>
                  <a:pt x="0" y="2"/>
                </a:lnTo>
                <a:cubicBezTo>
                  <a:pt x="0" y="1"/>
                  <a:pt x="1" y="0"/>
                  <a:pt x="2" y="0"/>
                </a:cubicBezTo>
              </a:path>
            </a:pathLst>
          </a:cu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4" name="Freeform 8"/>
          <p:cNvSpPr>
            <a:spLocks/>
          </p:cNvSpPr>
          <p:nvPr/>
        </p:nvSpPr>
        <p:spPr bwMode="auto">
          <a:xfrm>
            <a:off x="3197981" y="3422111"/>
            <a:ext cx="1030716" cy="774434"/>
          </a:xfrm>
          <a:custGeom>
            <a:avLst/>
            <a:gdLst>
              <a:gd name="T0" fmla="*/ 2 w 57"/>
              <a:gd name="T1" fmla="*/ 0 h 40"/>
              <a:gd name="T2" fmla="*/ 55 w 57"/>
              <a:gd name="T3" fmla="*/ 0 h 40"/>
              <a:gd name="T4" fmla="*/ 57 w 57"/>
              <a:gd name="T5" fmla="*/ 2 h 40"/>
              <a:gd name="T6" fmla="*/ 57 w 57"/>
              <a:gd name="T7" fmla="*/ 38 h 40"/>
              <a:gd name="T8" fmla="*/ 55 w 57"/>
              <a:gd name="T9" fmla="*/ 40 h 40"/>
              <a:gd name="T10" fmla="*/ 2 w 57"/>
              <a:gd name="T11" fmla="*/ 40 h 40"/>
              <a:gd name="T12" fmla="*/ 0 w 57"/>
              <a:gd name="T13" fmla="*/ 38 h 40"/>
              <a:gd name="T14" fmla="*/ 0 w 57"/>
              <a:gd name="T15" fmla="*/ 2 h 40"/>
              <a:gd name="T16" fmla="*/ 2 w 57"/>
              <a:gd name="T1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40">
                <a:moveTo>
                  <a:pt x="2" y="0"/>
                </a:moveTo>
                <a:lnTo>
                  <a:pt x="55" y="0"/>
                </a:lnTo>
                <a:cubicBezTo>
                  <a:pt x="56" y="0"/>
                  <a:pt x="57" y="1"/>
                  <a:pt x="57" y="2"/>
                </a:cubicBezTo>
                <a:lnTo>
                  <a:pt x="57" y="38"/>
                </a:lnTo>
                <a:cubicBezTo>
                  <a:pt x="57" y="39"/>
                  <a:pt x="56" y="40"/>
                  <a:pt x="55" y="40"/>
                </a:cubicBezTo>
                <a:lnTo>
                  <a:pt x="2" y="40"/>
                </a:lnTo>
                <a:cubicBezTo>
                  <a:pt x="1" y="40"/>
                  <a:pt x="0" y="39"/>
                  <a:pt x="0" y="38"/>
                </a:cubicBezTo>
                <a:lnTo>
                  <a:pt x="0" y="2"/>
                </a:lnTo>
                <a:cubicBezTo>
                  <a:pt x="0" y="1"/>
                  <a:pt x="1" y="0"/>
                  <a:pt x="2" y="0"/>
                </a:cubicBezTo>
              </a:path>
            </a:pathLst>
          </a:cu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5" name="Freeform 8"/>
          <p:cNvSpPr>
            <a:spLocks/>
          </p:cNvSpPr>
          <p:nvPr/>
        </p:nvSpPr>
        <p:spPr bwMode="auto">
          <a:xfrm>
            <a:off x="7663720" y="1037830"/>
            <a:ext cx="1030716" cy="774434"/>
          </a:xfrm>
          <a:custGeom>
            <a:avLst/>
            <a:gdLst>
              <a:gd name="T0" fmla="*/ 2 w 57"/>
              <a:gd name="T1" fmla="*/ 0 h 40"/>
              <a:gd name="T2" fmla="*/ 55 w 57"/>
              <a:gd name="T3" fmla="*/ 0 h 40"/>
              <a:gd name="T4" fmla="*/ 57 w 57"/>
              <a:gd name="T5" fmla="*/ 2 h 40"/>
              <a:gd name="T6" fmla="*/ 57 w 57"/>
              <a:gd name="T7" fmla="*/ 38 h 40"/>
              <a:gd name="T8" fmla="*/ 55 w 57"/>
              <a:gd name="T9" fmla="*/ 40 h 40"/>
              <a:gd name="T10" fmla="*/ 2 w 57"/>
              <a:gd name="T11" fmla="*/ 40 h 40"/>
              <a:gd name="T12" fmla="*/ 0 w 57"/>
              <a:gd name="T13" fmla="*/ 38 h 40"/>
              <a:gd name="T14" fmla="*/ 0 w 57"/>
              <a:gd name="T15" fmla="*/ 2 h 40"/>
              <a:gd name="T16" fmla="*/ 2 w 57"/>
              <a:gd name="T1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40">
                <a:moveTo>
                  <a:pt x="2" y="0"/>
                </a:moveTo>
                <a:lnTo>
                  <a:pt x="55" y="0"/>
                </a:lnTo>
                <a:cubicBezTo>
                  <a:pt x="56" y="0"/>
                  <a:pt x="57" y="1"/>
                  <a:pt x="57" y="2"/>
                </a:cubicBezTo>
                <a:lnTo>
                  <a:pt x="57" y="38"/>
                </a:lnTo>
                <a:cubicBezTo>
                  <a:pt x="57" y="39"/>
                  <a:pt x="56" y="40"/>
                  <a:pt x="55" y="40"/>
                </a:cubicBezTo>
                <a:lnTo>
                  <a:pt x="2" y="40"/>
                </a:lnTo>
                <a:cubicBezTo>
                  <a:pt x="1" y="40"/>
                  <a:pt x="0" y="39"/>
                  <a:pt x="0" y="38"/>
                </a:cubicBezTo>
                <a:lnTo>
                  <a:pt x="0" y="2"/>
                </a:lnTo>
                <a:cubicBezTo>
                  <a:pt x="0" y="1"/>
                  <a:pt x="1" y="0"/>
                  <a:pt x="2" y="0"/>
                </a:cubicBezTo>
              </a:path>
            </a:pathLst>
          </a:cu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6" name="Freeform 8"/>
          <p:cNvSpPr>
            <a:spLocks/>
          </p:cNvSpPr>
          <p:nvPr/>
        </p:nvSpPr>
        <p:spPr bwMode="auto">
          <a:xfrm>
            <a:off x="7663720" y="2258081"/>
            <a:ext cx="1030716" cy="774434"/>
          </a:xfrm>
          <a:custGeom>
            <a:avLst/>
            <a:gdLst>
              <a:gd name="T0" fmla="*/ 2 w 57"/>
              <a:gd name="T1" fmla="*/ 0 h 40"/>
              <a:gd name="T2" fmla="*/ 55 w 57"/>
              <a:gd name="T3" fmla="*/ 0 h 40"/>
              <a:gd name="T4" fmla="*/ 57 w 57"/>
              <a:gd name="T5" fmla="*/ 2 h 40"/>
              <a:gd name="T6" fmla="*/ 57 w 57"/>
              <a:gd name="T7" fmla="*/ 38 h 40"/>
              <a:gd name="T8" fmla="*/ 55 w 57"/>
              <a:gd name="T9" fmla="*/ 40 h 40"/>
              <a:gd name="T10" fmla="*/ 2 w 57"/>
              <a:gd name="T11" fmla="*/ 40 h 40"/>
              <a:gd name="T12" fmla="*/ 0 w 57"/>
              <a:gd name="T13" fmla="*/ 38 h 40"/>
              <a:gd name="T14" fmla="*/ 0 w 57"/>
              <a:gd name="T15" fmla="*/ 2 h 40"/>
              <a:gd name="T16" fmla="*/ 2 w 57"/>
              <a:gd name="T1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40">
                <a:moveTo>
                  <a:pt x="2" y="0"/>
                </a:moveTo>
                <a:lnTo>
                  <a:pt x="55" y="0"/>
                </a:lnTo>
                <a:cubicBezTo>
                  <a:pt x="56" y="0"/>
                  <a:pt x="57" y="1"/>
                  <a:pt x="57" y="2"/>
                </a:cubicBezTo>
                <a:lnTo>
                  <a:pt x="57" y="38"/>
                </a:lnTo>
                <a:cubicBezTo>
                  <a:pt x="57" y="39"/>
                  <a:pt x="56" y="40"/>
                  <a:pt x="55" y="40"/>
                </a:cubicBezTo>
                <a:lnTo>
                  <a:pt x="2" y="40"/>
                </a:lnTo>
                <a:cubicBezTo>
                  <a:pt x="1" y="40"/>
                  <a:pt x="0" y="39"/>
                  <a:pt x="0" y="38"/>
                </a:cubicBezTo>
                <a:lnTo>
                  <a:pt x="0" y="2"/>
                </a:lnTo>
                <a:cubicBezTo>
                  <a:pt x="0" y="1"/>
                  <a:pt x="1" y="0"/>
                  <a:pt x="2" y="0"/>
                </a:cubicBezTo>
              </a:path>
            </a:pathLst>
          </a:cu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7" name="Freeform 8"/>
          <p:cNvSpPr>
            <a:spLocks/>
          </p:cNvSpPr>
          <p:nvPr/>
        </p:nvSpPr>
        <p:spPr bwMode="auto">
          <a:xfrm>
            <a:off x="7663720" y="3444373"/>
            <a:ext cx="1030716" cy="774434"/>
          </a:xfrm>
          <a:custGeom>
            <a:avLst/>
            <a:gdLst>
              <a:gd name="T0" fmla="*/ 2 w 57"/>
              <a:gd name="T1" fmla="*/ 0 h 40"/>
              <a:gd name="T2" fmla="*/ 55 w 57"/>
              <a:gd name="T3" fmla="*/ 0 h 40"/>
              <a:gd name="T4" fmla="*/ 57 w 57"/>
              <a:gd name="T5" fmla="*/ 2 h 40"/>
              <a:gd name="T6" fmla="*/ 57 w 57"/>
              <a:gd name="T7" fmla="*/ 38 h 40"/>
              <a:gd name="T8" fmla="*/ 55 w 57"/>
              <a:gd name="T9" fmla="*/ 40 h 40"/>
              <a:gd name="T10" fmla="*/ 2 w 57"/>
              <a:gd name="T11" fmla="*/ 40 h 40"/>
              <a:gd name="T12" fmla="*/ 0 w 57"/>
              <a:gd name="T13" fmla="*/ 38 h 40"/>
              <a:gd name="T14" fmla="*/ 0 w 57"/>
              <a:gd name="T15" fmla="*/ 2 h 40"/>
              <a:gd name="T16" fmla="*/ 2 w 57"/>
              <a:gd name="T1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7" h="40">
                <a:moveTo>
                  <a:pt x="2" y="0"/>
                </a:moveTo>
                <a:lnTo>
                  <a:pt x="55" y="0"/>
                </a:lnTo>
                <a:cubicBezTo>
                  <a:pt x="56" y="0"/>
                  <a:pt x="57" y="1"/>
                  <a:pt x="57" y="2"/>
                </a:cubicBezTo>
                <a:lnTo>
                  <a:pt x="57" y="38"/>
                </a:lnTo>
                <a:cubicBezTo>
                  <a:pt x="57" y="39"/>
                  <a:pt x="56" y="40"/>
                  <a:pt x="55" y="40"/>
                </a:cubicBezTo>
                <a:lnTo>
                  <a:pt x="2" y="40"/>
                </a:lnTo>
                <a:cubicBezTo>
                  <a:pt x="1" y="40"/>
                  <a:pt x="0" y="39"/>
                  <a:pt x="0" y="38"/>
                </a:cubicBezTo>
                <a:lnTo>
                  <a:pt x="0" y="2"/>
                </a:lnTo>
                <a:cubicBezTo>
                  <a:pt x="0" y="1"/>
                  <a:pt x="1" y="0"/>
                  <a:pt x="2" y="0"/>
                </a:cubicBezTo>
              </a:path>
            </a:pathLst>
          </a:cu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2932633" y="1028553"/>
            <a:ext cx="1512169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168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b="1" kern="0" noProof="1">
                <a:solidFill>
                  <a:srgbClr val="000000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80168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b="1" kern="0" noProof="1">
                <a:solidFill>
                  <a:srgbClr val="000000"/>
                </a:solidFill>
                <a:latin typeface="Georgia" panose="02040502050405020303" pitchFamily="18" charset="0"/>
                <a:ea typeface="宋体" pitchFamily="2" charset="-122"/>
                <a:cs typeface="Arial" pitchFamily="34" charset="0"/>
              </a:rPr>
              <a:t> </a:t>
            </a:r>
            <a:r>
              <a:rPr lang="ru-RU" altLang="zh-CN" b="1" kern="0" noProof="1" smtClean="0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>чел.</a:t>
            </a:r>
            <a:endParaRPr lang="en-US" altLang="zh-CN" b="1" kern="0" noProof="1">
              <a:solidFill>
                <a:srgbClr val="00000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-537556" y="2008809"/>
            <a:ext cx="4572000" cy="6340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zh-CN" sz="1600" b="1" kern="0" dirty="0">
                <a:solidFill>
                  <a:srgbClr val="000000"/>
                </a:solidFill>
                <a:latin typeface="Georgia" panose="02040502050405020303" pitchFamily="18" charset="0"/>
              </a:rPr>
              <a:t>Участники Великой 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zh-CN" sz="1600" b="1" kern="0" dirty="0">
                <a:solidFill>
                  <a:srgbClr val="000000"/>
                </a:solidFill>
                <a:latin typeface="Georgia" panose="02040502050405020303" pitchFamily="18" charset="0"/>
              </a:rPr>
              <a:t>Отечественной войны</a:t>
            </a:r>
            <a:endParaRPr lang="en-GB" altLang="zh-CN" sz="1600" b="1" kern="0" noProof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3359359" y="2206333"/>
            <a:ext cx="697627" cy="7940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zh-CN" sz="2400" b="1" kern="0" noProof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zh-CN" sz="2400" b="1" kern="0" noProof="1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endParaRPr lang="ru-RU" altLang="zh-CN" sz="2400" b="1" kern="0" noProof="1" smtClean="0">
              <a:solidFill>
                <a:srgbClr val="00000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zh-CN" b="1" kern="0" noProof="1" smtClean="0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>чел.</a:t>
            </a:r>
            <a:endParaRPr lang="en-US" altLang="zh-CN" b="1" kern="0" noProof="1">
              <a:solidFill>
                <a:srgbClr val="00000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-515014" y="314096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dirty="0">
                <a:latin typeface="Georgia" panose="02040502050405020303" pitchFamily="18" charset="0"/>
              </a:rPr>
              <a:t>Труженики тыла Великой Отечественной войны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2877104" y="3412296"/>
            <a:ext cx="1637928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168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b="1" kern="0" noProof="1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51</a:t>
            </a:r>
          </a:p>
          <a:p>
            <a:pPr marL="0" marR="0" lvl="0" indent="0" algn="ctr" defTabSz="80168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b="1" kern="0" noProof="1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>ч</a:t>
            </a:r>
            <a:r>
              <a:rPr lang="ru-RU" altLang="zh-CN" b="1" kern="0" noProof="1" smtClean="0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>ел.</a:t>
            </a:r>
            <a:endParaRPr lang="en-US" altLang="zh-CN" b="1" kern="0" noProof="1">
              <a:solidFill>
                <a:srgbClr val="00000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4693414" y="835656"/>
            <a:ext cx="30280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latin typeface="Georgia" panose="02040502050405020303" pitchFamily="18" charset="0"/>
              </a:rPr>
              <a:t>Жители блокадного Ленинграда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4566058" y="1898113"/>
            <a:ext cx="34596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600" b="1" dirty="0">
                <a:latin typeface="Georgia" panose="02040502050405020303" pitchFamily="18" charset="0"/>
              </a:rPr>
              <a:t>Бывшие </a:t>
            </a:r>
            <a:r>
              <a:rPr lang="ru-RU" sz="1600" b="1" dirty="0" smtClean="0">
                <a:latin typeface="Georgia" panose="02040502050405020303" pitchFamily="18" charset="0"/>
              </a:rPr>
              <a:t>несовершеннолетние</a:t>
            </a:r>
            <a:br>
              <a:rPr lang="ru-RU" sz="1600" b="1" dirty="0" smtClean="0">
                <a:latin typeface="Georgia" panose="02040502050405020303" pitchFamily="18" charset="0"/>
              </a:rPr>
            </a:br>
            <a:r>
              <a:rPr lang="ru-RU" sz="1600" b="1" dirty="0" smtClean="0">
                <a:latin typeface="Georgia" panose="02040502050405020303" pitchFamily="18" charset="0"/>
              </a:rPr>
              <a:t> </a:t>
            </a:r>
            <a:r>
              <a:rPr lang="ru-RU" sz="1600" b="1" dirty="0">
                <a:latin typeface="Georgia" panose="02040502050405020303" pitchFamily="18" charset="0"/>
              </a:rPr>
              <a:t>узники концлагерей</a:t>
            </a:r>
            <a:endParaRPr lang="en-GB" altLang="zh-CN" sz="1600" kern="0" noProof="1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885050" y="3187585"/>
            <a:ext cx="2813591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Участники </a:t>
            </a: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ликвидации</a:t>
            </a:r>
            <a:b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ЧАЭС</a:t>
            </a:r>
            <a:endParaRPr lang="ru-RU" sz="1600" b="1" dirty="0">
              <a:latin typeface="Georgia" panose="020405020504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7721492" y="1047687"/>
            <a:ext cx="972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2400" b="1" kern="0" noProof="1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2</a:t>
            </a:r>
            <a:r>
              <a:rPr lang="ru-RU" altLang="zh-CN" b="1" kern="0" noProof="1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ru-RU" altLang="zh-CN" b="1" kern="0" noProof="1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/>
            </a:r>
            <a:br>
              <a:rPr lang="ru-RU" altLang="zh-CN" b="1" kern="0" noProof="1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</a:br>
            <a:r>
              <a:rPr lang="ru-RU" altLang="zh-CN" b="1" kern="0" noProof="1" smtClean="0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>чел.</a:t>
            </a:r>
            <a:endParaRPr lang="ru-RU" dirty="0"/>
          </a:p>
        </p:txBody>
      </p:sp>
      <p:sp>
        <p:nvSpPr>
          <p:cNvPr id="87" name="Прямоугольник 86"/>
          <p:cNvSpPr/>
          <p:nvPr/>
        </p:nvSpPr>
        <p:spPr>
          <a:xfrm>
            <a:off x="7748511" y="2289947"/>
            <a:ext cx="945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b="1" kern="0" noProof="1" smtClean="0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>  </a:t>
            </a:r>
            <a:r>
              <a:rPr lang="ru-RU" altLang="zh-CN" sz="2400" b="1" kern="0" noProof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altLang="zh-CN" b="1" kern="0" noProof="1" smtClean="0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/>
            </a:r>
            <a:br>
              <a:rPr lang="ru-RU" altLang="zh-CN" b="1" kern="0" noProof="1" smtClean="0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altLang="zh-CN" b="1" kern="0" noProof="1" smtClean="0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> чел.</a:t>
            </a:r>
            <a:endParaRPr lang="ru-RU" dirty="0"/>
          </a:p>
        </p:txBody>
      </p:sp>
      <p:sp>
        <p:nvSpPr>
          <p:cNvPr id="88" name="Прямоугольник 87"/>
          <p:cNvSpPr/>
          <p:nvPr/>
        </p:nvSpPr>
        <p:spPr>
          <a:xfrm>
            <a:off x="7793100" y="3412296"/>
            <a:ext cx="748488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80168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sz="2400" b="1" kern="0" noProof="1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5</a:t>
            </a:r>
          </a:p>
          <a:p>
            <a:pPr marL="0" marR="0" lvl="0" indent="0" algn="ctr" defTabSz="801688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b="1" kern="0" noProof="1">
                <a:solidFill>
                  <a:srgbClr val="000000"/>
                </a:solidFill>
                <a:latin typeface="Arial" pitchFamily="34" charset="0"/>
                <a:ea typeface="宋体" pitchFamily="2" charset="-122"/>
                <a:cs typeface="Arial" pitchFamily="34" charset="0"/>
              </a:rPr>
              <a:t> </a:t>
            </a:r>
            <a:r>
              <a:rPr lang="ru-RU" altLang="zh-CN" b="1" kern="0" noProof="1" smtClean="0">
                <a:solidFill>
                  <a:srgbClr val="000000"/>
                </a:solidFill>
                <a:latin typeface="Georgia" panose="02040502050405020303" pitchFamily="18" charset="0"/>
                <a:cs typeface="Arial" pitchFamily="34" charset="0"/>
              </a:rPr>
              <a:t>чел.</a:t>
            </a:r>
            <a:endParaRPr lang="ru-RU" dirty="0"/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4599796" y="4501689"/>
            <a:ext cx="1872208" cy="129614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179512" y="4258665"/>
            <a:ext cx="4265290" cy="6141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кругленный прямоугольник 95"/>
          <p:cNvSpPr/>
          <p:nvPr/>
        </p:nvSpPr>
        <p:spPr>
          <a:xfrm>
            <a:off x="6620405" y="4450361"/>
            <a:ext cx="2483768" cy="236670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4475720" y="4529265"/>
            <a:ext cx="19962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1 040 </a:t>
            </a:r>
          </a:p>
          <a:p>
            <a:pPr algn="ctr"/>
            <a:r>
              <a:rPr lang="ru-RU" b="1" dirty="0">
                <a:ln w="11430"/>
                <a:latin typeface="Georgia" panose="02040502050405020303" pitchFamily="18" charset="0"/>
                <a:cs typeface="Arial" panose="020B0604020202020204" pitchFamily="34" charset="0"/>
              </a:rPr>
              <a:t>получателей социальных</a:t>
            </a:r>
          </a:p>
          <a:p>
            <a:pPr algn="ctr"/>
            <a:r>
              <a:rPr lang="ru-RU" b="1" dirty="0">
                <a:ln w="11430"/>
                <a:latin typeface="Georgia" panose="02040502050405020303" pitchFamily="18" charset="0"/>
                <a:cs typeface="Arial" panose="020B0604020202020204" pitchFamily="34" charset="0"/>
              </a:rPr>
              <a:t> услуг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130645" y="4232508"/>
            <a:ext cx="4345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301 906 </a:t>
            </a:r>
            <a:r>
              <a:rPr lang="ru-RU" b="1" dirty="0">
                <a:latin typeface="Georgia" panose="02040502050405020303" pitchFamily="18" charset="0"/>
              </a:rPr>
              <a:t>услуг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из </a:t>
            </a:r>
            <a:r>
              <a:rPr lang="ru-RU" b="1" dirty="0">
                <a:latin typeface="Georgia" panose="02040502050405020303" pitchFamily="18" charset="0"/>
              </a:rPr>
              <a:t>них: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6624572" y="4502633"/>
            <a:ext cx="2610330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500" b="1" dirty="0">
                <a:latin typeface="Georgia" panose="02040502050405020303" pitchFamily="18" charset="0"/>
              </a:rPr>
              <a:t>Электронные социальные сертификаты: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чел. - на товары длительного пользования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731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чел. - на продовольственную помощь</a:t>
            </a:r>
          </a:p>
        </p:txBody>
      </p:sp>
      <p:sp>
        <p:nvSpPr>
          <p:cNvPr id="102" name="Стрелка вниз 101"/>
          <p:cNvSpPr/>
          <p:nvPr/>
        </p:nvSpPr>
        <p:spPr>
          <a:xfrm>
            <a:off x="2153120" y="4935444"/>
            <a:ext cx="284432" cy="512281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Стрелка вниз 102"/>
          <p:cNvSpPr/>
          <p:nvPr/>
        </p:nvSpPr>
        <p:spPr>
          <a:xfrm>
            <a:off x="3701334" y="4935376"/>
            <a:ext cx="305812" cy="517458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24696" y="5490933"/>
            <a:ext cx="1398035" cy="13186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1452281" y="5490933"/>
            <a:ext cx="1591207" cy="13389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3079887" y="5490933"/>
            <a:ext cx="1548349" cy="13186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-4854" y="5522697"/>
            <a:ext cx="1437350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156 190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социально-бытовых</a:t>
            </a:r>
            <a:b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sz="1600" b="1" dirty="0" smtClean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услуг </a:t>
            </a:r>
          </a:p>
        </p:txBody>
      </p:sp>
      <p:sp>
        <p:nvSpPr>
          <p:cNvPr id="108" name="Прямоугольник 107"/>
          <p:cNvSpPr/>
          <p:nvPr/>
        </p:nvSpPr>
        <p:spPr>
          <a:xfrm>
            <a:off x="1408647" y="5506921"/>
            <a:ext cx="1671240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/>
              <a:t>145 105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социально-медицинских  услуг </a:t>
            </a:r>
          </a:p>
        </p:txBody>
      </p:sp>
      <p:sp>
        <p:nvSpPr>
          <p:cNvPr id="109" name="Прямоугольник 108"/>
          <p:cNvSpPr/>
          <p:nvPr/>
        </p:nvSpPr>
        <p:spPr>
          <a:xfrm>
            <a:off x="3013093" y="5518164"/>
            <a:ext cx="1680321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b="1" dirty="0"/>
              <a:t>611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социально-правовых услуг </a:t>
            </a:r>
          </a:p>
        </p:txBody>
      </p:sp>
      <p:sp>
        <p:nvSpPr>
          <p:cNvPr id="110" name="Стрелка вниз 109"/>
          <p:cNvSpPr/>
          <p:nvPr/>
        </p:nvSpPr>
        <p:spPr>
          <a:xfrm>
            <a:off x="2131740" y="4930267"/>
            <a:ext cx="305812" cy="517458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Стрелка вниз 110"/>
          <p:cNvSpPr/>
          <p:nvPr/>
        </p:nvSpPr>
        <p:spPr>
          <a:xfrm>
            <a:off x="580766" y="4934151"/>
            <a:ext cx="305812" cy="517458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29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42"/>
          <p:cNvSpPr>
            <a:spLocks noChangeArrowheads="1"/>
          </p:cNvSpPr>
          <p:nvPr/>
        </p:nvSpPr>
        <p:spPr bwMode="auto">
          <a:xfrm>
            <a:off x="6166882" y="4858544"/>
            <a:ext cx="2738406" cy="169690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36588" y="288658"/>
            <a:ext cx="8856983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Реализация </a:t>
            </a:r>
            <a:r>
              <a:rPr lang="ru-RU" sz="2200" b="1" dirty="0" smtClean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проекта 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долговременного</a:t>
            </a:r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ухода</a:t>
            </a:r>
          </a:p>
          <a:p>
            <a:pPr algn="ctr"/>
            <a:r>
              <a:rPr lang="ru-RU" sz="2200" b="1" dirty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за получателями социальных услуг, нуждающихся в постоянной социально-медицинской помощи на дому:</a:t>
            </a:r>
            <a:endParaRPr lang="ru-RU" sz="2200" dirty="0">
              <a:solidFill>
                <a:schemeClr val="bg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1270912" y="1366508"/>
            <a:ext cx="6180309" cy="1344814"/>
            <a:chOff x="784" y="1291"/>
            <a:chExt cx="4101" cy="1207"/>
          </a:xfrm>
        </p:grpSpPr>
        <p:grpSp>
          <p:nvGrpSpPr>
            <p:cNvPr id="57" name="Group 12"/>
            <p:cNvGrpSpPr>
              <a:grpSpLocks/>
            </p:cNvGrpSpPr>
            <p:nvPr/>
          </p:nvGrpSpPr>
          <p:grpSpPr bwMode="auto">
            <a:xfrm flipH="1">
              <a:off x="2869" y="1298"/>
              <a:ext cx="2016" cy="943"/>
              <a:chOff x="985" y="1888"/>
              <a:chExt cx="2304" cy="1078"/>
            </a:xfrm>
          </p:grpSpPr>
          <p:sp>
            <p:nvSpPr>
              <p:cNvPr id="63" name="Rectangle 13"/>
              <p:cNvSpPr>
                <a:spLocks noChangeArrowheads="1"/>
              </p:cNvSpPr>
              <p:nvPr/>
            </p:nvSpPr>
            <p:spPr bwMode="auto">
              <a:xfrm>
                <a:off x="2287" y="2026"/>
                <a:ext cx="548" cy="45"/>
              </a:xfrm>
              <a:prstGeom prst="rect">
                <a:avLst/>
              </a:prstGeom>
              <a:gradFill rotWithShape="1">
                <a:gsLst>
                  <a:gs pos="0">
                    <a:srgbClr val="545454"/>
                  </a:gs>
                  <a:gs pos="100000">
                    <a:srgbClr val="77777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985" y="1888"/>
                <a:ext cx="2304" cy="1060"/>
              </a:xfrm>
              <a:custGeom>
                <a:avLst/>
                <a:gdLst>
                  <a:gd name="T0" fmla="*/ 255 w 423"/>
                  <a:gd name="T1" fmla="*/ 23 h 204"/>
                  <a:gd name="T2" fmla="*/ 423 w 423"/>
                  <a:gd name="T3" fmla="*/ 0 h 204"/>
                  <a:gd name="T4" fmla="*/ 176 w 423"/>
                  <a:gd name="T5" fmla="*/ 198 h 204"/>
                  <a:gd name="T6" fmla="*/ 0 w 423"/>
                  <a:gd name="T7" fmla="*/ 204 h 204"/>
                  <a:gd name="T8" fmla="*/ 343 w 423"/>
                  <a:gd name="T9" fmla="*/ 23 h 204"/>
                  <a:gd name="T10" fmla="*/ 255 w 423"/>
                  <a:gd name="T11" fmla="*/ 2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3" h="204">
                    <a:moveTo>
                      <a:pt x="255" y="23"/>
                    </a:moveTo>
                    <a:lnTo>
                      <a:pt x="423" y="0"/>
                    </a:lnTo>
                    <a:lnTo>
                      <a:pt x="176" y="198"/>
                    </a:lnTo>
                    <a:lnTo>
                      <a:pt x="0" y="204"/>
                    </a:lnTo>
                    <a:lnTo>
                      <a:pt x="343" y="23"/>
                    </a:lnTo>
                    <a:lnTo>
                      <a:pt x="255" y="23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25221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Freeform 15"/>
              <p:cNvSpPr>
                <a:spLocks/>
              </p:cNvSpPr>
              <p:nvPr/>
            </p:nvSpPr>
            <p:spPr bwMode="auto">
              <a:xfrm>
                <a:off x="1931" y="1888"/>
                <a:ext cx="1357" cy="1078"/>
              </a:xfrm>
              <a:custGeom>
                <a:avLst/>
                <a:gdLst>
                  <a:gd name="T0" fmla="*/ 247 w 247"/>
                  <a:gd name="T1" fmla="*/ 0 h 207"/>
                  <a:gd name="T2" fmla="*/ 0 w 247"/>
                  <a:gd name="T3" fmla="*/ 194 h 207"/>
                  <a:gd name="T4" fmla="*/ 2 w 247"/>
                  <a:gd name="T5" fmla="*/ 207 h 207"/>
                  <a:gd name="T6" fmla="*/ 247 w 247"/>
                  <a:gd name="T7" fmla="*/ 10 h 207"/>
                  <a:gd name="T8" fmla="*/ 247 w 24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207">
                    <a:moveTo>
                      <a:pt x="247" y="0"/>
                    </a:moveTo>
                    <a:lnTo>
                      <a:pt x="0" y="194"/>
                    </a:lnTo>
                    <a:lnTo>
                      <a:pt x="2" y="207"/>
                    </a:lnTo>
                    <a:lnTo>
                      <a:pt x="247" y="10"/>
                    </a:lnTo>
                    <a:lnTo>
                      <a:pt x="247" y="0"/>
                    </a:lnTo>
                  </a:path>
                </a:pathLst>
              </a:custGeom>
              <a:gradFill rotWithShape="1">
                <a:gsLst>
                  <a:gs pos="0">
                    <a:srgbClr val="B4B4B4"/>
                  </a:gs>
                  <a:gs pos="100000">
                    <a:srgbClr val="62626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25221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8" name="AutoShape 16"/>
            <p:cNvSpPr>
              <a:spLocks noChangeArrowheads="1"/>
            </p:cNvSpPr>
            <p:nvPr/>
          </p:nvSpPr>
          <p:spPr bwMode="auto">
            <a:xfrm>
              <a:off x="2263" y="1330"/>
              <a:ext cx="1201" cy="116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59" name="Group 17"/>
            <p:cNvGrpSpPr>
              <a:grpSpLocks/>
            </p:cNvGrpSpPr>
            <p:nvPr/>
          </p:nvGrpSpPr>
          <p:grpSpPr bwMode="auto">
            <a:xfrm>
              <a:off x="784" y="1291"/>
              <a:ext cx="2091" cy="941"/>
              <a:chOff x="897" y="1879"/>
              <a:chExt cx="2391" cy="1076"/>
            </a:xfrm>
          </p:grpSpPr>
          <p:sp>
            <p:nvSpPr>
              <p:cNvPr id="60" name="Rectangle 18"/>
              <p:cNvSpPr>
                <a:spLocks noChangeArrowheads="1"/>
              </p:cNvSpPr>
              <p:nvPr/>
            </p:nvSpPr>
            <p:spPr bwMode="auto">
              <a:xfrm>
                <a:off x="2287" y="2026"/>
                <a:ext cx="548" cy="45"/>
              </a:xfrm>
              <a:prstGeom prst="rect">
                <a:avLst/>
              </a:prstGeom>
              <a:gradFill rotWithShape="1">
                <a:gsLst>
                  <a:gs pos="0">
                    <a:srgbClr val="545454"/>
                  </a:gs>
                  <a:gs pos="100000">
                    <a:srgbClr val="777777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Freeform 19"/>
              <p:cNvSpPr>
                <a:spLocks/>
              </p:cNvSpPr>
              <p:nvPr/>
            </p:nvSpPr>
            <p:spPr bwMode="auto">
              <a:xfrm>
                <a:off x="897" y="1879"/>
                <a:ext cx="2391" cy="1076"/>
              </a:xfrm>
              <a:custGeom>
                <a:avLst/>
                <a:gdLst>
                  <a:gd name="T0" fmla="*/ 255 w 423"/>
                  <a:gd name="T1" fmla="*/ 23 h 204"/>
                  <a:gd name="T2" fmla="*/ 423 w 423"/>
                  <a:gd name="T3" fmla="*/ 0 h 204"/>
                  <a:gd name="T4" fmla="*/ 176 w 423"/>
                  <a:gd name="T5" fmla="*/ 198 h 204"/>
                  <a:gd name="T6" fmla="*/ 0 w 423"/>
                  <a:gd name="T7" fmla="*/ 204 h 204"/>
                  <a:gd name="T8" fmla="*/ 343 w 423"/>
                  <a:gd name="T9" fmla="*/ 23 h 204"/>
                  <a:gd name="T10" fmla="*/ 255 w 423"/>
                  <a:gd name="T11" fmla="*/ 23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3" h="204">
                    <a:moveTo>
                      <a:pt x="255" y="23"/>
                    </a:moveTo>
                    <a:lnTo>
                      <a:pt x="423" y="0"/>
                    </a:lnTo>
                    <a:lnTo>
                      <a:pt x="176" y="198"/>
                    </a:lnTo>
                    <a:lnTo>
                      <a:pt x="0" y="204"/>
                    </a:lnTo>
                    <a:lnTo>
                      <a:pt x="343" y="23"/>
                    </a:lnTo>
                    <a:lnTo>
                      <a:pt x="255" y="23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25221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Freeform 20"/>
              <p:cNvSpPr>
                <a:spLocks/>
              </p:cNvSpPr>
              <p:nvPr/>
            </p:nvSpPr>
            <p:spPr bwMode="auto">
              <a:xfrm>
                <a:off x="1872" y="1897"/>
                <a:ext cx="1383" cy="1052"/>
              </a:xfrm>
              <a:custGeom>
                <a:avLst/>
                <a:gdLst>
                  <a:gd name="T0" fmla="*/ 247 w 247"/>
                  <a:gd name="T1" fmla="*/ 0 h 207"/>
                  <a:gd name="T2" fmla="*/ 0 w 247"/>
                  <a:gd name="T3" fmla="*/ 194 h 207"/>
                  <a:gd name="T4" fmla="*/ 2 w 247"/>
                  <a:gd name="T5" fmla="*/ 207 h 207"/>
                  <a:gd name="T6" fmla="*/ 247 w 247"/>
                  <a:gd name="T7" fmla="*/ 10 h 207"/>
                  <a:gd name="T8" fmla="*/ 247 w 24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7" h="207">
                    <a:moveTo>
                      <a:pt x="247" y="0"/>
                    </a:moveTo>
                    <a:lnTo>
                      <a:pt x="0" y="194"/>
                    </a:lnTo>
                    <a:lnTo>
                      <a:pt x="2" y="207"/>
                    </a:lnTo>
                    <a:lnTo>
                      <a:pt x="247" y="10"/>
                    </a:lnTo>
                    <a:lnTo>
                      <a:pt x="247" y="0"/>
                    </a:lnTo>
                  </a:path>
                </a:pathLst>
              </a:custGeom>
              <a:gradFill rotWithShape="1">
                <a:gsLst>
                  <a:gs pos="0">
                    <a:srgbClr val="B4B4B4"/>
                  </a:gs>
                  <a:gs pos="100000">
                    <a:srgbClr val="62626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25221E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1" name="Group 22"/>
          <p:cNvGrpSpPr>
            <a:grpSpLocks/>
          </p:cNvGrpSpPr>
          <p:nvPr/>
        </p:nvGrpSpPr>
        <p:grpSpPr bwMode="auto">
          <a:xfrm>
            <a:off x="221487" y="2432607"/>
            <a:ext cx="2750099" cy="2141538"/>
            <a:chOff x="295" y="2220"/>
            <a:chExt cx="1541" cy="1349"/>
          </a:xfrm>
        </p:grpSpPr>
        <p:grpSp>
          <p:nvGrpSpPr>
            <p:cNvPr id="41" name="Group 23"/>
            <p:cNvGrpSpPr>
              <a:grpSpLocks/>
            </p:cNvGrpSpPr>
            <p:nvPr/>
          </p:nvGrpSpPr>
          <p:grpSpPr bwMode="auto">
            <a:xfrm>
              <a:off x="295" y="2273"/>
              <a:ext cx="1541" cy="1296"/>
              <a:chOff x="295" y="2273"/>
              <a:chExt cx="1541" cy="1296"/>
            </a:xfrm>
          </p:grpSpPr>
          <p:grpSp>
            <p:nvGrpSpPr>
              <p:cNvPr id="49" name="Group 24"/>
              <p:cNvGrpSpPr>
                <a:grpSpLocks/>
              </p:cNvGrpSpPr>
              <p:nvPr/>
            </p:nvGrpSpPr>
            <p:grpSpPr bwMode="auto">
              <a:xfrm>
                <a:off x="295" y="2273"/>
                <a:ext cx="1541" cy="1227"/>
                <a:chOff x="295" y="2273"/>
                <a:chExt cx="1541" cy="1227"/>
              </a:xfrm>
            </p:grpSpPr>
            <p:sp>
              <p:nvSpPr>
                <p:cNvPr id="53" name="Rectangle 25"/>
                <p:cNvSpPr>
                  <a:spLocks noChangeArrowheads="1"/>
                </p:cNvSpPr>
                <p:nvPr/>
              </p:nvSpPr>
              <p:spPr bwMode="auto">
                <a:xfrm>
                  <a:off x="295" y="2430"/>
                  <a:ext cx="1541" cy="1070"/>
                </a:xfrm>
                <a:prstGeom prst="rect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4" name="AutoShape 26"/>
                <p:cNvSpPr>
                  <a:spLocks noChangeArrowheads="1"/>
                </p:cNvSpPr>
                <p:nvPr/>
              </p:nvSpPr>
              <p:spPr bwMode="auto">
                <a:xfrm>
                  <a:off x="388" y="2273"/>
                  <a:ext cx="1370" cy="292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73E6"/>
                    </a:gs>
                    <a:gs pos="100000">
                      <a:srgbClr val="0051A2"/>
                    </a:gs>
                  </a:gsLst>
                  <a:lin ang="5400000" scaled="1"/>
                </a:gradFill>
                <a:ln w="12700">
                  <a:solidFill>
                    <a:srgbClr val="00458A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50" name="Group 29"/>
              <p:cNvGrpSpPr>
                <a:grpSpLocks/>
              </p:cNvGrpSpPr>
              <p:nvPr/>
            </p:nvGrpSpPr>
            <p:grpSpPr bwMode="auto">
              <a:xfrm>
                <a:off x="338" y="2288"/>
                <a:ext cx="1447" cy="1281"/>
                <a:chOff x="338" y="2288"/>
                <a:chExt cx="1447" cy="1281"/>
              </a:xfrm>
            </p:grpSpPr>
            <p:sp>
              <p:nvSpPr>
                <p:cNvPr id="51" name="Rectangle 30"/>
                <p:cNvSpPr>
                  <a:spLocks noChangeArrowheads="1"/>
                </p:cNvSpPr>
                <p:nvPr/>
              </p:nvSpPr>
              <p:spPr bwMode="auto">
                <a:xfrm>
                  <a:off x="452" y="2288"/>
                  <a:ext cx="1333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ru-RU" altLang="zh-CN" b="1" kern="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32 </a:t>
                  </a:r>
                  <a:r>
                    <a:rPr lang="ru-RU" altLang="zh-CN" b="1" kern="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" panose="02040502050405020303" pitchFamily="18" charset="0"/>
                    </a:rPr>
                    <a:t>чел.</a:t>
                  </a:r>
                  <a:r>
                    <a:rPr lang="ru-RU" altLang="zh-CN" b="1" kern="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rPr>
                    <a:t> 34 </a:t>
                  </a:r>
                  <a:r>
                    <a:rPr lang="ru-RU" altLang="zh-CN" b="1" kern="0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" panose="02040502050405020303" pitchFamily="18" charset="0"/>
                    </a:rPr>
                    <a:t>услуги</a:t>
                  </a:r>
                  <a:endParaRPr lang="en-GB" altLang="zh-CN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" panose="02040502050405020303" pitchFamily="18" charset="0"/>
                  </a:endParaRPr>
                </a:p>
              </p:txBody>
            </p:sp>
            <p:sp>
              <p:nvSpPr>
                <p:cNvPr id="52" name="Rectangle 31"/>
                <p:cNvSpPr>
                  <a:spLocks noChangeArrowheads="1"/>
                </p:cNvSpPr>
                <p:nvPr/>
              </p:nvSpPr>
              <p:spPr bwMode="auto">
                <a:xfrm>
                  <a:off x="338" y="2483"/>
                  <a:ext cx="1437" cy="108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  <a:p>
                  <a:pPr lv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ru-RU" sz="1600" b="1" dirty="0" smtClean="0">
                      <a:latin typeface="Georgia" panose="02040502050405020303" pitchFamily="18" charset="0"/>
                      <a:cs typeface="Arial" panose="020B0604020202020204" pitchFamily="34" charset="0"/>
                    </a:rPr>
                    <a:t>Содействие </a:t>
                  </a:r>
                  <a:endParaRPr lang="ru-RU" sz="1600" b="1" dirty="0">
                    <a:latin typeface="Georgia" panose="02040502050405020303" pitchFamily="18" charset="0"/>
                    <a:cs typeface="Arial" panose="020B0604020202020204" pitchFamily="34" charset="0"/>
                  </a:endParaRPr>
                </a:p>
                <a:p>
                  <a:pPr lv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ru-RU" sz="1600" b="1" dirty="0">
                      <a:latin typeface="Georgia" panose="02040502050405020303" pitchFamily="18" charset="0"/>
                      <a:cs typeface="Arial" panose="020B0604020202020204" pitchFamily="34" charset="0"/>
                    </a:rPr>
                    <a:t>в получении услуг комплексной</a:t>
                  </a:r>
                </a:p>
                <a:p>
                  <a:pPr lv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ru-RU" sz="1600" b="1" dirty="0">
                      <a:latin typeface="Georgia" panose="02040502050405020303" pitchFamily="18" charset="0"/>
                      <a:cs typeface="Arial" panose="020B0604020202020204" pitchFamily="34" charset="0"/>
                    </a:rPr>
                    <a:t> уборки </a:t>
                  </a:r>
                  <a:r>
                    <a:rPr lang="ru-RU" sz="1600" b="1" dirty="0" smtClean="0">
                      <a:latin typeface="Georgia" panose="02040502050405020303" pitchFamily="18" charset="0"/>
                      <a:cs typeface="Arial" panose="020B0604020202020204" pitchFamily="34" charset="0"/>
                    </a:rPr>
                    <a:t>квартиры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zh-CN" sz="1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45" name="Freeform 35"/>
            <p:cNvSpPr>
              <a:spLocks noEditPoints="1"/>
            </p:cNvSpPr>
            <p:nvPr/>
          </p:nvSpPr>
          <p:spPr bwMode="auto">
            <a:xfrm>
              <a:off x="545" y="2220"/>
              <a:ext cx="362" cy="13"/>
            </a:xfrm>
            <a:custGeom>
              <a:avLst/>
              <a:gdLst>
                <a:gd name="T0" fmla="*/ 193 w 193"/>
                <a:gd name="T1" fmla="*/ 0 h 7"/>
                <a:gd name="T2" fmla="*/ 192 w 193"/>
                <a:gd name="T3" fmla="*/ 3 h 7"/>
                <a:gd name="T4" fmla="*/ 187 w 193"/>
                <a:gd name="T5" fmla="*/ 7 h 7"/>
                <a:gd name="T6" fmla="*/ 165 w 193"/>
                <a:gd name="T7" fmla="*/ 7 h 7"/>
                <a:gd name="T8" fmla="*/ 187 w 193"/>
                <a:gd name="T9" fmla="*/ 7 h 7"/>
                <a:gd name="T10" fmla="*/ 192 w 193"/>
                <a:gd name="T11" fmla="*/ 3 h 7"/>
                <a:gd name="T12" fmla="*/ 193 w 193"/>
                <a:gd name="T13" fmla="*/ 0 h 7"/>
                <a:gd name="T14" fmla="*/ 193 w 193"/>
                <a:gd name="T15" fmla="*/ 0 h 7"/>
                <a:gd name="T16" fmla="*/ 0 w 193"/>
                <a:gd name="T17" fmla="*/ 0 h 7"/>
                <a:gd name="T18" fmla="*/ 1 w 193"/>
                <a:gd name="T19" fmla="*/ 3 h 7"/>
                <a:gd name="T20" fmla="*/ 7 w 193"/>
                <a:gd name="T21" fmla="*/ 6 h 7"/>
                <a:gd name="T22" fmla="*/ 164 w 193"/>
                <a:gd name="T23" fmla="*/ 7 h 7"/>
                <a:gd name="T24" fmla="*/ 164 w 193"/>
                <a:gd name="T25" fmla="*/ 7 h 7"/>
                <a:gd name="T26" fmla="*/ 7 w 193"/>
                <a:gd name="T27" fmla="*/ 6 h 7"/>
                <a:gd name="T28" fmla="*/ 1 w 193"/>
                <a:gd name="T29" fmla="*/ 3 h 7"/>
                <a:gd name="T30" fmla="*/ 0 w 193"/>
                <a:gd name="T3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3" h="7">
                  <a:moveTo>
                    <a:pt x="193" y="0"/>
                  </a:moveTo>
                  <a:cubicBezTo>
                    <a:pt x="193" y="1"/>
                    <a:pt x="193" y="2"/>
                    <a:pt x="192" y="3"/>
                  </a:cubicBezTo>
                  <a:cubicBezTo>
                    <a:pt x="191" y="6"/>
                    <a:pt x="189" y="6"/>
                    <a:pt x="187" y="7"/>
                  </a:cubicBezTo>
                  <a:cubicBezTo>
                    <a:pt x="186" y="7"/>
                    <a:pt x="177" y="7"/>
                    <a:pt x="165" y="7"/>
                  </a:cubicBezTo>
                  <a:cubicBezTo>
                    <a:pt x="177" y="7"/>
                    <a:pt x="186" y="7"/>
                    <a:pt x="187" y="7"/>
                  </a:cubicBezTo>
                  <a:cubicBezTo>
                    <a:pt x="189" y="6"/>
                    <a:pt x="191" y="6"/>
                    <a:pt x="192" y="3"/>
                  </a:cubicBezTo>
                  <a:cubicBezTo>
                    <a:pt x="193" y="2"/>
                    <a:pt x="193" y="1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moveTo>
                    <a:pt x="0" y="0"/>
                  </a:moveTo>
                  <a:cubicBezTo>
                    <a:pt x="0" y="1"/>
                    <a:pt x="1" y="2"/>
                    <a:pt x="1" y="3"/>
                  </a:cubicBezTo>
                  <a:cubicBezTo>
                    <a:pt x="2" y="5"/>
                    <a:pt x="5" y="6"/>
                    <a:pt x="7" y="6"/>
                  </a:cubicBezTo>
                  <a:cubicBezTo>
                    <a:pt x="43" y="6"/>
                    <a:pt x="123" y="7"/>
                    <a:pt x="164" y="7"/>
                  </a:cubicBezTo>
                  <a:cubicBezTo>
                    <a:pt x="164" y="7"/>
                    <a:pt x="164" y="7"/>
                    <a:pt x="164" y="7"/>
                  </a:cubicBezTo>
                  <a:cubicBezTo>
                    <a:pt x="123" y="7"/>
                    <a:pt x="43" y="6"/>
                    <a:pt x="7" y="6"/>
                  </a:cubicBezTo>
                  <a:cubicBezTo>
                    <a:pt x="5" y="6"/>
                    <a:pt x="2" y="5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</a:path>
              </a:pathLst>
            </a:custGeom>
            <a:solidFill>
              <a:srgbClr val="F09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7" name="Group 40"/>
          <p:cNvGrpSpPr>
            <a:grpSpLocks/>
          </p:cNvGrpSpPr>
          <p:nvPr/>
        </p:nvGrpSpPr>
        <p:grpSpPr bwMode="auto">
          <a:xfrm>
            <a:off x="3182960" y="2823262"/>
            <a:ext cx="2683443" cy="1993295"/>
            <a:chOff x="2109" y="2572"/>
            <a:chExt cx="1541" cy="1260"/>
          </a:xfrm>
        </p:grpSpPr>
        <p:grpSp>
          <p:nvGrpSpPr>
            <p:cNvPr id="33" name="Group 41"/>
            <p:cNvGrpSpPr>
              <a:grpSpLocks/>
            </p:cNvGrpSpPr>
            <p:nvPr/>
          </p:nvGrpSpPr>
          <p:grpSpPr bwMode="auto">
            <a:xfrm>
              <a:off x="2109" y="2572"/>
              <a:ext cx="1541" cy="1260"/>
              <a:chOff x="2109" y="2572"/>
              <a:chExt cx="1541" cy="1260"/>
            </a:xfrm>
          </p:grpSpPr>
          <p:sp>
            <p:nvSpPr>
              <p:cNvPr id="37" name="Rectangle 42"/>
              <p:cNvSpPr>
                <a:spLocks noChangeArrowheads="1"/>
              </p:cNvSpPr>
              <p:nvPr/>
            </p:nvSpPr>
            <p:spPr bwMode="auto">
              <a:xfrm>
                <a:off x="2109" y="2739"/>
                <a:ext cx="1541" cy="107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AutoShape 43"/>
              <p:cNvSpPr>
                <a:spLocks noChangeArrowheads="1"/>
              </p:cNvSpPr>
              <p:nvPr/>
            </p:nvSpPr>
            <p:spPr bwMode="auto">
              <a:xfrm>
                <a:off x="2194" y="2572"/>
                <a:ext cx="1370" cy="29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AFAFAF"/>
                  </a:gs>
                  <a:gs pos="100000">
                    <a:srgbClr val="8D8D8D"/>
                  </a:gs>
                </a:gsLst>
                <a:lin ang="5400000" scaled="1"/>
              </a:gradFill>
              <a:ln w="12700">
                <a:solidFill>
                  <a:srgbClr val="6D6D6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Rectangle 44"/>
              <p:cNvSpPr>
                <a:spLocks noChangeArrowheads="1"/>
              </p:cNvSpPr>
              <p:nvPr/>
            </p:nvSpPr>
            <p:spPr bwMode="auto">
              <a:xfrm>
                <a:off x="2110" y="3724"/>
                <a:ext cx="1540" cy="108"/>
              </a:xfrm>
              <a:prstGeom prst="rect">
                <a:avLst/>
              </a:prstGeom>
              <a:gradFill rotWithShape="1">
                <a:gsLst>
                  <a:gs pos="0">
                    <a:srgbClr val="797979"/>
                  </a:gs>
                  <a:gs pos="50000">
                    <a:srgbClr val="9B9B9B"/>
                  </a:gs>
                  <a:gs pos="100000">
                    <a:srgbClr val="797979"/>
                  </a:gs>
                </a:gsLst>
                <a:lin ang="0" scaled="1"/>
              </a:gradFill>
              <a:ln w="12700" algn="ctr">
                <a:solidFill>
                  <a:srgbClr val="6B6B6B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4" name="Group 46"/>
            <p:cNvGrpSpPr>
              <a:grpSpLocks/>
            </p:cNvGrpSpPr>
            <p:nvPr/>
          </p:nvGrpSpPr>
          <p:grpSpPr bwMode="auto">
            <a:xfrm>
              <a:off x="2154" y="2585"/>
              <a:ext cx="1454" cy="1080"/>
              <a:chOff x="340" y="2276"/>
              <a:chExt cx="1454" cy="1080"/>
            </a:xfrm>
          </p:grpSpPr>
          <p:sp>
            <p:nvSpPr>
              <p:cNvPr id="35" name="Rectangle 47"/>
              <p:cNvSpPr>
                <a:spLocks noChangeArrowheads="1"/>
              </p:cNvSpPr>
              <p:nvPr/>
            </p:nvSpPr>
            <p:spPr bwMode="auto">
              <a:xfrm>
                <a:off x="390" y="2276"/>
                <a:ext cx="140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altLang="zh-CN" b="1" kern="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36 </a:t>
                </a:r>
                <a:r>
                  <a:rPr lang="ru-RU" altLang="zh-CN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чел</a:t>
                </a:r>
                <a:r>
                  <a:rPr lang="ru-RU" altLang="zh-CN" b="1" kern="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. </a:t>
                </a:r>
                <a:r>
                  <a:rPr lang="ru-RU" altLang="zh-CN" b="1" kern="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132 </a:t>
                </a:r>
                <a:r>
                  <a:rPr lang="ru-RU" altLang="zh-CN" b="1" kern="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услуги</a:t>
                </a:r>
                <a:endParaRPr lang="en-GB" altLang="zh-CN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" panose="02040502050405020303" pitchFamily="18" charset="0"/>
                </a:endParaRPr>
              </a:p>
            </p:txBody>
          </p:sp>
          <p:sp>
            <p:nvSpPr>
              <p:cNvPr id="36" name="Rectangle 48"/>
              <p:cNvSpPr>
                <a:spLocks noChangeArrowheads="1"/>
              </p:cNvSpPr>
              <p:nvPr/>
            </p:nvSpPr>
            <p:spPr bwMode="auto">
              <a:xfrm>
                <a:off x="340" y="2522"/>
                <a:ext cx="1437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altLang="zh-CN" sz="1600" b="1" kern="0" dirty="0" smtClean="0">
                    <a:solidFill>
                      <a:srgbClr val="000000"/>
                    </a:solidFill>
                    <a:latin typeface="Georgia" panose="02040502050405020303" pitchFamily="18" charset="0"/>
                  </a:rPr>
                  <a:t>Содействие </a:t>
                </a:r>
                <a:r>
                  <a:rPr lang="ru-RU" altLang="zh-CN" sz="1600" b="1" kern="0" dirty="0">
                    <a:solidFill>
                      <a:srgbClr val="000000"/>
                    </a:solidFill>
                    <a:latin typeface="Georgia" panose="02040502050405020303" pitchFamily="18" charset="0"/>
                  </a:rPr>
                  <a:t>в получении санитарно-гигиенических услуг </a:t>
                </a:r>
                <a:endParaRPr kumimoji="0" lang="en-GB" altLang="zh-CN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orgia" panose="02040502050405020303" pitchFamily="18" charset="0"/>
                </a:endParaRPr>
              </a:p>
            </p:txBody>
          </p:sp>
        </p:grpSp>
      </p:grpSp>
      <p:grpSp>
        <p:nvGrpSpPr>
          <p:cNvPr id="14" name="Group 55"/>
          <p:cNvGrpSpPr>
            <a:grpSpLocks/>
          </p:cNvGrpSpPr>
          <p:nvPr/>
        </p:nvGrpSpPr>
        <p:grpSpPr bwMode="auto">
          <a:xfrm>
            <a:off x="6077777" y="2519696"/>
            <a:ext cx="2827511" cy="4038851"/>
            <a:chOff x="3833" y="2272"/>
            <a:chExt cx="1699" cy="2421"/>
          </a:xfrm>
        </p:grpSpPr>
        <p:grpSp>
          <p:nvGrpSpPr>
            <p:cNvPr id="19" name="Group 56"/>
            <p:cNvGrpSpPr>
              <a:grpSpLocks/>
            </p:cNvGrpSpPr>
            <p:nvPr/>
          </p:nvGrpSpPr>
          <p:grpSpPr bwMode="auto">
            <a:xfrm>
              <a:off x="3833" y="2272"/>
              <a:ext cx="1699" cy="1084"/>
              <a:chOff x="3833" y="2272"/>
              <a:chExt cx="1699" cy="1084"/>
            </a:xfrm>
          </p:grpSpPr>
          <p:sp>
            <p:nvSpPr>
              <p:cNvPr id="23" name="Rectangle 57"/>
              <p:cNvSpPr>
                <a:spLocks noChangeArrowheads="1"/>
              </p:cNvSpPr>
              <p:nvPr/>
            </p:nvSpPr>
            <p:spPr bwMode="auto">
              <a:xfrm>
                <a:off x="3833" y="2467"/>
                <a:ext cx="1699" cy="889"/>
              </a:xfrm>
              <a:prstGeom prst="rect">
                <a:avLst/>
              </a:prstGeom>
              <a:ln>
                <a:solidFill>
                  <a:srgbClr val="990033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utoShape 58"/>
              <p:cNvSpPr>
                <a:spLocks noChangeArrowheads="1"/>
              </p:cNvSpPr>
              <p:nvPr/>
            </p:nvSpPr>
            <p:spPr bwMode="auto">
              <a:xfrm>
                <a:off x="4017" y="2272"/>
                <a:ext cx="1370" cy="28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C40000"/>
                  </a:gs>
                  <a:gs pos="100000">
                    <a:srgbClr val="7A0000"/>
                  </a:gs>
                </a:gsLst>
                <a:lin ang="5400000" scaled="1"/>
              </a:gradFill>
              <a:ln w="12700">
                <a:solidFill>
                  <a:srgbClr val="82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2" name="Rectangle 63"/>
            <p:cNvSpPr>
              <a:spLocks noChangeArrowheads="1"/>
            </p:cNvSpPr>
            <p:nvPr/>
          </p:nvSpPr>
          <p:spPr bwMode="auto">
            <a:xfrm>
              <a:off x="3979" y="3660"/>
              <a:ext cx="1533" cy="1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ctr"/>
              <a:r>
                <a:rPr lang="ru-RU" sz="15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Обеспечение </a:t>
              </a:r>
              <a:r>
                <a:rPr lang="ru-RU" sz="1500" b="1" dirty="0">
                  <a:latin typeface="Georgia" panose="02040502050405020303" pitchFamily="18" charset="0"/>
                  <a:cs typeface="Arial" panose="020B0604020202020204" pitchFamily="34" charset="0"/>
                </a:rPr>
                <a:t>устройством «Тревожная кнопка» </a:t>
              </a:r>
              <a:endParaRPr lang="ru-RU" sz="1500" b="1" dirty="0" smtClean="0">
                <a:latin typeface="Georgia" panose="02040502050405020303" pitchFamily="18" charset="0"/>
                <a:cs typeface="Arial" panose="020B0604020202020204" pitchFamily="34" charset="0"/>
              </a:endParaRPr>
            </a:p>
            <a:p>
              <a:pPr lvl="0" algn="ctr"/>
              <a:r>
                <a:rPr lang="ru-RU" sz="15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   от </a:t>
              </a:r>
              <a:r>
                <a:rPr lang="ru-RU" sz="1500" b="1" dirty="0">
                  <a:latin typeface="Georgia" panose="02040502050405020303" pitchFamily="18" charset="0"/>
                  <a:cs typeface="Arial" panose="020B0604020202020204" pitchFamily="34" charset="0"/>
                </a:rPr>
                <a:t>ГБУ Пансионата для ветеранов труда </a:t>
              </a:r>
              <a:r>
                <a:rPr lang="ru-RU" sz="1500" b="1" dirty="0" smtClean="0">
                  <a:latin typeface="Georgia" panose="02040502050405020303" pitchFamily="18" charset="0"/>
                  <a:cs typeface="Arial" panose="020B0604020202020204" pitchFamily="34" charset="0"/>
                </a:rPr>
                <a:t>№ 1</a:t>
              </a:r>
              <a:endParaRPr kumimoji="0" lang="en-GB" altLang="zh-CN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endParaRPr>
            </a:p>
          </p:txBody>
        </p:sp>
      </p:grpSp>
      <p:sp>
        <p:nvSpPr>
          <p:cNvPr id="66" name="Rectangle 25"/>
          <p:cNvSpPr>
            <a:spLocks noChangeArrowheads="1"/>
          </p:cNvSpPr>
          <p:nvPr/>
        </p:nvSpPr>
        <p:spPr bwMode="auto">
          <a:xfrm>
            <a:off x="256466" y="4868293"/>
            <a:ext cx="2708071" cy="1720671"/>
          </a:xfrm>
          <a:prstGeom prst="rect">
            <a:avLst/>
          </a:prstGeom>
          <a:ln>
            <a:solidFill>
              <a:srgbClr val="990033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7" name="AutoShape 58"/>
          <p:cNvSpPr>
            <a:spLocks noChangeArrowheads="1"/>
          </p:cNvSpPr>
          <p:nvPr/>
        </p:nvSpPr>
        <p:spPr bwMode="auto">
          <a:xfrm>
            <a:off x="553524" y="4640103"/>
            <a:ext cx="2174875" cy="42332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40000"/>
              </a:gs>
              <a:gs pos="100000">
                <a:srgbClr val="7A0000"/>
              </a:gs>
            </a:gsLst>
            <a:lin ang="5400000" scaled="1"/>
          </a:gradFill>
          <a:ln w="12700">
            <a:solidFill>
              <a:srgbClr val="82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8" name="Rectangle 59"/>
          <p:cNvSpPr>
            <a:spLocks noChangeArrowheads="1"/>
          </p:cNvSpPr>
          <p:nvPr/>
        </p:nvSpPr>
        <p:spPr bwMode="auto">
          <a:xfrm>
            <a:off x="254723" y="6571020"/>
            <a:ext cx="2709813" cy="168068"/>
          </a:xfrm>
          <a:prstGeom prst="rect">
            <a:avLst/>
          </a:prstGeom>
          <a:gradFill rotWithShape="1">
            <a:gsLst>
              <a:gs pos="0">
                <a:srgbClr val="7A0000"/>
              </a:gs>
              <a:gs pos="50000">
                <a:srgbClr val="BE0000"/>
              </a:gs>
              <a:gs pos="100000">
                <a:srgbClr val="7A0000"/>
              </a:gs>
            </a:gsLst>
            <a:lin ang="0" scaled="1"/>
          </a:gradFill>
          <a:ln w="12700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9" name="Rectangle 25"/>
          <p:cNvSpPr>
            <a:spLocks noChangeArrowheads="1"/>
          </p:cNvSpPr>
          <p:nvPr/>
        </p:nvSpPr>
        <p:spPr bwMode="auto">
          <a:xfrm>
            <a:off x="3146274" y="5121517"/>
            <a:ext cx="2721870" cy="145089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0" name="AutoShape 26"/>
          <p:cNvSpPr>
            <a:spLocks noChangeArrowheads="1"/>
          </p:cNvSpPr>
          <p:nvPr/>
        </p:nvSpPr>
        <p:spPr bwMode="auto">
          <a:xfrm>
            <a:off x="3417146" y="4924261"/>
            <a:ext cx="2174875" cy="37529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0073E6"/>
              </a:gs>
              <a:gs pos="100000">
                <a:srgbClr val="0051A2"/>
              </a:gs>
            </a:gsLst>
            <a:lin ang="5400000" scaled="1"/>
          </a:gradFill>
          <a:ln w="12700">
            <a:solidFill>
              <a:srgbClr val="00458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3146273" y="6571019"/>
            <a:ext cx="2720129" cy="169647"/>
          </a:xfrm>
          <a:prstGeom prst="rect">
            <a:avLst/>
          </a:prstGeom>
          <a:gradFill rotWithShape="1">
            <a:gsLst>
              <a:gs pos="0">
                <a:srgbClr val="0051A2"/>
              </a:gs>
              <a:gs pos="50000">
                <a:srgbClr val="0073E6"/>
              </a:gs>
              <a:gs pos="100000">
                <a:srgbClr val="0051A2"/>
              </a:gs>
            </a:gsLst>
            <a:lin ang="0" scaled="1"/>
          </a:gradFill>
          <a:ln w="12700" algn="ctr">
            <a:solidFill>
              <a:srgbClr val="0045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3" name="AutoShape 43"/>
          <p:cNvSpPr>
            <a:spLocks noChangeArrowheads="1"/>
          </p:cNvSpPr>
          <p:nvPr/>
        </p:nvSpPr>
        <p:spPr bwMode="auto">
          <a:xfrm>
            <a:off x="6473572" y="4632253"/>
            <a:ext cx="2174875" cy="43902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AFAFAF"/>
              </a:gs>
              <a:gs pos="100000">
                <a:srgbClr val="8D8D8D"/>
              </a:gs>
            </a:gsLst>
            <a:lin ang="5400000" scaled="1"/>
          </a:gradFill>
          <a:ln w="12700">
            <a:solidFill>
              <a:srgbClr val="6D6D6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4" name="Rectangle 44"/>
          <p:cNvSpPr>
            <a:spLocks noChangeArrowheads="1"/>
          </p:cNvSpPr>
          <p:nvPr/>
        </p:nvSpPr>
        <p:spPr bwMode="auto">
          <a:xfrm>
            <a:off x="6166881" y="6571572"/>
            <a:ext cx="2738407" cy="169094"/>
          </a:xfrm>
          <a:prstGeom prst="rect">
            <a:avLst/>
          </a:prstGeom>
          <a:gradFill rotWithShape="1">
            <a:gsLst>
              <a:gs pos="0">
                <a:srgbClr val="797979"/>
              </a:gs>
              <a:gs pos="50000">
                <a:srgbClr val="9B9B9B"/>
              </a:gs>
              <a:gs pos="100000">
                <a:srgbClr val="797979"/>
              </a:gs>
            </a:gsLst>
            <a:lin ang="0" scaled="1"/>
          </a:gradFill>
          <a:ln w="12700" algn="ctr">
            <a:solidFill>
              <a:srgbClr val="6B6B6B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5" name="Rectangle 30"/>
          <p:cNvSpPr>
            <a:spLocks noChangeArrowheads="1"/>
          </p:cNvSpPr>
          <p:nvPr/>
        </p:nvSpPr>
        <p:spPr bwMode="auto">
          <a:xfrm>
            <a:off x="1175630" y="4644800"/>
            <a:ext cx="10823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b="1" kern="0" dirty="0" smtClean="0"/>
              <a:t>24 </a:t>
            </a:r>
            <a:r>
              <a:rPr lang="ru-RU" altLang="zh-CN" b="1" kern="0" dirty="0">
                <a:latin typeface="Georgia" panose="02040502050405020303" pitchFamily="18" charset="0"/>
              </a:rPr>
              <a:t>чел.</a:t>
            </a:r>
            <a:r>
              <a:rPr lang="ru-RU" altLang="zh-CN" b="1" kern="0" dirty="0"/>
              <a:t> </a:t>
            </a:r>
            <a:endParaRPr lang="en-GB" altLang="zh-CN" b="1" kern="0" dirty="0"/>
          </a:p>
        </p:txBody>
      </p:sp>
      <p:sp>
        <p:nvSpPr>
          <p:cNvPr id="76" name="Rectangle 30"/>
          <p:cNvSpPr>
            <a:spLocks noChangeArrowheads="1"/>
          </p:cNvSpPr>
          <p:nvPr/>
        </p:nvSpPr>
        <p:spPr bwMode="auto">
          <a:xfrm>
            <a:off x="4165228" y="4903137"/>
            <a:ext cx="954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  <a:r>
              <a:rPr lang="ru-RU" altLang="zh-CN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чел.</a:t>
            </a:r>
            <a:r>
              <a:rPr lang="ru-RU" altLang="zh-CN" b="1" kern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GB" altLang="zh-CN" b="1" kern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7" name="Rectangle 30"/>
          <p:cNvSpPr>
            <a:spLocks noChangeArrowheads="1"/>
          </p:cNvSpPr>
          <p:nvPr/>
        </p:nvSpPr>
        <p:spPr bwMode="auto">
          <a:xfrm>
            <a:off x="7017868" y="2533273"/>
            <a:ext cx="10711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zh-CN" b="1" kern="0" dirty="0" smtClean="0"/>
              <a:t>99 </a:t>
            </a:r>
            <a:r>
              <a:rPr lang="ru-RU" altLang="zh-CN" b="1" kern="0" dirty="0" smtClean="0">
                <a:latin typeface="Georgia" panose="02040502050405020303" pitchFamily="18" charset="0"/>
              </a:rPr>
              <a:t>чел</a:t>
            </a:r>
            <a:r>
              <a:rPr lang="ru-RU" altLang="zh-CN" b="1" kern="0" dirty="0"/>
              <a:t>. </a:t>
            </a:r>
            <a:endParaRPr lang="en-GB" altLang="zh-CN" b="1" kern="0" dirty="0"/>
          </a:p>
        </p:txBody>
      </p:sp>
      <p:sp>
        <p:nvSpPr>
          <p:cNvPr id="78" name="Rectangle 31"/>
          <p:cNvSpPr>
            <a:spLocks noChangeArrowheads="1"/>
          </p:cNvSpPr>
          <p:nvPr/>
        </p:nvSpPr>
        <p:spPr bwMode="auto">
          <a:xfrm>
            <a:off x="6049254" y="2735093"/>
            <a:ext cx="2823285" cy="151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latin typeface="Georgia" panose="02040502050405020303" pitchFamily="18" charset="0"/>
              </a:rPr>
              <a:t>Услуги Патронажного отделения </a:t>
            </a:r>
            <a:r>
              <a:rPr lang="ru-RU" sz="1600" b="1" dirty="0" smtClean="0">
                <a:latin typeface="Georgia" panose="02040502050405020303" pitchFamily="18" charset="0"/>
              </a:rPr>
              <a:t>Консультативно-диагностической поликлиники </a:t>
            </a:r>
            <a:r>
              <a:rPr lang="ru-RU" sz="1600" b="1" dirty="0">
                <a:latin typeface="Georgia" panose="02040502050405020303" pitchFamily="18" charset="0"/>
              </a:rPr>
              <a:t>№ 121 </a:t>
            </a:r>
          </a:p>
        </p:txBody>
      </p:sp>
      <p:sp>
        <p:nvSpPr>
          <p:cNvPr id="79" name="Rectangle 31"/>
          <p:cNvSpPr>
            <a:spLocks noChangeArrowheads="1"/>
          </p:cNvSpPr>
          <p:nvPr/>
        </p:nvSpPr>
        <p:spPr bwMode="auto">
          <a:xfrm>
            <a:off x="3200759" y="5326636"/>
            <a:ext cx="2455594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lvl="0" algn="ctr"/>
            <a:r>
              <a:rPr lang="ru-RU" sz="1600" b="1" dirty="0" smtClean="0">
                <a:latin typeface="Georgia" panose="02040502050405020303" pitchFamily="18" charset="0"/>
              </a:rPr>
              <a:t>Услуги </a:t>
            </a:r>
            <a:r>
              <a:rPr lang="ru-RU" sz="1600" b="1" dirty="0">
                <a:latin typeface="Georgia" panose="02040502050405020303" pitchFamily="18" charset="0"/>
              </a:rPr>
              <a:t>сиделок от Московского Дома ветеранов войн и Вооружённых </a:t>
            </a:r>
            <a:r>
              <a:rPr lang="ru-RU" sz="1600" b="1" dirty="0" smtClean="0">
                <a:latin typeface="Georgia" panose="02040502050405020303" pitchFamily="18" charset="0"/>
              </a:rPr>
              <a:t>Сил</a:t>
            </a:r>
            <a:endParaRPr kumimoji="0" lang="en-GB" altLang="zh-CN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0" name="Rectangle 31"/>
          <p:cNvSpPr>
            <a:spLocks noChangeArrowheads="1"/>
          </p:cNvSpPr>
          <p:nvPr/>
        </p:nvSpPr>
        <p:spPr bwMode="auto">
          <a:xfrm>
            <a:off x="395746" y="4926527"/>
            <a:ext cx="245472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latin typeface="Georgia" panose="02040502050405020303" pitchFamily="18" charset="0"/>
              </a:rPr>
              <a:t>Услуги </a:t>
            </a:r>
            <a:r>
              <a:rPr lang="ru-RU" sz="1600" b="1" dirty="0" smtClean="0">
                <a:latin typeface="Georgia" panose="02040502050405020303" pitchFamily="18" charset="0"/>
              </a:rPr>
              <a:t>«</a:t>
            </a:r>
            <a:r>
              <a:rPr lang="ru-RU" sz="1600" b="1" dirty="0">
                <a:latin typeface="Georgia" panose="02040502050405020303" pitchFamily="18" charset="0"/>
              </a:rPr>
              <a:t>Санаторий на дому» от Московского Дома ветеранов войн и Вооружённых Сил </a:t>
            </a:r>
            <a:endParaRPr kumimoji="0" lang="en-GB" altLang="zh-CN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zh-CN" sz="1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2" name="Rectangle 62"/>
          <p:cNvSpPr>
            <a:spLocks noChangeArrowheads="1"/>
          </p:cNvSpPr>
          <p:nvPr/>
        </p:nvSpPr>
        <p:spPr bwMode="auto">
          <a:xfrm>
            <a:off x="7132987" y="4647736"/>
            <a:ext cx="11484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ru-RU" b="1" kern="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чел.</a:t>
            </a:r>
            <a:endParaRPr lang="en-GB" altLang="zh-CN" b="1" kern="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6" name="Rectangle 59"/>
          <p:cNvSpPr>
            <a:spLocks noChangeArrowheads="1"/>
          </p:cNvSpPr>
          <p:nvPr/>
        </p:nvSpPr>
        <p:spPr bwMode="auto">
          <a:xfrm>
            <a:off x="6076118" y="4328903"/>
            <a:ext cx="2829170" cy="201299"/>
          </a:xfrm>
          <a:prstGeom prst="rect">
            <a:avLst/>
          </a:prstGeom>
          <a:gradFill rotWithShape="1">
            <a:gsLst>
              <a:gs pos="0">
                <a:srgbClr val="7A0000"/>
              </a:gs>
              <a:gs pos="50000">
                <a:srgbClr val="BE0000"/>
              </a:gs>
              <a:gs pos="100000">
                <a:srgbClr val="7A0000"/>
              </a:gs>
            </a:gsLst>
            <a:lin ang="0" scaled="1"/>
          </a:gradFill>
          <a:ln w="12700" algn="ctr">
            <a:solidFill>
              <a:srgbClr val="9900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1" name="Rectangle 27"/>
          <p:cNvSpPr>
            <a:spLocks noChangeArrowheads="1"/>
          </p:cNvSpPr>
          <p:nvPr/>
        </p:nvSpPr>
        <p:spPr bwMode="auto">
          <a:xfrm>
            <a:off x="211219" y="4318635"/>
            <a:ext cx="2753318" cy="196881"/>
          </a:xfrm>
          <a:prstGeom prst="rect">
            <a:avLst/>
          </a:prstGeom>
          <a:gradFill rotWithShape="1">
            <a:gsLst>
              <a:gs pos="0">
                <a:srgbClr val="0051A2"/>
              </a:gs>
              <a:gs pos="50000">
                <a:srgbClr val="0073E6"/>
              </a:gs>
              <a:gs pos="100000">
                <a:srgbClr val="0051A2"/>
              </a:gs>
            </a:gsLst>
            <a:lin ang="0" scaled="1"/>
          </a:gradFill>
          <a:ln w="12700" algn="ctr">
            <a:solidFill>
              <a:srgbClr val="0045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31687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: скругленные углы 47">
            <a:extLst>
              <a:ext uri="{FF2B5EF4-FFF2-40B4-BE49-F238E27FC236}">
                <a16:creationId xmlns:a16="http://schemas.microsoft.com/office/drawing/2014/main" xmlns="" id="{EC35696C-BADA-42D2-B0C3-0B7911CBE16F}"/>
              </a:ext>
            </a:extLst>
          </p:cNvPr>
          <p:cNvSpPr/>
          <p:nvPr/>
        </p:nvSpPr>
        <p:spPr>
          <a:xfrm>
            <a:off x="539552" y="2144936"/>
            <a:ext cx="3528392" cy="1279535"/>
          </a:xfrm>
          <a:prstGeom prst="roundRect">
            <a:avLst>
              <a:gd name="adj" fmla="val 12769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-8359" y="260648"/>
            <a:ext cx="9151364" cy="1015663"/>
          </a:xfrm>
          <a:prstGeom prst="rect">
            <a:avLst/>
          </a:prstGeom>
          <a:solidFill>
            <a:srgbClr val="DDF2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ru-RU"/>
            </a:defPPr>
            <a:lvl1pPr algn="ctr">
              <a:defRPr sz="2400" b="1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ru-RU" sz="2000" dirty="0" smtClean="0"/>
              <a:t>Инвалидам, Участникам, Ветеранам Великой Отечественной войны - жителям района, а также находящимся на                                                              социальном обслуживании на дому, были выданы: </a:t>
            </a:r>
            <a:endParaRPr lang="ru-RU" sz="20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1827336" y="2204864"/>
            <a:ext cx="2456632" cy="1321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Праздничные </a:t>
            </a:r>
          </a:p>
          <a:p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продуктовые</a:t>
            </a:r>
          </a:p>
          <a:p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наборы</a:t>
            </a:r>
          </a:p>
          <a:p>
            <a:pPr lvl="0"/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ко </a:t>
            </a:r>
            <a:r>
              <a:rPr lang="ru-RU" sz="1600" b="1" dirty="0">
                <a:latin typeface="Georgia" panose="02040502050405020303" pitchFamily="18" charset="0"/>
                <a:cs typeface="Arial" panose="020B0604020202020204" pitchFamily="34" charset="0"/>
              </a:rPr>
              <a:t>Дню </a:t>
            </a:r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Победы</a:t>
            </a:r>
            <a:r>
              <a:rPr lang="ru-RU" sz="1600" b="1" dirty="0">
                <a:latin typeface="Georgia" panose="02040502050405020303" pitchFamily="18" charset="0"/>
                <a:cs typeface="Arial" panose="020B0604020202020204" pitchFamily="34" charset="0"/>
              </a:rPr>
              <a:t> </a:t>
            </a:r>
            <a:endParaRPr lang="ru-RU" sz="1600" b="1" dirty="0" smtClean="0">
              <a:latin typeface="Georgia" panose="02040502050405020303" pitchFamily="18" charset="0"/>
              <a:cs typeface="Arial" panose="020B0604020202020204" pitchFamily="34" charset="0"/>
            </a:endParaRP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трелка вниз 42"/>
          <p:cNvSpPr/>
          <p:nvPr/>
        </p:nvSpPr>
        <p:spPr>
          <a:xfrm>
            <a:off x="2123728" y="1474605"/>
            <a:ext cx="313508" cy="48029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47">
            <a:extLst>
              <a:ext uri="{FF2B5EF4-FFF2-40B4-BE49-F238E27FC236}">
                <a16:creationId xmlns:a16="http://schemas.microsoft.com/office/drawing/2014/main" xmlns="" id="{EC35696C-BADA-42D2-B0C3-0B7911CBE16F}"/>
              </a:ext>
            </a:extLst>
          </p:cNvPr>
          <p:cNvSpPr/>
          <p:nvPr/>
        </p:nvSpPr>
        <p:spPr>
          <a:xfrm>
            <a:off x="4788024" y="2144936"/>
            <a:ext cx="3999332" cy="1279535"/>
          </a:xfrm>
          <a:prstGeom prst="roundRect">
            <a:avLst>
              <a:gd name="adj" fmla="val 12769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211464" y="2063778"/>
            <a:ext cx="2248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Праздничные продуктовые </a:t>
            </a:r>
          </a:p>
          <a:p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наборы </a:t>
            </a:r>
          </a:p>
          <a:p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участникам </a:t>
            </a:r>
            <a:r>
              <a:rPr lang="ru-RU" sz="1600" b="1" dirty="0">
                <a:latin typeface="Georgia" panose="02040502050405020303" pitchFamily="18" charset="0"/>
                <a:cs typeface="Arial" panose="020B0604020202020204" pitchFamily="34" charset="0"/>
              </a:rPr>
              <a:t>обороны Москвы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50698" y="2410169"/>
            <a:ext cx="929486" cy="715089"/>
          </a:xfrm>
          <a:prstGeom prst="roundRect">
            <a:avLst/>
          </a:pr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altLang="ru-RU" b="1" kern="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altLang="ru-RU" b="1" kern="0" dirty="0">
                <a:solidFill>
                  <a:srgbClr val="000000"/>
                </a:solidFill>
                <a:latin typeface="Georgia" panose="02040502050405020303" pitchFamily="18" charset="0"/>
              </a:rPr>
              <a:t>штук </a:t>
            </a:r>
            <a:endParaRPr lang="ru-RU" b="1" kern="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003727" y="2367952"/>
            <a:ext cx="929486" cy="715089"/>
          </a:xfrm>
          <a:prstGeom prst="roundRect">
            <a:avLst/>
          </a:pr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altLang="ru-RU" b="1" kern="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altLang="ru-RU" b="1" kern="0" dirty="0">
                <a:solidFill>
                  <a:srgbClr val="000000"/>
                </a:solidFill>
                <a:latin typeface="Georgia" panose="02040502050405020303" pitchFamily="18" charset="0"/>
              </a:rPr>
              <a:t>штук </a:t>
            </a:r>
            <a:endParaRPr lang="ru-RU" b="1" kern="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Прямоугольник: скругленные углы 47">
            <a:extLst>
              <a:ext uri="{FF2B5EF4-FFF2-40B4-BE49-F238E27FC236}">
                <a16:creationId xmlns:a16="http://schemas.microsoft.com/office/drawing/2014/main" xmlns="" id="{EC35696C-BADA-42D2-B0C3-0B7911CBE16F}"/>
              </a:ext>
            </a:extLst>
          </p:cNvPr>
          <p:cNvSpPr/>
          <p:nvPr/>
        </p:nvSpPr>
        <p:spPr>
          <a:xfrm>
            <a:off x="539552" y="4301583"/>
            <a:ext cx="3744416" cy="1609114"/>
          </a:xfrm>
          <a:prstGeom prst="roundRect">
            <a:avLst>
              <a:gd name="adj" fmla="val 12769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t>                           </a:t>
            </a:r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615276" y="1474605"/>
            <a:ext cx="313508" cy="480297"/>
          </a:xfrm>
          <a:prstGeom prst="downArrow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47">
            <a:extLst>
              <a:ext uri="{FF2B5EF4-FFF2-40B4-BE49-F238E27FC236}">
                <a16:creationId xmlns:a16="http://schemas.microsoft.com/office/drawing/2014/main" xmlns="" id="{EC35696C-BADA-42D2-B0C3-0B7911CBE16F}"/>
              </a:ext>
            </a:extLst>
          </p:cNvPr>
          <p:cNvSpPr/>
          <p:nvPr/>
        </p:nvSpPr>
        <p:spPr>
          <a:xfrm>
            <a:off x="4650607" y="4293096"/>
            <a:ext cx="4136749" cy="1617601"/>
          </a:xfrm>
          <a:prstGeom prst="roundRect">
            <a:avLst>
              <a:gd name="adj" fmla="val 12769"/>
            </a:avLst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600" b="1" dirty="0">
              <a:solidFill>
                <a:schemeClr val="tx1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0698" y="4695783"/>
            <a:ext cx="929486" cy="715089"/>
          </a:xfrm>
          <a:prstGeom prst="roundRect">
            <a:avLst/>
          </a:pr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</a:t>
            </a:r>
            <a:r>
              <a:rPr lang="ru-RU" altLang="ru-RU" b="1" kern="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 чел. </a:t>
            </a:r>
            <a:endParaRPr lang="ru-RU" b="1" kern="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855424" y="4695784"/>
            <a:ext cx="929486" cy="715089"/>
          </a:xfrm>
          <a:prstGeom prst="roundRect">
            <a:avLst/>
          </a:prstGeom>
          <a:solidFill>
            <a:srgbClr val="67B1E3"/>
          </a:solidFill>
          <a:ln w="0">
            <a:noFill/>
            <a:prstDash val="solid"/>
            <a:round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0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ru-RU" altLang="ru-RU" b="1" kern="0" dirty="0" smtClean="0">
                <a:solidFill>
                  <a:srgbClr val="000000"/>
                </a:solidFill>
                <a:latin typeface="Georgia" panose="02040502050405020303" pitchFamily="18" charset="0"/>
              </a:rPr>
              <a:t>  чел. </a:t>
            </a:r>
            <a:endParaRPr lang="ru-RU" b="1" kern="0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27336" y="4391610"/>
            <a:ext cx="2456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Получили электронные </a:t>
            </a:r>
            <a:r>
              <a:rPr lang="ru-RU" sz="1600" b="1" dirty="0">
                <a:latin typeface="Georgia" panose="02040502050405020303" pitchFamily="18" charset="0"/>
                <a:cs typeface="Arial" panose="020B0604020202020204" pitchFamily="34" charset="0"/>
              </a:rPr>
              <a:t>социальные сертификаты на продукты питания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868144" y="4471490"/>
            <a:ext cx="29192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Получили </a:t>
            </a:r>
            <a:r>
              <a:rPr lang="ru-RU" sz="1600" b="1" dirty="0">
                <a:latin typeface="Georgia" panose="02040502050405020303" pitchFamily="18" charset="0"/>
                <a:cs typeface="Arial" panose="020B0604020202020204" pitchFamily="34" charset="0"/>
              </a:rPr>
              <a:t>электронные социальные сертификаты на </a:t>
            </a:r>
            <a:r>
              <a:rPr lang="ru-RU" sz="16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товары длительного пользования</a:t>
            </a:r>
            <a:endParaRPr lang="ru-RU" sz="1600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044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 descr="круги на концах полос">
            <a:extLst>
              <a:ext uri="{FF2B5EF4-FFF2-40B4-BE49-F238E27FC236}">
                <a16:creationId xmlns:a16="http://schemas.microsoft.com/office/drawing/2014/main" xmlns="" id="{80AA97E8-99FE-4B8D-B073-E87654B1B437}"/>
              </a:ext>
            </a:extLst>
          </p:cNvPr>
          <p:cNvGrpSpPr/>
          <p:nvPr/>
        </p:nvGrpSpPr>
        <p:grpSpPr>
          <a:xfrm>
            <a:off x="1552948" y="1120681"/>
            <a:ext cx="7622176" cy="5566877"/>
            <a:chOff x="4919663" y="404219"/>
            <a:chExt cx="1581150" cy="1248443"/>
          </a:xfrm>
          <a:solidFill>
            <a:schemeClr val="bg1"/>
          </a:solidFill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Прямоугольник 100">
              <a:extLst>
                <a:ext uri="{FF2B5EF4-FFF2-40B4-BE49-F238E27FC236}">
                  <a16:creationId xmlns:a16="http://schemas.microsoft.com/office/drawing/2014/main" xmlns="" id="{4F5FB1DC-9118-4D51-954E-75A67BE9832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372" y="404219"/>
              <a:ext cx="1554441" cy="2061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4" name="Прямоугольник 101">
              <a:extLst>
                <a:ext uri="{FF2B5EF4-FFF2-40B4-BE49-F238E27FC236}">
                  <a16:creationId xmlns:a16="http://schemas.microsoft.com/office/drawing/2014/main" xmlns="" id="{E27CF52C-30D3-4A25-9B17-8E6A6E25677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3488" y="766763"/>
              <a:ext cx="1457325" cy="1936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5" name="Прямоугольник 102">
              <a:extLst>
                <a:ext uri="{FF2B5EF4-FFF2-40B4-BE49-F238E27FC236}">
                  <a16:creationId xmlns:a16="http://schemas.microsoft.com/office/drawing/2014/main" xmlns="" id="{88031B63-E546-4BB6-AB27-A2F4DE76E10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1647" y="1111251"/>
              <a:ext cx="1099166" cy="19685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6" name="Прямоугольник 103">
              <a:extLst>
                <a:ext uri="{FF2B5EF4-FFF2-40B4-BE49-F238E27FC236}">
                  <a16:creationId xmlns:a16="http://schemas.microsoft.com/office/drawing/2014/main" xmlns="" id="{70926701-207A-47B7-B0CF-9713B2687F9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1455812"/>
              <a:ext cx="920750" cy="19685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0" name="Овал 107">
              <a:extLst>
                <a:ext uri="{FF2B5EF4-FFF2-40B4-BE49-F238E27FC236}">
                  <a16:creationId xmlns:a16="http://schemas.microsoft.com/office/drawing/2014/main" xmlns="" id="{C3CC275C-2DB8-4D6F-86E4-E60BCB73207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735013"/>
              <a:ext cx="257175" cy="25717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  <p:sp>
          <p:nvSpPr>
            <p:cNvPr id="12" name="Овал 109">
              <a:extLst>
                <a:ext uri="{FF2B5EF4-FFF2-40B4-BE49-F238E27FC236}">
                  <a16:creationId xmlns:a16="http://schemas.microsoft.com/office/drawing/2014/main" xmlns="" id="{2BBCA214-B77F-401B-934F-563748826F3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538" y="1084263"/>
              <a:ext cx="254000" cy="252413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1">
                <a:latin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0A4BCF-A940-415E-B3C6-EE5CA7CFA9B4}"/>
              </a:ext>
            </a:extLst>
          </p:cNvPr>
          <p:cNvSpPr txBox="1"/>
          <p:nvPr/>
        </p:nvSpPr>
        <p:spPr>
          <a:xfrm>
            <a:off x="1650580" y="1289973"/>
            <a:ext cx="5585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Продовольственная помощь </a:t>
            </a:r>
            <a:r>
              <a:rPr lang="ru-RU" b="1" dirty="0">
                <a:latin typeface="Georgia" panose="02040502050405020303" pitchFamily="18" charset="0"/>
                <a:cs typeface="Arial" panose="020B0604020202020204" pitchFamily="34" charset="0"/>
              </a:rPr>
              <a:t>в виде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Georgia" panose="02040502050405020303" pitchFamily="18" charset="0"/>
                <a:cs typeface="Arial" panose="020B0604020202020204" pitchFamily="34" charset="0"/>
              </a:rPr>
              <a:t>электронного </a:t>
            </a:r>
            <a:r>
              <a:rPr lang="ru-RU" b="1" dirty="0">
                <a:latin typeface="Georgia" panose="02040502050405020303" pitchFamily="18" charset="0"/>
                <a:cs typeface="Arial" panose="020B0604020202020204" pitchFamily="34" charset="0"/>
              </a:rPr>
              <a:t>социального </a:t>
            </a:r>
            <a:r>
              <a:rPr lang="ru-RU" b="1" dirty="0" smtClean="0">
                <a:latin typeface="Georgia" panose="02040502050405020303" pitchFamily="18" charset="0"/>
                <a:cs typeface="Arial" panose="020B0604020202020204" pitchFamily="34" charset="0"/>
              </a:rPr>
              <a:t>сертификата</a:t>
            </a:r>
            <a:endParaRPr lang="ru-RU" b="1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29973" y="2954774"/>
            <a:ext cx="41578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Georgia" panose="02040502050405020303" pitchFamily="18" charset="0"/>
                <a:cs typeface="Arial" panose="020B0604020202020204" pitchFamily="34" charset="0"/>
              </a:rPr>
              <a:t>Вещевая </a:t>
            </a:r>
            <a:r>
              <a:rPr lang="ru-RU" sz="2400" b="1" dirty="0">
                <a:latin typeface="Georgia" panose="02040502050405020303" pitchFamily="18" charset="0"/>
                <a:cs typeface="Arial" panose="020B0604020202020204" pitchFamily="34" charset="0"/>
              </a:rPr>
              <a:t>помощь </a:t>
            </a:r>
            <a:endParaRPr lang="ru-RU" sz="24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443437" y="4308155"/>
            <a:ext cx="524130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latin typeface="Georgia" pitchFamily="18" charset="0"/>
              </a:rPr>
              <a:t>Юридические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latin typeface="Georgia" pitchFamily="18" charset="0"/>
              </a:rPr>
              <a:t> консультации</a:t>
            </a:r>
          </a:p>
          <a:p>
            <a:endParaRPr lang="ru-RU" sz="24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35E655D-AFE2-48BC-8D83-37B72381D7E8}"/>
              </a:ext>
            </a:extLst>
          </p:cNvPr>
          <p:cNvSpPr/>
          <p:nvPr/>
        </p:nvSpPr>
        <p:spPr>
          <a:xfrm flipH="1">
            <a:off x="7200742" y="1125387"/>
            <a:ext cx="1910725" cy="88792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  <a:effectLst>
            <a:outerShdw blurRad="203200" dist="38100" dir="5400000" sx="108000" sy="108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57150">
                <a:solidFill>
                  <a:srgbClr val="DDB319"/>
                </a:solidFill>
              </a:ln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92280" y="1202740"/>
            <a:ext cx="2054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  <a:cs typeface="Arial" panose="020B0604020202020204" pitchFamily="34" charset="0"/>
              </a:rPr>
              <a:t>C</a:t>
            </a:r>
            <a:r>
              <a:rPr lang="ru-RU" b="1" dirty="0" smtClean="0">
                <a:latin typeface="Georgia" panose="02040502050405020303" pitchFamily="18" charset="0"/>
                <a:cs typeface="Arial" panose="020B0604020202020204" pitchFamily="34" charset="0"/>
              </a:rPr>
              <a:t>умма:</a:t>
            </a:r>
          </a:p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242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ru-RU" b="1" dirty="0" smtClean="0">
                <a:latin typeface="Georgia" panose="02040502050405020303" pitchFamily="18" charset="0"/>
                <a:cs typeface="Arial" panose="020B0604020202020204" pitchFamily="34" charset="0"/>
              </a:rPr>
              <a:t>руб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935E655D-AFE2-48BC-8D83-37B72381D7E8}"/>
              </a:ext>
            </a:extLst>
          </p:cNvPr>
          <p:cNvSpPr/>
          <p:nvPr/>
        </p:nvSpPr>
        <p:spPr>
          <a:xfrm flipH="1">
            <a:off x="7248833" y="2720572"/>
            <a:ext cx="1865284" cy="88792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203200" dist="38100" dir="5400000" sx="108000" sy="108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57150">
                <a:solidFill>
                  <a:srgbClr val="DDB319"/>
                </a:solidFill>
              </a:ln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857196" y="27624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C</a:t>
            </a:r>
            <a:r>
              <a:rPr lang="ru-RU" b="1" dirty="0" smtClean="0">
                <a:latin typeface="Georgia" panose="02040502050405020303" pitchFamily="18" charset="0"/>
              </a:rPr>
              <a:t>умма: </a:t>
            </a:r>
          </a:p>
          <a:p>
            <a:pPr algn="ctr"/>
            <a:r>
              <a:rPr lang="ru-RU" b="1" dirty="0" smtClean="0"/>
              <a:t>555</a:t>
            </a:r>
            <a:r>
              <a:rPr lang="ru-RU" b="1" dirty="0"/>
              <a:t> </a:t>
            </a:r>
            <a:r>
              <a:rPr lang="ru-RU" b="1" dirty="0" smtClean="0"/>
              <a:t>374 </a:t>
            </a:r>
            <a:r>
              <a:rPr lang="ru-RU" b="1" dirty="0" smtClean="0">
                <a:latin typeface="Georgia" panose="02040502050405020303" pitchFamily="18" charset="0"/>
              </a:rPr>
              <a:t>руб</a:t>
            </a:r>
            <a:r>
              <a:rPr lang="ru-RU" b="1" dirty="0">
                <a:latin typeface="Georgia" panose="02040502050405020303" pitchFamily="18" charset="0"/>
              </a:rPr>
              <a:t>.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167590"/>
            <a:ext cx="9144000" cy="461665"/>
          </a:xfrm>
          <a:prstGeom prst="rect">
            <a:avLst/>
          </a:prstGeom>
          <a:solidFill>
            <a:srgbClr val="DDF2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Georgia" panose="02040502050405020303" pitchFamily="18" charset="0"/>
              </a:rPr>
              <a:t>Оказание  срочной социальной помощи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932040" y="5930213"/>
            <a:ext cx="37593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</a:rPr>
              <a:t>Сектор </a:t>
            </a:r>
            <a:r>
              <a:rPr lang="ru-RU" sz="1400" b="1" dirty="0" smtClean="0">
                <a:latin typeface="Georgia" panose="02040502050405020303" pitchFamily="18" charset="0"/>
              </a:rPr>
              <a:t>«</a:t>
            </a:r>
            <a:r>
              <a:rPr lang="ru-RU" sz="1600" b="1" dirty="0" smtClean="0">
                <a:latin typeface="Georgia" panose="02040502050405020303" pitchFamily="18" charset="0"/>
              </a:rPr>
              <a:t>Мобильная </a:t>
            </a:r>
          </a:p>
          <a:p>
            <a:r>
              <a:rPr lang="ru-RU" sz="1600" b="1" dirty="0" smtClean="0">
                <a:latin typeface="Georgia" panose="02040502050405020303" pitchFamily="18" charset="0"/>
              </a:rPr>
              <a:t>социальная служба</a:t>
            </a:r>
            <a:r>
              <a:rPr lang="ru-RU" sz="1400" b="1" dirty="0" smtClean="0">
                <a:latin typeface="Georgia" panose="02040502050405020303" pitchFamily="18" charset="0"/>
              </a:rPr>
              <a:t>»</a:t>
            </a:r>
            <a:endParaRPr lang="ru-RU" sz="1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935E655D-AFE2-48BC-8D83-37B72381D7E8}"/>
              </a:ext>
            </a:extLst>
          </p:cNvPr>
          <p:cNvSpPr/>
          <p:nvPr/>
        </p:nvSpPr>
        <p:spPr>
          <a:xfrm flipH="1">
            <a:off x="7246183" y="4248729"/>
            <a:ext cx="1865284" cy="88792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203200" dist="38100" dir="5400000" sx="108000" sy="108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57150">
                <a:solidFill>
                  <a:srgbClr val="DDB319"/>
                </a:solidFill>
              </a:ln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940152" y="4381017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/>
              <a:t>507</a:t>
            </a:r>
          </a:p>
          <a:p>
            <a:pPr algn="ctr"/>
            <a:r>
              <a:rPr lang="ru-RU" sz="2000" b="1" dirty="0" smtClean="0">
                <a:latin typeface="Georgia" panose="02040502050405020303" pitchFamily="18" charset="0"/>
              </a:rPr>
              <a:t>услуг</a:t>
            </a:r>
            <a:endParaRPr lang="ru-RU" sz="2000" b="1" dirty="0">
              <a:latin typeface="Georgia" panose="02040502050405020303" pitchFamily="18" charset="0"/>
            </a:endParaRPr>
          </a:p>
        </p:txBody>
      </p:sp>
      <p:sp>
        <p:nvSpPr>
          <p:cNvPr id="36" name="Овал 104">
            <a:extLst>
              <a:ext uri="{FF2B5EF4-FFF2-40B4-BE49-F238E27FC236}">
                <a16:creationId xmlns:a16="http://schemas.microsoft.com/office/drawing/2014/main" xmlns="" id="{47E44C73-E015-4F30-988E-5E2F878906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199" y="3986997"/>
            <a:ext cx="1490703" cy="1444265"/>
          </a:xfrm>
          <a:prstGeom prst="ellipse">
            <a:avLst/>
          </a:prstGeom>
          <a:solidFill>
            <a:srgbClr val="DDF2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34" name="Овал 104">
            <a:extLst>
              <a:ext uri="{FF2B5EF4-FFF2-40B4-BE49-F238E27FC236}">
                <a16:creationId xmlns:a16="http://schemas.microsoft.com/office/drawing/2014/main" xmlns="" id="{47E44C73-E015-4F30-988E-5E2F878906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2429672"/>
            <a:ext cx="1554963" cy="1557325"/>
          </a:xfrm>
          <a:prstGeom prst="ellipse">
            <a:avLst/>
          </a:prstGeom>
          <a:solidFill>
            <a:srgbClr val="DDF2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74819" y="2712177"/>
            <a:ext cx="1140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204 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Овал 104">
            <a:extLst>
              <a:ext uri="{FF2B5EF4-FFF2-40B4-BE49-F238E27FC236}">
                <a16:creationId xmlns:a16="http://schemas.microsoft.com/office/drawing/2014/main" xmlns="" id="{47E44C73-E015-4F30-988E-5E2F878906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037" y="5472767"/>
            <a:ext cx="1488011" cy="1338554"/>
          </a:xfrm>
          <a:prstGeom prst="ellipse">
            <a:avLst/>
          </a:prstGeom>
          <a:solidFill>
            <a:srgbClr val="DDF2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835258" y="4238743"/>
            <a:ext cx="10198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364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чел.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50126" y="5675791"/>
            <a:ext cx="101983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2435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935E655D-AFE2-48BC-8D83-37B72381D7E8}"/>
              </a:ext>
            </a:extLst>
          </p:cNvPr>
          <p:cNvSpPr/>
          <p:nvPr/>
        </p:nvSpPr>
        <p:spPr>
          <a:xfrm flipH="1">
            <a:off x="7308303" y="5799635"/>
            <a:ext cx="1808199" cy="887923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outerShdw blurRad="203200" dist="38100" dir="5400000" sx="108000" sy="108000" algn="t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 w="57150">
                <a:solidFill>
                  <a:srgbClr val="DDB319"/>
                </a:solidFill>
              </a:ln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06677" y="5926775"/>
            <a:ext cx="9442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3340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Овал 104">
            <a:extLst>
              <a:ext uri="{FF2B5EF4-FFF2-40B4-BE49-F238E27FC236}">
                <a16:creationId xmlns:a16="http://schemas.microsoft.com/office/drawing/2014/main" xmlns="" id="{47E44C73-E015-4F30-988E-5E2F878906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76" y="795293"/>
            <a:ext cx="1554963" cy="1557325"/>
          </a:xfrm>
          <a:prstGeom prst="ellipse">
            <a:avLst/>
          </a:prstGeom>
          <a:solidFill>
            <a:srgbClr val="DDF2F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noProof="1">
              <a:latin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96763" y="1068628"/>
            <a:ext cx="118494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6 121 </a:t>
            </a: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чел.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41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xmlns="" id="{02BCBD05-1ED1-449C-8368-DCDCD5A7D7E3}"/>
              </a:ext>
            </a:extLst>
          </p:cNvPr>
          <p:cNvGrpSpPr/>
          <p:nvPr/>
        </p:nvGrpSpPr>
        <p:grpSpPr>
          <a:xfrm>
            <a:off x="107995" y="917243"/>
            <a:ext cx="2876144" cy="1887033"/>
            <a:chOff x="1234105" y="2146500"/>
            <a:chExt cx="4185000" cy="20475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34" name="Овал 133">
              <a:extLst>
                <a:ext uri="{FF2B5EF4-FFF2-40B4-BE49-F238E27FC236}">
                  <a16:creationId xmlns:a16="http://schemas.microsoft.com/office/drawing/2014/main" xmlns="" id="{EFEDCD5D-0380-41E1-8BDC-466193DDA0F2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5" name="Овал 134">
              <a:extLst>
                <a:ext uri="{FF2B5EF4-FFF2-40B4-BE49-F238E27FC236}">
                  <a16:creationId xmlns:a16="http://schemas.microsoft.com/office/drawing/2014/main" xmlns="" id="{9F038620-031E-41E8-8F10-DFE9C1923A85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6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70B9D43B-4AA8-4D46-95CB-AB5EAA03AD6D}"/>
                </a:ext>
              </a:extLst>
            </p:cNvPr>
            <p:cNvSpPr/>
            <p:nvPr/>
          </p:nvSpPr>
          <p:spPr>
            <a:xfrm>
              <a:off x="1416000" y="2439000"/>
              <a:ext cx="3825000" cy="157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Полилиния: фигура 55">
              <a:extLst>
                <a:ext uri="{FF2B5EF4-FFF2-40B4-BE49-F238E27FC236}">
                  <a16:creationId xmlns:a16="http://schemas.microsoft.com/office/drawing/2014/main" xmlns="" id="{E6AC372D-74C3-43D6-8F19-69374BC9182A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38" name="Овал 137">
              <a:extLst>
                <a:ext uri="{FF2B5EF4-FFF2-40B4-BE49-F238E27FC236}">
                  <a16:creationId xmlns:a16="http://schemas.microsoft.com/office/drawing/2014/main" xmlns="" id="{84BEB883-41B2-4BA7-A722-1AFB4702996B}"/>
                </a:ext>
              </a:extLst>
            </p:cNvPr>
            <p:cNvSpPr/>
            <p:nvPr/>
          </p:nvSpPr>
          <p:spPr>
            <a:xfrm>
              <a:off x="3036000" y="2146500"/>
              <a:ext cx="585000" cy="58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9" name="Полилиния: фигура 57">
              <a:extLst>
                <a:ext uri="{FF2B5EF4-FFF2-40B4-BE49-F238E27FC236}">
                  <a16:creationId xmlns:a16="http://schemas.microsoft.com/office/drawing/2014/main" xmlns="" id="{94B274B7-E647-4668-B6A5-1060EFF605E6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40" name="Прямоугольник 139">
              <a:extLst>
                <a:ext uri="{FF2B5EF4-FFF2-40B4-BE49-F238E27FC236}">
                  <a16:creationId xmlns:a16="http://schemas.microsoft.com/office/drawing/2014/main" xmlns="" id="{57D47CD5-55C5-4C23-A350-2403F03411FD}"/>
                </a:ext>
              </a:extLst>
            </p:cNvPr>
            <p:cNvSpPr/>
            <p:nvPr/>
          </p:nvSpPr>
          <p:spPr>
            <a:xfrm>
              <a:off x="1234105" y="3147492"/>
              <a:ext cx="4185000" cy="1046508"/>
            </a:xfrm>
            <a:prstGeom prst="rect">
              <a:avLst/>
            </a:pr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>
              <a:extLst>
                <a:ext uri="{FF2B5EF4-FFF2-40B4-BE49-F238E27FC236}">
                  <a16:creationId xmlns:a16="http://schemas.microsoft.com/office/drawing/2014/main" xmlns="" id="{99520C18-07E1-431F-AB49-E352B056253D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>
              <a:extLst>
                <a:ext uri="{FF2B5EF4-FFF2-40B4-BE49-F238E27FC236}">
                  <a16:creationId xmlns:a16="http://schemas.microsoft.com/office/drawing/2014/main" xmlns="" id="{8CE56C12-B065-45CC-B4FC-023F791049B0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</a:t>
              </a:r>
              <a:endParaRPr lang="ru-RU" dirty="0"/>
            </a:p>
          </p:txBody>
        </p:sp>
        <p:sp>
          <p:nvSpPr>
            <p:cNvPr id="143" name="Прямоугольник 142">
              <a:extLst>
                <a:ext uri="{FF2B5EF4-FFF2-40B4-BE49-F238E27FC236}">
                  <a16:creationId xmlns:a16="http://schemas.microsoft.com/office/drawing/2014/main" xmlns="" id="{54402F80-F520-43A7-AFFB-8B97870A527D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ик 143">
              <a:extLst>
                <a:ext uri="{FF2B5EF4-FFF2-40B4-BE49-F238E27FC236}">
                  <a16:creationId xmlns:a16="http://schemas.microsoft.com/office/drawing/2014/main" xmlns="" id="{8178B493-DFCC-4B70-90FC-D8330ADC3047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</a:t>
              </a:r>
              <a:endParaRPr lang="ru-RU" dirty="0"/>
            </a:p>
          </p:txBody>
        </p:sp>
        <p:sp>
          <p:nvSpPr>
            <p:cNvPr id="145" name="Полилиния: фигура 63">
              <a:extLst>
                <a:ext uri="{FF2B5EF4-FFF2-40B4-BE49-F238E27FC236}">
                  <a16:creationId xmlns:a16="http://schemas.microsoft.com/office/drawing/2014/main" xmlns="" id="{BD106CD4-6D7E-45A7-BE88-D651876E24E0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146" name="Текст 6"/>
          <p:cNvSpPr txBox="1">
            <a:spLocks/>
          </p:cNvSpPr>
          <p:nvPr/>
        </p:nvSpPr>
        <p:spPr>
          <a:xfrm>
            <a:off x="0" y="98445"/>
            <a:ext cx="9143999" cy="639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0" rIns="13716">
            <a:noAutofit/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393</a:t>
            </a:r>
            <a:r>
              <a:rPr lang="ru-RU" sz="15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 получателя социальных услуг оформили электронные социальные сертификаты</a:t>
            </a:r>
            <a:r>
              <a:rPr lang="ru-RU" sz="1500" b="1" dirty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500" b="1" dirty="0" smtClean="0">
                <a:solidFill>
                  <a:schemeClr val="tx1"/>
                </a:solidFill>
                <a:latin typeface="Georgia" pitchFamily="18" charset="0"/>
              </a:rPr>
              <a:t>    на </a:t>
            </a:r>
            <a:r>
              <a:rPr lang="ru-RU" sz="1500" b="1" dirty="0">
                <a:solidFill>
                  <a:schemeClr val="tx1"/>
                </a:solidFill>
                <a:latin typeface="Georgia" pitchFamily="18" charset="0"/>
              </a:rPr>
              <a:t>получение товаров длительного пользования на сумму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5 328 200 </a:t>
            </a:r>
            <a:r>
              <a:rPr lang="ru-RU" sz="1500" b="1" dirty="0" smtClean="0">
                <a:solidFill>
                  <a:schemeClr val="tx1"/>
                </a:solidFill>
                <a:latin typeface="Georgia" pitchFamily="18" charset="0"/>
              </a:rPr>
              <a:t>руб</a:t>
            </a:r>
            <a:r>
              <a:rPr lang="ru-RU" sz="1500" b="1" dirty="0">
                <a:solidFill>
                  <a:schemeClr val="tx1"/>
                </a:solidFill>
                <a:latin typeface="Georgia" pitchFamily="18" charset="0"/>
              </a:rPr>
              <a:t>.</a:t>
            </a:r>
          </a:p>
          <a:p>
            <a:pPr algn="ctr">
              <a:defRPr/>
            </a:pPr>
            <a:endParaRPr lang="ru-RU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xmlns="" id="{02BCBD05-1ED1-449C-8368-DCDCD5A7D7E3}"/>
              </a:ext>
            </a:extLst>
          </p:cNvPr>
          <p:cNvGrpSpPr/>
          <p:nvPr/>
        </p:nvGrpSpPr>
        <p:grpSpPr>
          <a:xfrm>
            <a:off x="3102655" y="897749"/>
            <a:ext cx="2876144" cy="1890442"/>
            <a:chOff x="1234105" y="2146500"/>
            <a:chExt cx="4185000" cy="20475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49" name="Овал 148">
              <a:extLst>
                <a:ext uri="{FF2B5EF4-FFF2-40B4-BE49-F238E27FC236}">
                  <a16:creationId xmlns:a16="http://schemas.microsoft.com/office/drawing/2014/main" xmlns="" id="{EFEDCD5D-0380-41E1-8BDC-466193DDA0F2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0" name="Овал 149">
              <a:extLst>
                <a:ext uri="{FF2B5EF4-FFF2-40B4-BE49-F238E27FC236}">
                  <a16:creationId xmlns:a16="http://schemas.microsoft.com/office/drawing/2014/main" xmlns="" id="{9F038620-031E-41E8-8F10-DFE9C1923A85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1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70B9D43B-4AA8-4D46-95CB-AB5EAA03AD6D}"/>
                </a:ext>
              </a:extLst>
            </p:cNvPr>
            <p:cNvSpPr/>
            <p:nvPr/>
          </p:nvSpPr>
          <p:spPr>
            <a:xfrm>
              <a:off x="1416000" y="2439000"/>
              <a:ext cx="3825000" cy="157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2" name="Полилиния: фигура 55">
              <a:extLst>
                <a:ext uri="{FF2B5EF4-FFF2-40B4-BE49-F238E27FC236}">
                  <a16:creationId xmlns:a16="http://schemas.microsoft.com/office/drawing/2014/main" xmlns="" id="{E6AC372D-74C3-43D6-8F19-69374BC9182A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3" name="Овал 152">
              <a:extLst>
                <a:ext uri="{FF2B5EF4-FFF2-40B4-BE49-F238E27FC236}">
                  <a16:creationId xmlns:a16="http://schemas.microsoft.com/office/drawing/2014/main" xmlns="" id="{84BEB883-41B2-4BA7-A722-1AFB4702996B}"/>
                </a:ext>
              </a:extLst>
            </p:cNvPr>
            <p:cNvSpPr/>
            <p:nvPr/>
          </p:nvSpPr>
          <p:spPr>
            <a:xfrm>
              <a:off x="3036000" y="2146500"/>
              <a:ext cx="585000" cy="58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4" name="Полилиния: фигура 57">
              <a:extLst>
                <a:ext uri="{FF2B5EF4-FFF2-40B4-BE49-F238E27FC236}">
                  <a16:creationId xmlns:a16="http://schemas.microsoft.com/office/drawing/2014/main" xmlns="" id="{94B274B7-E647-4668-B6A5-1060EFF605E6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xmlns="" id="{57D47CD5-55C5-4C23-A350-2403F03411FD}"/>
                </a:ext>
              </a:extLst>
            </p:cNvPr>
            <p:cNvSpPr/>
            <p:nvPr/>
          </p:nvSpPr>
          <p:spPr>
            <a:xfrm>
              <a:off x="1234105" y="3147492"/>
              <a:ext cx="4185000" cy="1046508"/>
            </a:xfrm>
            <a:prstGeom prst="rect">
              <a:avLst/>
            </a:pr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xmlns="" id="{99520C18-07E1-431F-AB49-E352B056253D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xmlns="" id="{8CE56C12-B065-45CC-B4FC-023F791049B0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</a:t>
              </a:r>
              <a:endParaRPr lang="ru-RU" dirty="0"/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xmlns="" id="{54402F80-F520-43A7-AFFB-8B97870A527D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xmlns="" id="{8178B493-DFCC-4B70-90FC-D8330ADC3047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</a:t>
              </a:r>
              <a:endParaRPr lang="ru-RU" dirty="0"/>
            </a:p>
          </p:txBody>
        </p:sp>
        <p:sp>
          <p:nvSpPr>
            <p:cNvPr id="160" name="Полилиния: фигура 63">
              <a:extLst>
                <a:ext uri="{FF2B5EF4-FFF2-40B4-BE49-F238E27FC236}">
                  <a16:creationId xmlns:a16="http://schemas.microsoft.com/office/drawing/2014/main" xmlns="" id="{BD106CD4-6D7E-45A7-BE88-D651876E24E0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xmlns="" id="{02BCBD05-1ED1-449C-8368-DCDCD5A7D7E3}"/>
              </a:ext>
            </a:extLst>
          </p:cNvPr>
          <p:cNvGrpSpPr/>
          <p:nvPr/>
        </p:nvGrpSpPr>
        <p:grpSpPr>
          <a:xfrm>
            <a:off x="6120442" y="917243"/>
            <a:ext cx="2876144" cy="1872841"/>
            <a:chOff x="1234105" y="2146500"/>
            <a:chExt cx="4185000" cy="20475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62" name="Овал 161">
              <a:extLst>
                <a:ext uri="{FF2B5EF4-FFF2-40B4-BE49-F238E27FC236}">
                  <a16:creationId xmlns:a16="http://schemas.microsoft.com/office/drawing/2014/main" xmlns="" id="{EFEDCD5D-0380-41E1-8BDC-466193DDA0F2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3" name="Овал 162">
              <a:extLst>
                <a:ext uri="{FF2B5EF4-FFF2-40B4-BE49-F238E27FC236}">
                  <a16:creationId xmlns:a16="http://schemas.microsoft.com/office/drawing/2014/main" xmlns="" id="{9F038620-031E-41E8-8F10-DFE9C1923A85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4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70B9D43B-4AA8-4D46-95CB-AB5EAA03AD6D}"/>
                </a:ext>
              </a:extLst>
            </p:cNvPr>
            <p:cNvSpPr/>
            <p:nvPr/>
          </p:nvSpPr>
          <p:spPr>
            <a:xfrm>
              <a:off x="1416000" y="2439000"/>
              <a:ext cx="3825000" cy="157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5" name="Полилиния: фигура 55">
              <a:extLst>
                <a:ext uri="{FF2B5EF4-FFF2-40B4-BE49-F238E27FC236}">
                  <a16:creationId xmlns:a16="http://schemas.microsoft.com/office/drawing/2014/main" xmlns="" id="{E6AC372D-74C3-43D6-8F19-69374BC9182A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66" name="Овал 165">
              <a:extLst>
                <a:ext uri="{FF2B5EF4-FFF2-40B4-BE49-F238E27FC236}">
                  <a16:creationId xmlns:a16="http://schemas.microsoft.com/office/drawing/2014/main" xmlns="" id="{84BEB883-41B2-4BA7-A722-1AFB4702996B}"/>
                </a:ext>
              </a:extLst>
            </p:cNvPr>
            <p:cNvSpPr/>
            <p:nvPr/>
          </p:nvSpPr>
          <p:spPr>
            <a:xfrm>
              <a:off x="3036000" y="2146500"/>
              <a:ext cx="585000" cy="58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7" name="Полилиния: фигура 57">
              <a:extLst>
                <a:ext uri="{FF2B5EF4-FFF2-40B4-BE49-F238E27FC236}">
                  <a16:creationId xmlns:a16="http://schemas.microsoft.com/office/drawing/2014/main" xmlns="" id="{94B274B7-E647-4668-B6A5-1060EFF605E6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68" name="Прямоугольник 167">
              <a:extLst>
                <a:ext uri="{FF2B5EF4-FFF2-40B4-BE49-F238E27FC236}">
                  <a16:creationId xmlns:a16="http://schemas.microsoft.com/office/drawing/2014/main" xmlns="" id="{57D47CD5-55C5-4C23-A350-2403F03411FD}"/>
                </a:ext>
              </a:extLst>
            </p:cNvPr>
            <p:cNvSpPr/>
            <p:nvPr/>
          </p:nvSpPr>
          <p:spPr>
            <a:xfrm>
              <a:off x="1234105" y="3147492"/>
              <a:ext cx="4185000" cy="1046508"/>
            </a:xfrm>
            <a:prstGeom prst="rect">
              <a:avLst/>
            </a:pr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9" name="Овал 168">
              <a:extLst>
                <a:ext uri="{FF2B5EF4-FFF2-40B4-BE49-F238E27FC236}">
                  <a16:creationId xmlns:a16="http://schemas.microsoft.com/office/drawing/2014/main" xmlns="" id="{99520C18-07E1-431F-AB49-E352B056253D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xmlns="" id="{8CE56C12-B065-45CC-B4FC-023F791049B0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</a:t>
              </a:r>
              <a:endParaRPr lang="ru-RU" dirty="0"/>
            </a:p>
          </p:txBody>
        </p:sp>
        <p:sp>
          <p:nvSpPr>
            <p:cNvPr id="171" name="Прямоугольник 170">
              <a:extLst>
                <a:ext uri="{FF2B5EF4-FFF2-40B4-BE49-F238E27FC236}">
                  <a16:creationId xmlns:a16="http://schemas.microsoft.com/office/drawing/2014/main" xmlns="" id="{54402F80-F520-43A7-AFFB-8B97870A527D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xmlns="" id="{8178B493-DFCC-4B70-90FC-D8330ADC3047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</a:t>
              </a:r>
              <a:endParaRPr lang="ru-RU" dirty="0"/>
            </a:p>
          </p:txBody>
        </p:sp>
        <p:sp>
          <p:nvSpPr>
            <p:cNvPr id="173" name="Полилиния: фигура 63">
              <a:extLst>
                <a:ext uri="{FF2B5EF4-FFF2-40B4-BE49-F238E27FC236}">
                  <a16:creationId xmlns:a16="http://schemas.microsoft.com/office/drawing/2014/main" xmlns="" id="{BD106CD4-6D7E-45A7-BE88-D651876E24E0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174" name="Группа 173">
            <a:extLst>
              <a:ext uri="{FF2B5EF4-FFF2-40B4-BE49-F238E27FC236}">
                <a16:creationId xmlns:a16="http://schemas.microsoft.com/office/drawing/2014/main" xmlns="" id="{02BCBD05-1ED1-449C-8368-DCDCD5A7D7E3}"/>
              </a:ext>
            </a:extLst>
          </p:cNvPr>
          <p:cNvGrpSpPr/>
          <p:nvPr/>
        </p:nvGrpSpPr>
        <p:grpSpPr>
          <a:xfrm>
            <a:off x="107995" y="2903703"/>
            <a:ext cx="2825248" cy="1971142"/>
            <a:chOff x="1234105" y="2146500"/>
            <a:chExt cx="4185000" cy="20475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75" name="Овал 174">
              <a:extLst>
                <a:ext uri="{FF2B5EF4-FFF2-40B4-BE49-F238E27FC236}">
                  <a16:creationId xmlns:a16="http://schemas.microsoft.com/office/drawing/2014/main" xmlns="" id="{EFEDCD5D-0380-41E1-8BDC-466193DDA0F2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xmlns="" id="{9F038620-031E-41E8-8F10-DFE9C1923A85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7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70B9D43B-4AA8-4D46-95CB-AB5EAA03AD6D}"/>
                </a:ext>
              </a:extLst>
            </p:cNvPr>
            <p:cNvSpPr/>
            <p:nvPr/>
          </p:nvSpPr>
          <p:spPr>
            <a:xfrm>
              <a:off x="1416000" y="2439000"/>
              <a:ext cx="3825000" cy="157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8" name="Полилиния: фигура 55">
              <a:extLst>
                <a:ext uri="{FF2B5EF4-FFF2-40B4-BE49-F238E27FC236}">
                  <a16:creationId xmlns:a16="http://schemas.microsoft.com/office/drawing/2014/main" xmlns="" id="{E6AC372D-74C3-43D6-8F19-69374BC9182A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xmlns="" id="{84BEB883-41B2-4BA7-A722-1AFB4702996B}"/>
                </a:ext>
              </a:extLst>
            </p:cNvPr>
            <p:cNvSpPr/>
            <p:nvPr/>
          </p:nvSpPr>
          <p:spPr>
            <a:xfrm>
              <a:off x="3036000" y="2146500"/>
              <a:ext cx="585000" cy="58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0" name="Полилиния: фигура 57">
              <a:extLst>
                <a:ext uri="{FF2B5EF4-FFF2-40B4-BE49-F238E27FC236}">
                  <a16:creationId xmlns:a16="http://schemas.microsoft.com/office/drawing/2014/main" xmlns="" id="{94B274B7-E647-4668-B6A5-1060EFF605E6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xmlns="" id="{57D47CD5-55C5-4C23-A350-2403F03411FD}"/>
                </a:ext>
              </a:extLst>
            </p:cNvPr>
            <p:cNvSpPr/>
            <p:nvPr/>
          </p:nvSpPr>
          <p:spPr>
            <a:xfrm>
              <a:off x="1234105" y="3147492"/>
              <a:ext cx="4185000" cy="1046508"/>
            </a:xfrm>
            <a:prstGeom prst="rect">
              <a:avLst/>
            </a:pr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xmlns="" id="{99520C18-07E1-431F-AB49-E352B056253D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3" name="Овал 182">
              <a:extLst>
                <a:ext uri="{FF2B5EF4-FFF2-40B4-BE49-F238E27FC236}">
                  <a16:creationId xmlns:a16="http://schemas.microsoft.com/office/drawing/2014/main" xmlns="" id="{8CE56C12-B065-45CC-B4FC-023F791049B0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</a:t>
              </a:r>
              <a:endParaRPr lang="ru-RU" dirty="0"/>
            </a:p>
          </p:txBody>
        </p:sp>
        <p:sp>
          <p:nvSpPr>
            <p:cNvPr id="184" name="Прямоугольник 183">
              <a:extLst>
                <a:ext uri="{FF2B5EF4-FFF2-40B4-BE49-F238E27FC236}">
                  <a16:creationId xmlns:a16="http://schemas.microsoft.com/office/drawing/2014/main" xmlns="" id="{54402F80-F520-43A7-AFFB-8B97870A527D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Прямоугольник 184">
              <a:extLst>
                <a:ext uri="{FF2B5EF4-FFF2-40B4-BE49-F238E27FC236}">
                  <a16:creationId xmlns:a16="http://schemas.microsoft.com/office/drawing/2014/main" xmlns="" id="{8178B493-DFCC-4B70-90FC-D8330ADC3047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</a:t>
              </a:r>
              <a:endParaRPr lang="ru-RU" dirty="0"/>
            </a:p>
          </p:txBody>
        </p:sp>
        <p:sp>
          <p:nvSpPr>
            <p:cNvPr id="186" name="Полилиния: фигура 63">
              <a:extLst>
                <a:ext uri="{FF2B5EF4-FFF2-40B4-BE49-F238E27FC236}">
                  <a16:creationId xmlns:a16="http://schemas.microsoft.com/office/drawing/2014/main" xmlns="" id="{BD106CD4-6D7E-45A7-BE88-D651876E24E0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xmlns="" id="{02BCBD05-1ED1-449C-8368-DCDCD5A7D7E3}"/>
              </a:ext>
            </a:extLst>
          </p:cNvPr>
          <p:cNvGrpSpPr/>
          <p:nvPr/>
        </p:nvGrpSpPr>
        <p:grpSpPr>
          <a:xfrm>
            <a:off x="3070989" y="2887915"/>
            <a:ext cx="2876144" cy="1974438"/>
            <a:chOff x="1234105" y="2146500"/>
            <a:chExt cx="4185000" cy="20475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xmlns="" id="{EFEDCD5D-0380-41E1-8BDC-466193DDA0F2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9" name="Овал 188">
              <a:extLst>
                <a:ext uri="{FF2B5EF4-FFF2-40B4-BE49-F238E27FC236}">
                  <a16:creationId xmlns:a16="http://schemas.microsoft.com/office/drawing/2014/main" xmlns="" id="{9F038620-031E-41E8-8F10-DFE9C1923A85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0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70B9D43B-4AA8-4D46-95CB-AB5EAA03AD6D}"/>
                </a:ext>
              </a:extLst>
            </p:cNvPr>
            <p:cNvSpPr/>
            <p:nvPr/>
          </p:nvSpPr>
          <p:spPr>
            <a:xfrm>
              <a:off x="1416000" y="2439000"/>
              <a:ext cx="3825000" cy="157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олилиния: фигура 55">
              <a:extLst>
                <a:ext uri="{FF2B5EF4-FFF2-40B4-BE49-F238E27FC236}">
                  <a16:creationId xmlns:a16="http://schemas.microsoft.com/office/drawing/2014/main" xmlns="" id="{E6AC372D-74C3-43D6-8F19-69374BC9182A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92" name="Овал 191">
              <a:extLst>
                <a:ext uri="{FF2B5EF4-FFF2-40B4-BE49-F238E27FC236}">
                  <a16:creationId xmlns:a16="http://schemas.microsoft.com/office/drawing/2014/main" xmlns="" id="{84BEB883-41B2-4BA7-A722-1AFB4702996B}"/>
                </a:ext>
              </a:extLst>
            </p:cNvPr>
            <p:cNvSpPr/>
            <p:nvPr/>
          </p:nvSpPr>
          <p:spPr>
            <a:xfrm>
              <a:off x="3036000" y="2146500"/>
              <a:ext cx="585000" cy="58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3" name="Полилиния: фигура 57">
              <a:extLst>
                <a:ext uri="{FF2B5EF4-FFF2-40B4-BE49-F238E27FC236}">
                  <a16:creationId xmlns:a16="http://schemas.microsoft.com/office/drawing/2014/main" xmlns="" id="{94B274B7-E647-4668-B6A5-1060EFF605E6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194" name="Прямоугольник 193">
              <a:extLst>
                <a:ext uri="{FF2B5EF4-FFF2-40B4-BE49-F238E27FC236}">
                  <a16:creationId xmlns:a16="http://schemas.microsoft.com/office/drawing/2014/main" xmlns="" id="{57D47CD5-55C5-4C23-A350-2403F03411FD}"/>
                </a:ext>
              </a:extLst>
            </p:cNvPr>
            <p:cNvSpPr/>
            <p:nvPr/>
          </p:nvSpPr>
          <p:spPr>
            <a:xfrm>
              <a:off x="1234105" y="3147492"/>
              <a:ext cx="4185000" cy="1046508"/>
            </a:xfrm>
            <a:prstGeom prst="rect">
              <a:avLst/>
            </a:pr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5" name="Овал 194">
              <a:extLst>
                <a:ext uri="{FF2B5EF4-FFF2-40B4-BE49-F238E27FC236}">
                  <a16:creationId xmlns:a16="http://schemas.microsoft.com/office/drawing/2014/main" xmlns="" id="{99520C18-07E1-431F-AB49-E352B056253D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6" name="Овал 195">
              <a:extLst>
                <a:ext uri="{FF2B5EF4-FFF2-40B4-BE49-F238E27FC236}">
                  <a16:creationId xmlns:a16="http://schemas.microsoft.com/office/drawing/2014/main" xmlns="" id="{8CE56C12-B065-45CC-B4FC-023F791049B0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</a:t>
              </a:r>
              <a:endParaRPr lang="ru-RU" dirty="0"/>
            </a:p>
          </p:txBody>
        </p:sp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xmlns="" id="{54402F80-F520-43A7-AFFB-8B97870A527D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xmlns="" id="{8178B493-DFCC-4B70-90FC-D8330ADC3047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</a:t>
              </a:r>
              <a:endParaRPr lang="ru-RU" dirty="0"/>
            </a:p>
          </p:txBody>
        </p:sp>
        <p:sp>
          <p:nvSpPr>
            <p:cNvPr id="199" name="Полилиния: фигура 63">
              <a:extLst>
                <a:ext uri="{FF2B5EF4-FFF2-40B4-BE49-F238E27FC236}">
                  <a16:creationId xmlns:a16="http://schemas.microsoft.com/office/drawing/2014/main" xmlns="" id="{BD106CD4-6D7E-45A7-BE88-D651876E24E0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xmlns="" id="{02BCBD05-1ED1-449C-8368-DCDCD5A7D7E3}"/>
              </a:ext>
            </a:extLst>
          </p:cNvPr>
          <p:cNvGrpSpPr/>
          <p:nvPr/>
        </p:nvGrpSpPr>
        <p:grpSpPr>
          <a:xfrm>
            <a:off x="6065700" y="2903704"/>
            <a:ext cx="2992841" cy="1971142"/>
            <a:chOff x="1234105" y="2146500"/>
            <a:chExt cx="4185000" cy="20475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1" name="Овал 200">
              <a:extLst>
                <a:ext uri="{FF2B5EF4-FFF2-40B4-BE49-F238E27FC236}">
                  <a16:creationId xmlns:a16="http://schemas.microsoft.com/office/drawing/2014/main" xmlns="" id="{EFEDCD5D-0380-41E1-8BDC-466193DDA0F2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2" name="Овал 201">
              <a:extLst>
                <a:ext uri="{FF2B5EF4-FFF2-40B4-BE49-F238E27FC236}">
                  <a16:creationId xmlns:a16="http://schemas.microsoft.com/office/drawing/2014/main" xmlns="" id="{9F038620-031E-41E8-8F10-DFE9C1923A85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3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70B9D43B-4AA8-4D46-95CB-AB5EAA03AD6D}"/>
                </a:ext>
              </a:extLst>
            </p:cNvPr>
            <p:cNvSpPr/>
            <p:nvPr/>
          </p:nvSpPr>
          <p:spPr>
            <a:xfrm>
              <a:off x="1416001" y="2439000"/>
              <a:ext cx="3825000" cy="157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" name="Полилиния: фигура 55">
              <a:extLst>
                <a:ext uri="{FF2B5EF4-FFF2-40B4-BE49-F238E27FC236}">
                  <a16:creationId xmlns:a16="http://schemas.microsoft.com/office/drawing/2014/main" xmlns="" id="{E6AC372D-74C3-43D6-8F19-69374BC9182A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05" name="Овал 204">
              <a:extLst>
                <a:ext uri="{FF2B5EF4-FFF2-40B4-BE49-F238E27FC236}">
                  <a16:creationId xmlns:a16="http://schemas.microsoft.com/office/drawing/2014/main" xmlns="" id="{84BEB883-41B2-4BA7-A722-1AFB4702996B}"/>
                </a:ext>
              </a:extLst>
            </p:cNvPr>
            <p:cNvSpPr/>
            <p:nvPr/>
          </p:nvSpPr>
          <p:spPr>
            <a:xfrm>
              <a:off x="3036000" y="2146500"/>
              <a:ext cx="585000" cy="58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6" name="Полилиния: фигура 57">
              <a:extLst>
                <a:ext uri="{FF2B5EF4-FFF2-40B4-BE49-F238E27FC236}">
                  <a16:creationId xmlns:a16="http://schemas.microsoft.com/office/drawing/2014/main" xmlns="" id="{94B274B7-E647-4668-B6A5-1060EFF605E6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07" name="Прямоугольник 206">
              <a:extLst>
                <a:ext uri="{FF2B5EF4-FFF2-40B4-BE49-F238E27FC236}">
                  <a16:creationId xmlns:a16="http://schemas.microsoft.com/office/drawing/2014/main" xmlns="" id="{57D47CD5-55C5-4C23-A350-2403F03411FD}"/>
                </a:ext>
              </a:extLst>
            </p:cNvPr>
            <p:cNvSpPr/>
            <p:nvPr/>
          </p:nvSpPr>
          <p:spPr>
            <a:xfrm>
              <a:off x="1234105" y="3147492"/>
              <a:ext cx="4185000" cy="1046508"/>
            </a:xfrm>
            <a:prstGeom prst="rect">
              <a:avLst/>
            </a:pr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Овал 207">
              <a:extLst>
                <a:ext uri="{FF2B5EF4-FFF2-40B4-BE49-F238E27FC236}">
                  <a16:creationId xmlns:a16="http://schemas.microsoft.com/office/drawing/2014/main" xmlns="" id="{99520C18-07E1-431F-AB49-E352B056253D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xmlns="" id="{8CE56C12-B065-45CC-B4FC-023F791049B0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</a:t>
              </a:r>
              <a:endParaRPr lang="ru-RU" dirty="0"/>
            </a:p>
          </p:txBody>
        </p:sp>
        <p:sp>
          <p:nvSpPr>
            <p:cNvPr id="210" name="Прямоугольник 209">
              <a:extLst>
                <a:ext uri="{FF2B5EF4-FFF2-40B4-BE49-F238E27FC236}">
                  <a16:creationId xmlns:a16="http://schemas.microsoft.com/office/drawing/2014/main" xmlns="" id="{54402F80-F520-43A7-AFFB-8B97870A527D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рямоугольник 210">
              <a:extLst>
                <a:ext uri="{FF2B5EF4-FFF2-40B4-BE49-F238E27FC236}">
                  <a16:creationId xmlns:a16="http://schemas.microsoft.com/office/drawing/2014/main" xmlns="" id="{8178B493-DFCC-4B70-90FC-D8330ADC3047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</a:t>
              </a:r>
              <a:endParaRPr lang="ru-RU" dirty="0"/>
            </a:p>
          </p:txBody>
        </p:sp>
        <p:sp>
          <p:nvSpPr>
            <p:cNvPr id="212" name="Полилиния: фигура 63">
              <a:extLst>
                <a:ext uri="{FF2B5EF4-FFF2-40B4-BE49-F238E27FC236}">
                  <a16:creationId xmlns:a16="http://schemas.microsoft.com/office/drawing/2014/main" xmlns="" id="{BD106CD4-6D7E-45A7-BE88-D651876E24E0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213" name="Группа 212">
            <a:extLst>
              <a:ext uri="{FF2B5EF4-FFF2-40B4-BE49-F238E27FC236}">
                <a16:creationId xmlns:a16="http://schemas.microsoft.com/office/drawing/2014/main" xmlns="" id="{02BCBD05-1ED1-449C-8368-DCDCD5A7D7E3}"/>
              </a:ext>
            </a:extLst>
          </p:cNvPr>
          <p:cNvGrpSpPr/>
          <p:nvPr/>
        </p:nvGrpSpPr>
        <p:grpSpPr>
          <a:xfrm>
            <a:off x="57099" y="4917418"/>
            <a:ext cx="2876144" cy="1866199"/>
            <a:chOff x="1234105" y="2146500"/>
            <a:chExt cx="4185000" cy="20475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14" name="Овал 213">
              <a:extLst>
                <a:ext uri="{FF2B5EF4-FFF2-40B4-BE49-F238E27FC236}">
                  <a16:creationId xmlns:a16="http://schemas.microsoft.com/office/drawing/2014/main" xmlns="" id="{EFEDCD5D-0380-41E1-8BDC-466193DDA0F2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xmlns="" id="{9F038620-031E-41E8-8F10-DFE9C1923A85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6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70B9D43B-4AA8-4D46-95CB-AB5EAA03AD6D}"/>
                </a:ext>
              </a:extLst>
            </p:cNvPr>
            <p:cNvSpPr/>
            <p:nvPr/>
          </p:nvSpPr>
          <p:spPr>
            <a:xfrm>
              <a:off x="1416000" y="2439000"/>
              <a:ext cx="3825000" cy="157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7" name="Полилиния: фигура 55">
              <a:extLst>
                <a:ext uri="{FF2B5EF4-FFF2-40B4-BE49-F238E27FC236}">
                  <a16:creationId xmlns:a16="http://schemas.microsoft.com/office/drawing/2014/main" xmlns="" id="{E6AC372D-74C3-43D6-8F19-69374BC9182A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18" name="Овал 217">
              <a:extLst>
                <a:ext uri="{FF2B5EF4-FFF2-40B4-BE49-F238E27FC236}">
                  <a16:creationId xmlns:a16="http://schemas.microsoft.com/office/drawing/2014/main" xmlns="" id="{84BEB883-41B2-4BA7-A722-1AFB4702996B}"/>
                </a:ext>
              </a:extLst>
            </p:cNvPr>
            <p:cNvSpPr/>
            <p:nvPr/>
          </p:nvSpPr>
          <p:spPr>
            <a:xfrm>
              <a:off x="3036000" y="2146500"/>
              <a:ext cx="585000" cy="58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19" name="Полилиния: фигура 57">
              <a:extLst>
                <a:ext uri="{FF2B5EF4-FFF2-40B4-BE49-F238E27FC236}">
                  <a16:creationId xmlns:a16="http://schemas.microsoft.com/office/drawing/2014/main" xmlns="" id="{94B274B7-E647-4668-B6A5-1060EFF605E6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20" name="Прямоугольник 219">
              <a:extLst>
                <a:ext uri="{FF2B5EF4-FFF2-40B4-BE49-F238E27FC236}">
                  <a16:creationId xmlns:a16="http://schemas.microsoft.com/office/drawing/2014/main" xmlns="" id="{57D47CD5-55C5-4C23-A350-2403F03411FD}"/>
                </a:ext>
              </a:extLst>
            </p:cNvPr>
            <p:cNvSpPr/>
            <p:nvPr/>
          </p:nvSpPr>
          <p:spPr>
            <a:xfrm>
              <a:off x="1234105" y="3147492"/>
              <a:ext cx="4185000" cy="1046508"/>
            </a:xfrm>
            <a:prstGeom prst="rect">
              <a:avLst/>
            </a:pr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Овал 220">
              <a:extLst>
                <a:ext uri="{FF2B5EF4-FFF2-40B4-BE49-F238E27FC236}">
                  <a16:creationId xmlns:a16="http://schemas.microsoft.com/office/drawing/2014/main" xmlns="" id="{99520C18-07E1-431F-AB49-E352B056253D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2" name="Овал 221">
              <a:extLst>
                <a:ext uri="{FF2B5EF4-FFF2-40B4-BE49-F238E27FC236}">
                  <a16:creationId xmlns:a16="http://schemas.microsoft.com/office/drawing/2014/main" xmlns="" id="{8CE56C12-B065-45CC-B4FC-023F791049B0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</a:t>
              </a:r>
              <a:endParaRPr lang="ru-RU" dirty="0"/>
            </a:p>
          </p:txBody>
        </p:sp>
        <p:sp>
          <p:nvSpPr>
            <p:cNvPr id="223" name="Прямоугольник 222">
              <a:extLst>
                <a:ext uri="{FF2B5EF4-FFF2-40B4-BE49-F238E27FC236}">
                  <a16:creationId xmlns:a16="http://schemas.microsoft.com/office/drawing/2014/main" xmlns="" id="{54402F80-F520-43A7-AFFB-8B97870A527D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4" name="Прямоугольник 223">
              <a:extLst>
                <a:ext uri="{FF2B5EF4-FFF2-40B4-BE49-F238E27FC236}">
                  <a16:creationId xmlns:a16="http://schemas.microsoft.com/office/drawing/2014/main" xmlns="" id="{8178B493-DFCC-4B70-90FC-D8330ADC3047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</a:t>
              </a:r>
              <a:endParaRPr lang="ru-RU" dirty="0"/>
            </a:p>
          </p:txBody>
        </p:sp>
        <p:sp>
          <p:nvSpPr>
            <p:cNvPr id="225" name="Полилиния: фигура 63">
              <a:extLst>
                <a:ext uri="{FF2B5EF4-FFF2-40B4-BE49-F238E27FC236}">
                  <a16:creationId xmlns:a16="http://schemas.microsoft.com/office/drawing/2014/main" xmlns="" id="{BD106CD4-6D7E-45A7-BE88-D651876E24E0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226" name="Группа 225">
            <a:extLst>
              <a:ext uri="{FF2B5EF4-FFF2-40B4-BE49-F238E27FC236}">
                <a16:creationId xmlns:a16="http://schemas.microsoft.com/office/drawing/2014/main" xmlns="" id="{02BCBD05-1ED1-449C-8368-DCDCD5A7D7E3}"/>
              </a:ext>
            </a:extLst>
          </p:cNvPr>
          <p:cNvGrpSpPr/>
          <p:nvPr/>
        </p:nvGrpSpPr>
        <p:grpSpPr>
          <a:xfrm>
            <a:off x="6053279" y="4902028"/>
            <a:ext cx="3019815" cy="1866199"/>
            <a:chOff x="1234105" y="2146500"/>
            <a:chExt cx="4185000" cy="20475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7" name="Овал 226">
              <a:extLst>
                <a:ext uri="{FF2B5EF4-FFF2-40B4-BE49-F238E27FC236}">
                  <a16:creationId xmlns:a16="http://schemas.microsoft.com/office/drawing/2014/main" xmlns="" id="{EFEDCD5D-0380-41E1-8BDC-466193DDA0F2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8" name="Овал 227">
              <a:extLst>
                <a:ext uri="{FF2B5EF4-FFF2-40B4-BE49-F238E27FC236}">
                  <a16:creationId xmlns:a16="http://schemas.microsoft.com/office/drawing/2014/main" xmlns="" id="{9F038620-031E-41E8-8F10-DFE9C1923A85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9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70B9D43B-4AA8-4D46-95CB-AB5EAA03AD6D}"/>
                </a:ext>
              </a:extLst>
            </p:cNvPr>
            <p:cNvSpPr/>
            <p:nvPr/>
          </p:nvSpPr>
          <p:spPr>
            <a:xfrm>
              <a:off x="1416000" y="2439000"/>
              <a:ext cx="3825000" cy="157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Полилиния: фигура 55">
              <a:extLst>
                <a:ext uri="{FF2B5EF4-FFF2-40B4-BE49-F238E27FC236}">
                  <a16:creationId xmlns:a16="http://schemas.microsoft.com/office/drawing/2014/main" xmlns="" id="{E6AC372D-74C3-43D6-8F19-69374BC9182A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31" name="Овал 230">
              <a:extLst>
                <a:ext uri="{FF2B5EF4-FFF2-40B4-BE49-F238E27FC236}">
                  <a16:creationId xmlns:a16="http://schemas.microsoft.com/office/drawing/2014/main" xmlns="" id="{84BEB883-41B2-4BA7-A722-1AFB4702996B}"/>
                </a:ext>
              </a:extLst>
            </p:cNvPr>
            <p:cNvSpPr/>
            <p:nvPr/>
          </p:nvSpPr>
          <p:spPr>
            <a:xfrm>
              <a:off x="3036000" y="2146500"/>
              <a:ext cx="585000" cy="58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2" name="Полилиния: фигура 57">
              <a:extLst>
                <a:ext uri="{FF2B5EF4-FFF2-40B4-BE49-F238E27FC236}">
                  <a16:creationId xmlns:a16="http://schemas.microsoft.com/office/drawing/2014/main" xmlns="" id="{94B274B7-E647-4668-B6A5-1060EFF605E6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33" name="Прямоугольник 232">
              <a:extLst>
                <a:ext uri="{FF2B5EF4-FFF2-40B4-BE49-F238E27FC236}">
                  <a16:creationId xmlns:a16="http://schemas.microsoft.com/office/drawing/2014/main" xmlns="" id="{57D47CD5-55C5-4C23-A350-2403F03411FD}"/>
                </a:ext>
              </a:extLst>
            </p:cNvPr>
            <p:cNvSpPr/>
            <p:nvPr/>
          </p:nvSpPr>
          <p:spPr>
            <a:xfrm>
              <a:off x="1234105" y="3147492"/>
              <a:ext cx="4185000" cy="1046508"/>
            </a:xfrm>
            <a:prstGeom prst="rect">
              <a:avLst/>
            </a:pr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4" name="Овал 233">
              <a:extLst>
                <a:ext uri="{FF2B5EF4-FFF2-40B4-BE49-F238E27FC236}">
                  <a16:creationId xmlns:a16="http://schemas.microsoft.com/office/drawing/2014/main" xmlns="" id="{99520C18-07E1-431F-AB49-E352B056253D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5" name="Овал 234">
              <a:extLst>
                <a:ext uri="{FF2B5EF4-FFF2-40B4-BE49-F238E27FC236}">
                  <a16:creationId xmlns:a16="http://schemas.microsoft.com/office/drawing/2014/main" xmlns="" id="{8CE56C12-B065-45CC-B4FC-023F791049B0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</a:t>
              </a:r>
              <a:endParaRPr lang="ru-RU" dirty="0"/>
            </a:p>
          </p:txBody>
        </p:sp>
        <p:sp>
          <p:nvSpPr>
            <p:cNvPr id="236" name="Прямоугольник 235">
              <a:extLst>
                <a:ext uri="{FF2B5EF4-FFF2-40B4-BE49-F238E27FC236}">
                  <a16:creationId xmlns:a16="http://schemas.microsoft.com/office/drawing/2014/main" xmlns="" id="{54402F80-F520-43A7-AFFB-8B97870A527D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Прямоугольник 236">
              <a:extLst>
                <a:ext uri="{FF2B5EF4-FFF2-40B4-BE49-F238E27FC236}">
                  <a16:creationId xmlns:a16="http://schemas.microsoft.com/office/drawing/2014/main" xmlns="" id="{8178B493-DFCC-4B70-90FC-D8330ADC3047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</a:t>
              </a:r>
              <a:endParaRPr lang="ru-RU" dirty="0"/>
            </a:p>
          </p:txBody>
        </p:sp>
        <p:sp>
          <p:nvSpPr>
            <p:cNvPr id="238" name="Полилиния: фигура 63">
              <a:extLst>
                <a:ext uri="{FF2B5EF4-FFF2-40B4-BE49-F238E27FC236}">
                  <a16:creationId xmlns:a16="http://schemas.microsoft.com/office/drawing/2014/main" xmlns="" id="{BD106CD4-6D7E-45A7-BE88-D651876E24E0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xmlns="" id="{02BCBD05-1ED1-449C-8368-DCDCD5A7D7E3}"/>
              </a:ext>
            </a:extLst>
          </p:cNvPr>
          <p:cNvGrpSpPr/>
          <p:nvPr/>
        </p:nvGrpSpPr>
        <p:grpSpPr>
          <a:xfrm>
            <a:off x="3069191" y="4910723"/>
            <a:ext cx="2876144" cy="1866198"/>
            <a:chOff x="1234105" y="2146500"/>
            <a:chExt cx="4185000" cy="2047498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40" name="Овал 239">
              <a:extLst>
                <a:ext uri="{FF2B5EF4-FFF2-40B4-BE49-F238E27FC236}">
                  <a16:creationId xmlns:a16="http://schemas.microsoft.com/office/drawing/2014/main" xmlns="" id="{EFEDCD5D-0380-41E1-8BDC-466193DDA0F2}"/>
                </a:ext>
              </a:extLst>
            </p:cNvPr>
            <p:cNvSpPr/>
            <p:nvPr/>
          </p:nvSpPr>
          <p:spPr>
            <a:xfrm>
              <a:off x="2042428" y="2305763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1" name="Овал 240">
              <a:extLst>
                <a:ext uri="{FF2B5EF4-FFF2-40B4-BE49-F238E27FC236}">
                  <a16:creationId xmlns:a16="http://schemas.microsoft.com/office/drawing/2014/main" xmlns="" id="{9F038620-031E-41E8-8F10-DFE9C1923A85}"/>
                </a:ext>
              </a:extLst>
            </p:cNvPr>
            <p:cNvSpPr/>
            <p:nvPr/>
          </p:nvSpPr>
          <p:spPr>
            <a:xfrm>
              <a:off x="4337428" y="2304000"/>
              <a:ext cx="277144" cy="49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2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70B9D43B-4AA8-4D46-95CB-AB5EAA03AD6D}"/>
                </a:ext>
              </a:extLst>
            </p:cNvPr>
            <p:cNvSpPr/>
            <p:nvPr/>
          </p:nvSpPr>
          <p:spPr>
            <a:xfrm>
              <a:off x="1415999" y="2439000"/>
              <a:ext cx="3825000" cy="157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3" name="Полилиния: фигура 55">
              <a:extLst>
                <a:ext uri="{FF2B5EF4-FFF2-40B4-BE49-F238E27FC236}">
                  <a16:creationId xmlns:a16="http://schemas.microsoft.com/office/drawing/2014/main" xmlns="" id="{E6AC372D-74C3-43D6-8F19-69374BC9182A}"/>
                </a:ext>
              </a:extLst>
            </p:cNvPr>
            <p:cNvSpPr/>
            <p:nvPr/>
          </p:nvSpPr>
          <p:spPr>
            <a:xfrm>
              <a:off x="2181000" y="2304000"/>
              <a:ext cx="2295000" cy="270000"/>
            </a:xfrm>
            <a:custGeom>
              <a:avLst/>
              <a:gdLst>
                <a:gd name="connsiteX0" fmla="*/ 0 w 2295000"/>
                <a:gd name="connsiteY0" fmla="*/ 0 h 270000"/>
                <a:gd name="connsiteX1" fmla="*/ 45001 w 2295000"/>
                <a:gd name="connsiteY1" fmla="*/ 0 h 270000"/>
                <a:gd name="connsiteX2" fmla="*/ 2249999 w 2295000"/>
                <a:gd name="connsiteY2" fmla="*/ 0 h 270000"/>
                <a:gd name="connsiteX3" fmla="*/ 2295000 w 2295000"/>
                <a:gd name="connsiteY3" fmla="*/ 0 h 270000"/>
                <a:gd name="connsiteX4" fmla="*/ 2295000 w 2295000"/>
                <a:gd name="connsiteY4" fmla="*/ 45001 h 270000"/>
                <a:gd name="connsiteX5" fmla="*/ 2295000 w 2295000"/>
                <a:gd name="connsiteY5" fmla="*/ 90000 h 270000"/>
                <a:gd name="connsiteX6" fmla="*/ 2295000 w 2295000"/>
                <a:gd name="connsiteY6" fmla="*/ 224999 h 270000"/>
                <a:gd name="connsiteX7" fmla="*/ 2249999 w 2295000"/>
                <a:gd name="connsiteY7" fmla="*/ 270000 h 270000"/>
                <a:gd name="connsiteX8" fmla="*/ 45001 w 2295000"/>
                <a:gd name="connsiteY8" fmla="*/ 270000 h 270000"/>
                <a:gd name="connsiteX9" fmla="*/ 0 w 2295000"/>
                <a:gd name="connsiteY9" fmla="*/ 224999 h 270000"/>
                <a:gd name="connsiteX10" fmla="*/ 0 w 2295000"/>
                <a:gd name="connsiteY10" fmla="*/ 90000 h 270000"/>
                <a:gd name="connsiteX11" fmla="*/ 0 w 2295000"/>
                <a:gd name="connsiteY11" fmla="*/ 45001 h 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95000" h="270000">
                  <a:moveTo>
                    <a:pt x="0" y="0"/>
                  </a:moveTo>
                  <a:lnTo>
                    <a:pt x="45001" y="0"/>
                  </a:lnTo>
                  <a:lnTo>
                    <a:pt x="2249999" y="0"/>
                  </a:lnTo>
                  <a:lnTo>
                    <a:pt x="2295000" y="0"/>
                  </a:lnTo>
                  <a:lnTo>
                    <a:pt x="2295000" y="45001"/>
                  </a:lnTo>
                  <a:lnTo>
                    <a:pt x="2295000" y="90000"/>
                  </a:lnTo>
                  <a:lnTo>
                    <a:pt x="2295000" y="224999"/>
                  </a:lnTo>
                  <a:cubicBezTo>
                    <a:pt x="2295000" y="249852"/>
                    <a:pt x="2274852" y="270000"/>
                    <a:pt x="2249999" y="270000"/>
                  </a:cubicBezTo>
                  <a:lnTo>
                    <a:pt x="45001" y="270000"/>
                  </a:lnTo>
                  <a:cubicBezTo>
                    <a:pt x="20148" y="270000"/>
                    <a:pt x="0" y="249852"/>
                    <a:pt x="0" y="224999"/>
                  </a:cubicBezTo>
                  <a:lnTo>
                    <a:pt x="0" y="90000"/>
                  </a:lnTo>
                  <a:lnTo>
                    <a:pt x="0" y="45001"/>
                  </a:lnTo>
                  <a:close/>
                </a:path>
              </a:pathLst>
            </a:cu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44" name="Овал 243">
              <a:extLst>
                <a:ext uri="{FF2B5EF4-FFF2-40B4-BE49-F238E27FC236}">
                  <a16:creationId xmlns:a16="http://schemas.microsoft.com/office/drawing/2014/main" xmlns="" id="{84BEB883-41B2-4BA7-A722-1AFB4702996B}"/>
                </a:ext>
              </a:extLst>
            </p:cNvPr>
            <p:cNvSpPr/>
            <p:nvPr/>
          </p:nvSpPr>
          <p:spPr>
            <a:xfrm>
              <a:off x="3036000" y="2146500"/>
              <a:ext cx="585000" cy="585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45" name="Полилиния: фигура 57">
              <a:extLst>
                <a:ext uri="{FF2B5EF4-FFF2-40B4-BE49-F238E27FC236}">
                  <a16:creationId xmlns:a16="http://schemas.microsoft.com/office/drawing/2014/main" xmlns="" id="{94B274B7-E647-4668-B6A5-1060EFF605E6}"/>
                </a:ext>
              </a:extLst>
            </p:cNvPr>
            <p:cNvSpPr/>
            <p:nvPr/>
          </p:nvSpPr>
          <p:spPr>
            <a:xfrm>
              <a:off x="1418944" y="3139271"/>
              <a:ext cx="3817425" cy="874728"/>
            </a:xfrm>
            <a:custGeom>
              <a:avLst/>
              <a:gdLst>
                <a:gd name="connsiteX0" fmla="*/ 281 w 3817425"/>
                <a:gd name="connsiteY0" fmla="*/ 0 h 874728"/>
                <a:gd name="connsiteX1" fmla="*/ 3817425 w 3817425"/>
                <a:gd name="connsiteY1" fmla="*/ 0 h 874728"/>
                <a:gd name="connsiteX2" fmla="*/ 3817425 w 3817425"/>
                <a:gd name="connsiteY2" fmla="*/ 561514 h 874728"/>
                <a:gd name="connsiteX3" fmla="*/ 3817425 w 3817425"/>
                <a:gd name="connsiteY3" fmla="*/ 565051 h 874728"/>
                <a:gd name="connsiteX4" fmla="*/ 3816711 w 3817425"/>
                <a:gd name="connsiteY4" fmla="*/ 565051 h 874728"/>
                <a:gd name="connsiteX5" fmla="*/ 3792811 w 3817425"/>
                <a:gd name="connsiteY5" fmla="*/ 683431 h 874728"/>
                <a:gd name="connsiteX6" fmla="*/ 3504211 w 3817425"/>
                <a:gd name="connsiteY6" fmla="*/ 874728 h 874728"/>
                <a:gd name="connsiteX7" fmla="*/ 3497773 w 3817425"/>
                <a:gd name="connsiteY7" fmla="*/ 874079 h 874728"/>
                <a:gd name="connsiteX8" fmla="*/ 319652 w 3817425"/>
                <a:gd name="connsiteY8" fmla="*/ 874079 h 874728"/>
                <a:gd name="connsiteX9" fmla="*/ 313214 w 3817425"/>
                <a:gd name="connsiteY9" fmla="*/ 874728 h 874728"/>
                <a:gd name="connsiteX10" fmla="*/ 24614 w 3817425"/>
                <a:gd name="connsiteY10" fmla="*/ 683431 h 874728"/>
                <a:gd name="connsiteX11" fmla="*/ 714 w 3817425"/>
                <a:gd name="connsiteY11" fmla="*/ 565051 h 874728"/>
                <a:gd name="connsiteX12" fmla="*/ 281 w 3817425"/>
                <a:gd name="connsiteY12" fmla="*/ 565051 h 874728"/>
                <a:gd name="connsiteX13" fmla="*/ 281 w 3817425"/>
                <a:gd name="connsiteY13" fmla="*/ 562907 h 874728"/>
                <a:gd name="connsiteX14" fmla="*/ 0 w 3817425"/>
                <a:gd name="connsiteY14" fmla="*/ 561514 h 874728"/>
                <a:gd name="connsiteX15" fmla="*/ 281 w 3817425"/>
                <a:gd name="connsiteY15" fmla="*/ 560121 h 87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17425" h="874728">
                  <a:moveTo>
                    <a:pt x="281" y="0"/>
                  </a:moveTo>
                  <a:lnTo>
                    <a:pt x="3817425" y="0"/>
                  </a:lnTo>
                  <a:lnTo>
                    <a:pt x="3817425" y="561514"/>
                  </a:lnTo>
                  <a:lnTo>
                    <a:pt x="3817425" y="565051"/>
                  </a:lnTo>
                  <a:lnTo>
                    <a:pt x="3816711" y="565051"/>
                  </a:lnTo>
                  <a:lnTo>
                    <a:pt x="3792811" y="683431"/>
                  </a:lnTo>
                  <a:cubicBezTo>
                    <a:pt x="3745263" y="795848"/>
                    <a:pt x="3633948" y="874728"/>
                    <a:pt x="3504211" y="874728"/>
                  </a:cubicBezTo>
                  <a:lnTo>
                    <a:pt x="3497773" y="874079"/>
                  </a:lnTo>
                  <a:lnTo>
                    <a:pt x="319652" y="874079"/>
                  </a:lnTo>
                  <a:lnTo>
                    <a:pt x="313214" y="874728"/>
                  </a:lnTo>
                  <a:cubicBezTo>
                    <a:pt x="183477" y="874728"/>
                    <a:pt x="72162" y="795848"/>
                    <a:pt x="24614" y="683431"/>
                  </a:cubicBezTo>
                  <a:lnTo>
                    <a:pt x="714" y="565051"/>
                  </a:lnTo>
                  <a:lnTo>
                    <a:pt x="281" y="565051"/>
                  </a:lnTo>
                  <a:lnTo>
                    <a:pt x="281" y="562907"/>
                  </a:lnTo>
                  <a:lnTo>
                    <a:pt x="0" y="561514"/>
                  </a:lnTo>
                  <a:lnTo>
                    <a:pt x="281" y="5601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46" name="Прямоугольник 245">
              <a:extLst>
                <a:ext uri="{FF2B5EF4-FFF2-40B4-BE49-F238E27FC236}">
                  <a16:creationId xmlns:a16="http://schemas.microsoft.com/office/drawing/2014/main" xmlns="" id="{57D47CD5-55C5-4C23-A350-2403F03411FD}"/>
                </a:ext>
              </a:extLst>
            </p:cNvPr>
            <p:cNvSpPr/>
            <p:nvPr/>
          </p:nvSpPr>
          <p:spPr>
            <a:xfrm>
              <a:off x="1234105" y="3147491"/>
              <a:ext cx="4185000" cy="1046507"/>
            </a:xfrm>
            <a:prstGeom prst="rect">
              <a:avLst/>
            </a:prstGeom>
            <a:solidFill>
              <a:srgbClr val="67B1E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7" name="Овал 246">
              <a:extLst>
                <a:ext uri="{FF2B5EF4-FFF2-40B4-BE49-F238E27FC236}">
                  <a16:creationId xmlns:a16="http://schemas.microsoft.com/office/drawing/2014/main" xmlns="" id="{99520C18-07E1-431F-AB49-E352B056253D}"/>
                </a:ext>
              </a:extLst>
            </p:cNvPr>
            <p:cNvSpPr/>
            <p:nvPr/>
          </p:nvSpPr>
          <p:spPr>
            <a:xfrm>
              <a:off x="141613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xmlns="" id="{8CE56C12-B065-45CC-B4FC-023F791049B0}"/>
                </a:ext>
              </a:extLst>
            </p:cNvPr>
            <p:cNvSpPr/>
            <p:nvPr/>
          </p:nvSpPr>
          <p:spPr>
            <a:xfrm>
              <a:off x="4582862" y="3358110"/>
              <a:ext cx="653507" cy="6535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                 </a:t>
              </a:r>
              <a:endParaRPr lang="ru-RU" dirty="0"/>
            </a:p>
          </p:txBody>
        </p:sp>
        <p:sp>
          <p:nvSpPr>
            <p:cNvPr id="249" name="Прямоугольник 248">
              <a:extLst>
                <a:ext uri="{FF2B5EF4-FFF2-40B4-BE49-F238E27FC236}">
                  <a16:creationId xmlns:a16="http://schemas.microsoft.com/office/drawing/2014/main" xmlns="" id="{54402F80-F520-43A7-AFFB-8B97870A527D}"/>
                </a:ext>
              </a:extLst>
            </p:cNvPr>
            <p:cNvSpPr/>
            <p:nvPr/>
          </p:nvSpPr>
          <p:spPr>
            <a:xfrm>
              <a:off x="1735741" y="3358111"/>
              <a:ext cx="3187878" cy="653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0" name="Прямоугольник 249">
              <a:extLst>
                <a:ext uri="{FF2B5EF4-FFF2-40B4-BE49-F238E27FC236}">
                  <a16:creationId xmlns:a16="http://schemas.microsoft.com/office/drawing/2014/main" xmlns="" id="{8178B493-DFCC-4B70-90FC-D8330ADC3047}"/>
                </a:ext>
              </a:extLst>
            </p:cNvPr>
            <p:cNvSpPr/>
            <p:nvPr/>
          </p:nvSpPr>
          <p:spPr>
            <a:xfrm>
              <a:off x="1416843" y="3136889"/>
              <a:ext cx="3819525" cy="56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            </a:t>
              </a:r>
              <a:endParaRPr lang="ru-RU" dirty="0"/>
            </a:p>
          </p:txBody>
        </p:sp>
        <p:sp>
          <p:nvSpPr>
            <p:cNvPr id="251" name="Полилиния: фигура 63">
              <a:extLst>
                <a:ext uri="{FF2B5EF4-FFF2-40B4-BE49-F238E27FC236}">
                  <a16:creationId xmlns:a16="http://schemas.microsoft.com/office/drawing/2014/main" xmlns="" id="{BD106CD4-6D7E-45A7-BE88-D651876E24E0}"/>
                </a:ext>
              </a:extLst>
            </p:cNvPr>
            <p:cNvSpPr/>
            <p:nvPr/>
          </p:nvSpPr>
          <p:spPr>
            <a:xfrm>
              <a:off x="1416132" y="3139271"/>
              <a:ext cx="3820238" cy="874729"/>
            </a:xfrm>
            <a:custGeom>
              <a:avLst/>
              <a:gdLst>
                <a:gd name="connsiteX0" fmla="*/ 711 w 3820238"/>
                <a:gd name="connsiteY0" fmla="*/ 0 h 874729"/>
                <a:gd name="connsiteX1" fmla="*/ 3820236 w 3820238"/>
                <a:gd name="connsiteY1" fmla="*/ 0 h 874729"/>
                <a:gd name="connsiteX2" fmla="*/ 3820236 w 3820238"/>
                <a:gd name="connsiteY2" fmla="*/ 547965 h 874729"/>
                <a:gd name="connsiteX3" fmla="*/ 3820238 w 3820238"/>
                <a:gd name="connsiteY3" fmla="*/ 547975 h 874729"/>
                <a:gd name="connsiteX4" fmla="*/ 3820236 w 3820238"/>
                <a:gd name="connsiteY4" fmla="*/ 547985 h 874729"/>
                <a:gd name="connsiteX5" fmla="*/ 3820236 w 3820238"/>
                <a:gd name="connsiteY5" fmla="*/ 560728 h 874729"/>
                <a:gd name="connsiteX6" fmla="*/ 3817664 w 3820238"/>
                <a:gd name="connsiteY6" fmla="*/ 560728 h 874729"/>
                <a:gd name="connsiteX7" fmla="*/ 3794560 w 3820238"/>
                <a:gd name="connsiteY7" fmla="*/ 675162 h 874729"/>
                <a:gd name="connsiteX8" fmla="*/ 3559337 w 3820238"/>
                <a:gd name="connsiteY8" fmla="*/ 868091 h 874729"/>
                <a:gd name="connsiteX9" fmla="*/ 3507487 w 3820238"/>
                <a:gd name="connsiteY9" fmla="*/ 873317 h 874729"/>
                <a:gd name="connsiteX10" fmla="*/ 3507487 w 3820238"/>
                <a:gd name="connsiteY10" fmla="*/ 874729 h 874729"/>
                <a:gd name="connsiteX11" fmla="*/ 3493484 w 3820238"/>
                <a:gd name="connsiteY11" fmla="*/ 874729 h 874729"/>
                <a:gd name="connsiteX12" fmla="*/ 326754 w 3820238"/>
                <a:gd name="connsiteY12" fmla="*/ 874729 h 874729"/>
                <a:gd name="connsiteX13" fmla="*/ 319609 w 3820238"/>
                <a:gd name="connsiteY13" fmla="*/ 874729 h 874729"/>
                <a:gd name="connsiteX14" fmla="*/ 319609 w 3820238"/>
                <a:gd name="connsiteY14" fmla="*/ 874009 h 874729"/>
                <a:gd name="connsiteX15" fmla="*/ 260902 w 3820238"/>
                <a:gd name="connsiteY15" fmla="*/ 868091 h 874729"/>
                <a:gd name="connsiteX16" fmla="*/ 19827 w 3820238"/>
                <a:gd name="connsiteY16" fmla="*/ 660324 h 874729"/>
                <a:gd name="connsiteX17" fmla="*/ 2251 w 3820238"/>
                <a:gd name="connsiteY17" fmla="*/ 560728 h 874729"/>
                <a:gd name="connsiteX18" fmla="*/ 711 w 3820238"/>
                <a:gd name="connsiteY18" fmla="*/ 560728 h 874729"/>
                <a:gd name="connsiteX19" fmla="*/ 711 w 3820238"/>
                <a:gd name="connsiteY19" fmla="*/ 552004 h 874729"/>
                <a:gd name="connsiteX20" fmla="*/ 0 w 3820238"/>
                <a:gd name="connsiteY20" fmla="*/ 547975 h 874729"/>
                <a:gd name="connsiteX21" fmla="*/ 711 w 3820238"/>
                <a:gd name="connsiteY21" fmla="*/ 543946 h 874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20238" h="874729">
                  <a:moveTo>
                    <a:pt x="711" y="0"/>
                  </a:moveTo>
                  <a:lnTo>
                    <a:pt x="3820236" y="0"/>
                  </a:lnTo>
                  <a:lnTo>
                    <a:pt x="3820236" y="547965"/>
                  </a:lnTo>
                  <a:lnTo>
                    <a:pt x="3820238" y="547975"/>
                  </a:lnTo>
                  <a:lnTo>
                    <a:pt x="3820236" y="547985"/>
                  </a:lnTo>
                  <a:lnTo>
                    <a:pt x="3820236" y="560728"/>
                  </a:lnTo>
                  <a:lnTo>
                    <a:pt x="3817664" y="560728"/>
                  </a:lnTo>
                  <a:lnTo>
                    <a:pt x="3794560" y="675162"/>
                  </a:lnTo>
                  <a:cubicBezTo>
                    <a:pt x="3753224" y="772893"/>
                    <a:pt x="3665691" y="846327"/>
                    <a:pt x="3559337" y="868091"/>
                  </a:cubicBezTo>
                  <a:lnTo>
                    <a:pt x="3507487" y="873317"/>
                  </a:lnTo>
                  <a:lnTo>
                    <a:pt x="3507487" y="874729"/>
                  </a:lnTo>
                  <a:lnTo>
                    <a:pt x="3493484" y="874729"/>
                  </a:lnTo>
                  <a:lnTo>
                    <a:pt x="326754" y="874729"/>
                  </a:lnTo>
                  <a:lnTo>
                    <a:pt x="319609" y="874729"/>
                  </a:lnTo>
                  <a:lnTo>
                    <a:pt x="319609" y="874009"/>
                  </a:lnTo>
                  <a:lnTo>
                    <a:pt x="260902" y="868091"/>
                  </a:lnTo>
                  <a:cubicBezTo>
                    <a:pt x="149230" y="845239"/>
                    <a:pt x="58308" y="765420"/>
                    <a:pt x="19827" y="660324"/>
                  </a:cubicBezTo>
                  <a:lnTo>
                    <a:pt x="2251" y="560728"/>
                  </a:lnTo>
                  <a:lnTo>
                    <a:pt x="711" y="560728"/>
                  </a:lnTo>
                  <a:lnTo>
                    <a:pt x="711" y="552004"/>
                  </a:lnTo>
                  <a:lnTo>
                    <a:pt x="0" y="547975"/>
                  </a:lnTo>
                  <a:lnTo>
                    <a:pt x="711" y="5439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dirty="0"/>
            </a:p>
          </p:txBody>
        </p:sp>
      </p:grpSp>
      <p:sp>
        <p:nvSpPr>
          <p:cNvPr id="278" name="Прямоугольник 277"/>
          <p:cNvSpPr/>
          <p:nvPr/>
        </p:nvSpPr>
        <p:spPr>
          <a:xfrm>
            <a:off x="946415" y="1310669"/>
            <a:ext cx="21119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Georgia" panose="02040502050405020303" pitchFamily="18" charset="0"/>
              </a:rPr>
              <a:t>  Электрические</a:t>
            </a:r>
            <a:endParaRPr lang="ru-RU" sz="1600" b="1" dirty="0">
              <a:latin typeface="Georgia" panose="02040502050405020303" pitchFamily="18" charset="0"/>
            </a:endParaRPr>
          </a:p>
          <a:p>
            <a:r>
              <a:rPr lang="ru-RU" sz="1600" b="1" dirty="0" smtClean="0">
                <a:latin typeface="Georgia" panose="02040502050405020303" pitchFamily="18" charset="0"/>
              </a:rPr>
              <a:t>          плиты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29 чел.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304 500 </a:t>
            </a:r>
            <a:r>
              <a:rPr lang="ru-RU" sz="1600" b="1" dirty="0" smtClean="0">
                <a:latin typeface="Georgia" panose="02040502050405020303" pitchFamily="18" charset="0"/>
              </a:rPr>
              <a:t>руб</a:t>
            </a:r>
            <a:r>
              <a:rPr lang="ru-RU" sz="1600" b="1" dirty="0">
                <a:latin typeface="Georgia" panose="02040502050405020303" pitchFamily="18" charset="0"/>
              </a:rPr>
              <a:t>. </a:t>
            </a:r>
            <a:endParaRPr lang="ru-RU" sz="1600" b="1" dirty="0" smtClean="0">
              <a:latin typeface="Georgia" panose="02040502050405020303" pitchFamily="18" charset="0"/>
            </a:endParaRPr>
          </a:p>
          <a:p>
            <a:pPr algn="ctr"/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279" name="Рисунок 278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065" y="1460694"/>
            <a:ext cx="778315" cy="9108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80" name="Прямоугольник 279"/>
          <p:cNvSpPr/>
          <p:nvPr/>
        </p:nvSpPr>
        <p:spPr>
          <a:xfrm>
            <a:off x="3076567" y="1294350"/>
            <a:ext cx="21119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Стиральные</a:t>
            </a:r>
          </a:p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машины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latin typeface="Georgia" panose="02040502050405020303" pitchFamily="18" charset="0"/>
              </a:rPr>
              <a:t> чел</a:t>
            </a:r>
            <a:r>
              <a:rPr lang="ru-RU" sz="1600" b="1" dirty="0"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1 134 000</a:t>
            </a:r>
            <a:r>
              <a:rPr lang="ru-RU" sz="1600" b="1" dirty="0" smtClean="0">
                <a:latin typeface="Georgia" panose="02040502050405020303" pitchFamily="18" charset="0"/>
              </a:rPr>
              <a:t> руб</a:t>
            </a:r>
            <a:r>
              <a:rPr lang="ru-RU" sz="1600" b="1" dirty="0">
                <a:latin typeface="Georgia" panose="02040502050405020303" pitchFamily="18" charset="0"/>
              </a:rPr>
              <a:t>. </a:t>
            </a:r>
          </a:p>
          <a:p>
            <a:pPr algn="ctr"/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281" name="Рисунок 280"/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23115"/>
          <a:stretch/>
        </p:blipFill>
        <p:spPr>
          <a:xfrm>
            <a:off x="4880955" y="1306045"/>
            <a:ext cx="748548" cy="1358841"/>
          </a:xfrm>
          <a:prstGeom prst="rect">
            <a:avLst/>
          </a:prstGeom>
        </p:spPr>
      </p:pic>
      <p:sp>
        <p:nvSpPr>
          <p:cNvPr id="282" name="Прямоугольник 281"/>
          <p:cNvSpPr/>
          <p:nvPr/>
        </p:nvSpPr>
        <p:spPr>
          <a:xfrm>
            <a:off x="6392630" y="1310329"/>
            <a:ext cx="13644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  Ноутбуки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77</a:t>
            </a:r>
            <a:r>
              <a:rPr lang="ru-RU" sz="1600" b="1" dirty="0" smtClean="0">
                <a:latin typeface="Georgia" panose="02040502050405020303" pitchFamily="18" charset="0"/>
              </a:rPr>
              <a:t> чел</a:t>
            </a:r>
            <a:r>
              <a:rPr lang="ru-RU" sz="1600" b="1" dirty="0"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1 386 000 </a:t>
            </a:r>
            <a:r>
              <a:rPr lang="ru-RU" sz="1600" b="1" dirty="0" smtClean="0">
                <a:latin typeface="Georgia" panose="02040502050405020303" pitchFamily="18" charset="0"/>
              </a:rPr>
              <a:t>руб</a:t>
            </a:r>
            <a:r>
              <a:rPr lang="ru-RU" sz="1600" b="1" dirty="0">
                <a:latin typeface="Georgia" panose="02040502050405020303" pitchFamily="18" charset="0"/>
              </a:rPr>
              <a:t>. </a:t>
            </a:r>
          </a:p>
        </p:txBody>
      </p:sp>
      <p:pic>
        <p:nvPicPr>
          <p:cNvPr id="283" name="Рисунок 282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4065" y="1487508"/>
            <a:ext cx="924186" cy="777183"/>
          </a:xfrm>
          <a:prstGeom prst="rect">
            <a:avLst/>
          </a:prstGeom>
        </p:spPr>
      </p:pic>
      <p:sp>
        <p:nvSpPr>
          <p:cNvPr id="285" name="Прямоугольник 284"/>
          <p:cNvSpPr/>
          <p:nvPr/>
        </p:nvSpPr>
        <p:spPr>
          <a:xfrm>
            <a:off x="-1256820" y="329390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Газовые</a:t>
            </a:r>
            <a:endParaRPr lang="ru-RU" sz="1600" b="1" dirty="0">
              <a:latin typeface="Georgia" panose="02040502050405020303" pitchFamily="18" charset="0"/>
            </a:endParaRPr>
          </a:p>
          <a:p>
            <a:pPr algn="ctr"/>
            <a:r>
              <a:rPr lang="ru-RU" sz="1600" b="1" dirty="0">
                <a:latin typeface="Georgia" panose="02040502050405020303" pitchFamily="18" charset="0"/>
              </a:rPr>
              <a:t> </a:t>
            </a:r>
            <a:r>
              <a:rPr lang="ru-RU" sz="1600" b="1" dirty="0" smtClean="0">
                <a:latin typeface="Georgia" panose="02040502050405020303" pitchFamily="18" charset="0"/>
              </a:rPr>
              <a:t>плиты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dirty="0" smtClean="0">
                <a:latin typeface="Georgia" panose="02040502050405020303" pitchFamily="18" charset="0"/>
              </a:rPr>
              <a:t> чел</a:t>
            </a:r>
            <a:r>
              <a:rPr lang="ru-RU" sz="1600" b="1" dirty="0"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31 500 </a:t>
            </a:r>
            <a:r>
              <a:rPr lang="ru-RU" sz="1600" b="1" dirty="0" smtClean="0">
                <a:latin typeface="Georgia" panose="02040502050405020303" pitchFamily="18" charset="0"/>
              </a:rPr>
              <a:t>руб</a:t>
            </a:r>
            <a:r>
              <a:rPr lang="ru-RU" sz="1600" b="1" dirty="0">
                <a:latin typeface="Georgia" panose="02040502050405020303" pitchFamily="18" charset="0"/>
              </a:rPr>
              <a:t>. </a:t>
            </a:r>
          </a:p>
          <a:p>
            <a:pPr algn="ctr"/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286" name="Рисунок 285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3195" y="3283463"/>
            <a:ext cx="1289830" cy="1264757"/>
          </a:xfrm>
          <a:prstGeom prst="rect">
            <a:avLst/>
          </a:prstGeom>
        </p:spPr>
      </p:pic>
      <p:pic>
        <p:nvPicPr>
          <p:cNvPr id="287" name="Рисунок 286"/>
          <p:cNvPicPr>
            <a:picLocks noChangeAspect="1"/>
          </p:cNvPicPr>
          <p:nvPr/>
        </p:nvPicPr>
        <p:blipFill rotWithShape="1">
          <a:blip r:embed="rId9" cstate="email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029" y="3378528"/>
            <a:ext cx="838771" cy="1141272"/>
          </a:xfrm>
          <a:prstGeom prst="rect">
            <a:avLst/>
          </a:prstGeom>
        </p:spPr>
      </p:pic>
      <p:sp>
        <p:nvSpPr>
          <p:cNvPr id="288" name="Прямоугольник 287"/>
          <p:cNvSpPr/>
          <p:nvPr/>
        </p:nvSpPr>
        <p:spPr>
          <a:xfrm>
            <a:off x="4050244" y="3485653"/>
            <a:ext cx="175491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Georgia" panose="02040502050405020303" pitchFamily="18" charset="0"/>
              </a:rPr>
              <a:t>Холодильники</a:t>
            </a:r>
          </a:p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ru-RU" sz="1500" b="1" dirty="0" smtClean="0">
                <a:latin typeface="Georgia" panose="02040502050405020303" pitchFamily="18" charset="0"/>
              </a:rPr>
              <a:t> чел</a:t>
            </a:r>
            <a:r>
              <a:rPr lang="ru-RU" sz="1500" b="1" dirty="0"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1 083 000 </a:t>
            </a:r>
            <a:r>
              <a:rPr lang="ru-RU" sz="1500" b="1" dirty="0" smtClean="0">
                <a:latin typeface="Georgia" panose="02040502050405020303" pitchFamily="18" charset="0"/>
              </a:rPr>
              <a:t>руб</a:t>
            </a:r>
            <a:r>
              <a:rPr lang="ru-RU" sz="1500" b="1" dirty="0">
                <a:latin typeface="Georgia" panose="02040502050405020303" pitchFamily="18" charset="0"/>
              </a:rPr>
              <a:t>. </a:t>
            </a:r>
          </a:p>
        </p:txBody>
      </p:sp>
      <p:pic>
        <p:nvPicPr>
          <p:cNvPr id="289" name="Рисунок 288"/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25831" y="3465159"/>
            <a:ext cx="701922" cy="945740"/>
          </a:xfrm>
          <a:prstGeom prst="rect">
            <a:avLst/>
          </a:prstGeom>
        </p:spPr>
      </p:pic>
      <p:sp>
        <p:nvSpPr>
          <p:cNvPr id="290" name="Прямоугольник 289"/>
          <p:cNvSpPr/>
          <p:nvPr/>
        </p:nvSpPr>
        <p:spPr>
          <a:xfrm>
            <a:off x="6447636" y="3485653"/>
            <a:ext cx="16353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</a:rPr>
              <a:t>Телевизоры</a:t>
            </a:r>
          </a:p>
          <a:p>
            <a:r>
              <a:rPr lang="ru-RU" sz="1600" b="1" dirty="0">
                <a:latin typeface="Georgia" panose="02040502050405020303" pitchFamily="18" charset="0"/>
              </a:rPr>
              <a:t> </a:t>
            </a:r>
            <a:r>
              <a:rPr lang="ru-RU" sz="1600" b="1" dirty="0" smtClean="0">
                <a:latin typeface="Georgia" panose="02040502050405020303" pitchFamily="18" charset="0"/>
              </a:rPr>
              <a:t>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ru-RU" sz="1600" b="1" dirty="0" smtClean="0">
                <a:latin typeface="Georgia" panose="02040502050405020303" pitchFamily="18" charset="0"/>
              </a:rPr>
              <a:t> чел.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1 092 000 </a:t>
            </a:r>
            <a:r>
              <a:rPr lang="ru-RU" sz="1600" b="1" dirty="0" smtClean="0">
                <a:latin typeface="Georgia" panose="02040502050405020303" pitchFamily="18" charset="0"/>
              </a:rPr>
              <a:t>руб</a:t>
            </a:r>
            <a:r>
              <a:rPr lang="ru-RU" sz="1600" b="1" dirty="0">
                <a:latin typeface="Georgia" panose="02040502050405020303" pitchFamily="18" charset="0"/>
              </a:rPr>
              <a:t>. </a:t>
            </a:r>
          </a:p>
        </p:txBody>
      </p:sp>
      <p:pic>
        <p:nvPicPr>
          <p:cNvPr id="291" name="Рисунок 290"/>
          <p:cNvPicPr>
            <a:picLocks noChangeAspect="1"/>
          </p:cNvPicPr>
          <p:nvPr/>
        </p:nvPicPr>
        <p:blipFill rotWithShape="1"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87976" flipH="1">
            <a:off x="294732" y="5307903"/>
            <a:ext cx="900876" cy="1074004"/>
          </a:xfrm>
          <a:prstGeom prst="rect">
            <a:avLst/>
          </a:prstGeom>
        </p:spPr>
      </p:pic>
      <p:sp>
        <p:nvSpPr>
          <p:cNvPr id="292" name="Прямоугольник 291"/>
          <p:cNvSpPr/>
          <p:nvPr/>
        </p:nvSpPr>
        <p:spPr>
          <a:xfrm>
            <a:off x="986661" y="5314558"/>
            <a:ext cx="1880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Georgia" pitchFamily="18" charset="0"/>
              </a:rPr>
              <a:t>Электрические </a:t>
            </a:r>
            <a:endParaRPr lang="ru-RU" sz="1600" b="1" dirty="0" smtClean="0">
              <a:latin typeface="Georgia" pitchFamily="18" charset="0"/>
            </a:endParaRPr>
          </a:p>
          <a:p>
            <a:pPr algn="ctr"/>
            <a:r>
              <a:rPr lang="ru-RU" sz="1600" b="1" dirty="0" smtClean="0">
                <a:latin typeface="Georgia" pitchFamily="18" charset="0"/>
              </a:rPr>
              <a:t>чайники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600" b="1" dirty="0" smtClean="0">
                <a:latin typeface="Georgia" pitchFamily="18" charset="0"/>
              </a:rPr>
              <a:t> чел</a:t>
            </a:r>
            <a:r>
              <a:rPr lang="ru-RU" sz="1600" b="1" dirty="0">
                <a:latin typeface="Georgia" pitchFamily="18" charset="0"/>
              </a:rPr>
              <a:t>.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25 200 </a:t>
            </a:r>
            <a:r>
              <a:rPr lang="ru-RU" sz="1600" b="1" dirty="0" smtClean="0">
                <a:latin typeface="Georgia" pitchFamily="18" charset="0"/>
              </a:rPr>
              <a:t>руб</a:t>
            </a:r>
            <a:r>
              <a:rPr lang="ru-RU" sz="1600" b="1" dirty="0">
                <a:latin typeface="Georgia" pitchFamily="18" charset="0"/>
              </a:rPr>
              <a:t>. </a:t>
            </a:r>
          </a:p>
          <a:p>
            <a:pPr algn="ctr"/>
            <a:endParaRPr lang="ru-RU" sz="1600" b="1" dirty="0">
              <a:latin typeface="Georgia" pitchFamily="18" charset="0"/>
            </a:endParaRPr>
          </a:p>
        </p:txBody>
      </p:sp>
      <p:sp>
        <p:nvSpPr>
          <p:cNvPr id="293" name="Прямоугольник 292"/>
          <p:cNvSpPr/>
          <p:nvPr/>
        </p:nvSpPr>
        <p:spPr>
          <a:xfrm>
            <a:off x="3085085" y="5351366"/>
            <a:ext cx="250190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Georgia" panose="02040502050405020303" pitchFamily="18" charset="0"/>
              </a:rPr>
              <a:t>Микроволновые печи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ru-RU" sz="1600" b="1" dirty="0" smtClean="0">
                <a:latin typeface="Georgia" panose="02040502050405020303" pitchFamily="18" charset="0"/>
              </a:rPr>
              <a:t> чел</a:t>
            </a:r>
            <a:r>
              <a:rPr lang="ru-RU" sz="1600" b="1" dirty="0"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132 000 </a:t>
            </a:r>
            <a:r>
              <a:rPr lang="ru-RU" sz="1600" b="1" dirty="0" smtClean="0">
                <a:latin typeface="Georgia" panose="02040502050405020303" pitchFamily="18" charset="0"/>
              </a:rPr>
              <a:t>руб</a:t>
            </a:r>
            <a:r>
              <a:rPr lang="ru-RU" sz="1600" b="1" dirty="0">
                <a:latin typeface="Georgia" panose="02040502050405020303" pitchFamily="18" charset="0"/>
              </a:rPr>
              <a:t>. </a:t>
            </a:r>
          </a:p>
          <a:p>
            <a:pPr algn="r"/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294" name="Рисунок 293"/>
          <p:cNvPicPr>
            <a:picLocks noChangeAspect="1"/>
          </p:cNvPicPr>
          <p:nvPr/>
        </p:nvPicPr>
        <p:blipFill rotWithShape="1"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3271">
            <a:off x="4776767" y="5647800"/>
            <a:ext cx="791673" cy="549051"/>
          </a:xfrm>
          <a:prstGeom prst="rect">
            <a:avLst/>
          </a:prstGeom>
        </p:spPr>
      </p:pic>
      <p:sp>
        <p:nvSpPr>
          <p:cNvPr id="295" name="Прямоугольник 294"/>
          <p:cNvSpPr/>
          <p:nvPr/>
        </p:nvSpPr>
        <p:spPr>
          <a:xfrm>
            <a:off x="6397353" y="5310850"/>
            <a:ext cx="2111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Georgia" panose="02040502050405020303" pitchFamily="18" charset="0"/>
              </a:rPr>
              <a:t>  Пылесосы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35 </a:t>
            </a:r>
            <a:r>
              <a:rPr lang="ru-RU" sz="1600" b="1" dirty="0" smtClean="0">
                <a:latin typeface="Georgia" panose="02040502050405020303" pitchFamily="18" charset="0"/>
              </a:rPr>
              <a:t>чел.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140 000 </a:t>
            </a:r>
            <a:r>
              <a:rPr lang="ru-RU" sz="1600" b="1" dirty="0" smtClean="0">
                <a:latin typeface="Georgia" panose="02040502050405020303" pitchFamily="18" charset="0"/>
              </a:rPr>
              <a:t>руб</a:t>
            </a:r>
            <a:r>
              <a:rPr lang="ru-RU" sz="1600" b="1" dirty="0">
                <a:latin typeface="Georgia" panose="02040502050405020303" pitchFamily="18" charset="0"/>
              </a:rPr>
              <a:t>. </a:t>
            </a:r>
          </a:p>
          <a:p>
            <a:pPr algn="r"/>
            <a:endParaRPr lang="ru-RU" sz="1600" b="1" dirty="0">
              <a:latin typeface="Georgia" panose="02040502050405020303" pitchFamily="18" charset="0"/>
            </a:endParaRPr>
          </a:p>
        </p:txBody>
      </p:sp>
      <p:pic>
        <p:nvPicPr>
          <p:cNvPr id="296" name="Рисунок 295"/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3155">
            <a:off x="7869946" y="5414595"/>
            <a:ext cx="831605" cy="84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27239</TotalTime>
  <Words>1121</Words>
  <Application>Microsoft Office PowerPoint</Application>
  <PresentationFormat>Экран (4:3)</PresentationFormat>
  <Paragraphs>355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ГБУ ТЦСО № 26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SvetlanaSergeevna</dc:creator>
  <cp:lastModifiedBy>Таня</cp:lastModifiedBy>
  <cp:revision>2157</cp:revision>
  <cp:lastPrinted>2022-03-16T12:04:54Z</cp:lastPrinted>
  <dcterms:created xsi:type="dcterms:W3CDTF">2013-02-20T11:09:13Z</dcterms:created>
  <dcterms:modified xsi:type="dcterms:W3CDTF">2022-05-19T21:46:27Z</dcterms:modified>
</cp:coreProperties>
</file>