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7" r:id="rId2"/>
  </p:sldMasterIdLst>
  <p:notesMasterIdLst>
    <p:notesMasterId r:id="rId22"/>
  </p:notesMasterIdLst>
  <p:sldIdLst>
    <p:sldId id="256" r:id="rId3"/>
    <p:sldId id="257" r:id="rId4"/>
    <p:sldId id="262" r:id="rId5"/>
    <p:sldId id="265" r:id="rId6"/>
    <p:sldId id="279" r:id="rId7"/>
    <p:sldId id="285" r:id="rId8"/>
    <p:sldId id="286" r:id="rId9"/>
    <p:sldId id="266" r:id="rId10"/>
    <p:sldId id="287" r:id="rId11"/>
    <p:sldId id="264" r:id="rId12"/>
    <p:sldId id="271" r:id="rId13"/>
    <p:sldId id="280" r:id="rId14"/>
    <p:sldId id="275" r:id="rId15"/>
    <p:sldId id="272" r:id="rId16"/>
    <p:sldId id="270" r:id="rId17"/>
    <p:sldId id="281" r:id="rId18"/>
    <p:sldId id="288" r:id="rId19"/>
    <p:sldId id="289" r:id="rId20"/>
    <p:sldId id="278" r:id="rId21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204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pos="5602">
          <p15:clr>
            <a:srgbClr val="A4A3A4"/>
          </p15:clr>
        </p15:guide>
        <p15:guide id="4" pos="295">
          <p15:clr>
            <a:srgbClr val="A4A3A4"/>
          </p15:clr>
        </p15:guide>
        <p15:guide id="5" orient="horz" pos="1439">
          <p15:clr>
            <a:srgbClr val="A4A3A4"/>
          </p15:clr>
        </p15:guide>
        <p15:guide id="6" pos="2880">
          <p15:clr>
            <a:srgbClr val="A4A3A4"/>
          </p15:clr>
        </p15:guide>
        <p15:guide id="7" pos="793">
          <p15:clr>
            <a:srgbClr val="A4A3A4"/>
          </p15:clr>
        </p15:guide>
        <p15:guide id="8" orient="horz" pos="2845">
          <p15:clr>
            <a:srgbClr val="A4A3A4"/>
          </p15:clr>
        </p15:guide>
        <p15:guide id="9" pos="4967">
          <p15:clr>
            <a:srgbClr val="A4A3A4"/>
          </p15:clr>
        </p15:guide>
        <p15:guide id="10" orient="horz" pos="23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tCyOHrdF6WugmEWjxI7OXIZvp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ухра Биджиева" initials="" lastIdx="1" clrIdx="0"/>
  <p:cmAuthor id="1" name="Елхина Алина Евгеньевна" initials="ЕАЕ" lastIdx="1" clrIdx="1">
    <p:extLst/>
  </p:cmAuthor>
  <p:cmAuthor id="2" name="Сафин Ильгиз Наилович" initials="СИН" lastIdx="4" clrIdx="2">
    <p:extLst/>
  </p:cmAuthor>
  <p:cmAuthor id="3" name="Мадина" initials="К" lastIdx="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E74825"/>
    <a:srgbClr val="CD965F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4AAF7F-F591-4B2E-9732-72E02AC4E7A5}">
  <a:tblStyle styleId="{A74AAF7F-F591-4B2E-9732-72E02AC4E7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 b="off" i="off"/>
      <a:tcStyle>
        <a:tcBdr/>
        <a:fill>
          <a:solidFill>
            <a:srgbClr val="FFCF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CF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6" autoAdjust="0"/>
    <p:restoredTop sz="94676" autoAdjust="0"/>
  </p:normalViewPr>
  <p:slideViewPr>
    <p:cSldViewPr snapToGrid="0">
      <p:cViewPr>
        <p:scale>
          <a:sx n="110" d="100"/>
          <a:sy n="110" d="100"/>
        </p:scale>
        <p:origin x="-966" y="-186"/>
      </p:cViewPr>
      <p:guideLst>
        <p:guide orient="horz" pos="2890"/>
        <p:guide orient="horz" pos="1439"/>
        <p:guide orient="horz" pos="2845"/>
        <p:guide orient="horz" pos="2391"/>
        <p:guide pos="204"/>
        <p:guide pos="5602"/>
        <p:guide pos="295"/>
        <p:guide pos="2880"/>
        <p:guide pos="793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6T11:43:00.538" idx="1">
    <p:pos x="3787" y="213"/>
    <p:text>заменить на новый стандарт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S-jMjw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1924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85bbaee28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1085bbaee28_10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5" name="Google Shape;555;g1085bbaee28_10_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2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783" name="Google Shape;783;p2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sp>
        <p:nvSpPr>
          <p:cNvPr id="784" name="Google Shape;784;p2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7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352" name="Google Shape;352;p7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7" name="Google Shape;4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9cae1b9bf_0_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8" name="Google Shape;458;g109cae1b9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711" name="Google Shape;711;p1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4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751064"/>
          </a:xfrm>
          <a:prstGeom prst="rect">
            <a:avLst/>
          </a:prstGeom>
        </p:spPr>
        <p:txBody>
          <a:bodyPr lIns="68579" tIns="34289" rIns="68579" bIns="34289"/>
          <a:lstStyle>
            <a:lvl1pPr marL="257168" indent="-257168">
              <a:buClr>
                <a:srgbClr val="0070C0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Arial" pitchFamily="34" charset="0"/>
              </a:defRPr>
            </a:lvl1pPr>
            <a:lvl2pPr marL="557199" indent="-214308"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Arial" pitchFamily="34" charset="0"/>
              </a:defRPr>
            </a:lvl2pPr>
            <a:lvl3pPr marL="900091" indent="-214308">
              <a:buClr>
                <a:srgbClr val="0070C0"/>
              </a:buClr>
              <a:buSzPct val="60000"/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Arial" pitchFamily="34" charset="0"/>
              </a:defRPr>
            </a:lvl3pPr>
            <a:lvl4pPr marL="1242982" indent="-214308">
              <a:buClr>
                <a:srgbClr val="0070C0"/>
              </a:buClr>
              <a:buSzPct val="50000"/>
              <a:buFont typeface="Wingdings" panose="05000000000000000000" pitchFamily="2" charset="2"/>
              <a:buChar char="§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Arial" pitchFamily="34" charset="0"/>
              </a:defRPr>
            </a:lvl4pPr>
            <a:lvl5pPr marL="1500151" indent="-128585">
              <a:buClr>
                <a:srgbClr val="0070C0"/>
              </a:buClr>
              <a:buSzPct val="40000"/>
              <a:buFont typeface="Wingdings" panose="05000000000000000000" pitchFamily="2" charset="2"/>
              <a:buChar char="§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011417" y="4893470"/>
            <a:ext cx="2097088" cy="180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463AF773-6E3E-46F1-8C9C-EFB132CB51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8818692" y="4892717"/>
            <a:ext cx="0" cy="2147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251520" y="141480"/>
            <a:ext cx="0" cy="4860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251520" y="4907757"/>
            <a:ext cx="0" cy="1996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486054"/>
          </a:xfrm>
          <a:prstGeom prst="rect">
            <a:avLst/>
          </a:prstGeom>
        </p:spPr>
        <p:txBody>
          <a:bodyPr lIns="68579" tIns="34289" rIns="68579" bIns="34289"/>
          <a:lstStyle>
            <a:lvl1pPr algn="l">
              <a:defRPr sz="18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711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os.ru/authority/documents/doc/47730220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3923927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503" y="1012614"/>
            <a:ext cx="8566753" cy="64760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Google Shape;425;p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p9"/>
          <p:cNvSpPr/>
          <p:nvPr/>
        </p:nvSpPr>
        <p:spPr>
          <a:xfrm>
            <a:off x="435421" y="1973021"/>
            <a:ext cx="8422510" cy="270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В связи с угрозой распространения </a:t>
            </a:r>
            <a:r>
              <a:rPr lang="ru-RU" b="1" i="0" u="none" strike="noStrike" cap="none" dirty="0" smtClean="0">
                <a:solidFill>
                  <a:srgbClr val="E74825"/>
                </a:solidFill>
                <a:sym typeface="Arial"/>
              </a:rPr>
              <a:t>COVID-19 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были приняты меры </a:t>
            </a:r>
            <a:r>
              <a:rPr lang="ru-RU" b="1" i="0" u="none" strike="noStrike" cap="none" dirty="0" smtClean="0">
                <a:solidFill>
                  <a:srgbClr val="E74825"/>
                </a:solidFill>
                <a:sym typeface="Arial"/>
              </a:rPr>
              <a:t>по 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снижению необходимости личного обращения граждан в центры </a:t>
            </a:r>
            <a:r>
              <a:rPr lang="ru-RU" b="1" i="0" u="none" strike="noStrike" cap="none" dirty="0" err="1">
                <a:solidFill>
                  <a:srgbClr val="E74825"/>
                </a:solidFill>
                <a:sym typeface="Arial"/>
              </a:rPr>
              <a:t>госуслуг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:</a:t>
            </a:r>
            <a:endParaRPr b="0" i="0" u="none" strike="noStrike" cap="none" dirty="0">
              <a:solidFill>
                <a:srgbClr val="E74825"/>
              </a:solidFill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период с 1 апреля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2020 года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по 1 апреля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2021-й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субсидия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предоставлялась на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новый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6-месячный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срок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в том же размере в </a:t>
            </a:r>
            <a:r>
              <a:rPr lang="ru-RU" b="0" i="0" u="none" strike="noStrike" cap="none" dirty="0" err="1">
                <a:solidFill>
                  <a:srgbClr val="623B2A"/>
                </a:solidFill>
                <a:sym typeface="Arial"/>
              </a:rPr>
              <a:t>беззаявительном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 </a:t>
            </a:r>
            <a:r>
              <a:rPr lang="ru-RU" b="0" i="0" u="none" strike="noStrike" cap="none" dirty="0" smtClean="0">
                <a:solidFill>
                  <a:srgbClr val="623B2A"/>
                </a:solidFill>
                <a:sym typeface="Arial"/>
              </a:rPr>
              <a:t>порядке с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последующим </a:t>
            </a:r>
            <a:r>
              <a:rPr lang="ru-RU" b="0" i="0" u="none" strike="noStrike" cap="none" dirty="0" smtClean="0">
                <a:solidFill>
                  <a:srgbClr val="623B2A"/>
                </a:solidFill>
                <a:sym typeface="Arial"/>
              </a:rPr>
              <a:t>перерасчетом;</a:t>
            </a: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  <a:p>
            <a:pPr marL="171450" indent="-171450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в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период с 1 марта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2020 года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по 1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марта 2022-й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автоматическом режиме продлены меры социальной поддержки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на оплату за жилищно-коммунальные услуги лицам, признанным инвалидами путем автоматического продления ранее установленной группы </a:t>
            </a:r>
            <a:r>
              <a:rPr lang="ru-RU" dirty="0">
                <a:solidFill>
                  <a:srgbClr val="623B2A"/>
                </a:solidFill>
              </a:rPr>
              <a:t>инвалидности </a:t>
            </a:r>
            <a:r>
              <a:rPr lang="ru-RU" dirty="0" smtClean="0">
                <a:solidFill>
                  <a:srgbClr val="623B2A"/>
                </a:solidFill>
              </a:rPr>
              <a:t/>
            </a:r>
            <a:br>
              <a:rPr lang="ru-RU" dirty="0" smtClean="0">
                <a:solidFill>
                  <a:srgbClr val="623B2A"/>
                </a:solidFill>
              </a:rPr>
            </a:br>
            <a:r>
              <a:rPr lang="ru-RU" dirty="0" smtClean="0">
                <a:solidFill>
                  <a:srgbClr val="623B2A"/>
                </a:solidFill>
              </a:rPr>
              <a:t>на </a:t>
            </a:r>
            <a:r>
              <a:rPr lang="ru-RU" dirty="0">
                <a:solidFill>
                  <a:srgbClr val="623B2A"/>
                </a:solidFill>
              </a:rPr>
              <a:t>срок 6 месяцев и устанавливается с даты, до которой была установлена инвалидность </a:t>
            </a:r>
            <a:r>
              <a:rPr lang="ru-RU" dirty="0" smtClean="0">
                <a:solidFill>
                  <a:srgbClr val="623B2A"/>
                </a:solidFill>
              </a:rPr>
              <a:t/>
            </a:r>
            <a:br>
              <a:rPr lang="ru-RU" dirty="0" smtClean="0">
                <a:solidFill>
                  <a:srgbClr val="623B2A"/>
                </a:solidFill>
              </a:rPr>
            </a:br>
            <a:r>
              <a:rPr lang="ru-RU" dirty="0" smtClean="0">
                <a:solidFill>
                  <a:srgbClr val="623B2A"/>
                </a:solidFill>
              </a:rPr>
              <a:t>при </a:t>
            </a:r>
            <a:r>
              <a:rPr lang="ru-RU" dirty="0">
                <a:solidFill>
                  <a:srgbClr val="623B2A"/>
                </a:solidFill>
              </a:rPr>
              <a:t>предыдущем освидетельствовании.</a:t>
            </a: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19" y="267494"/>
            <a:ext cx="87893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50"/>
            </a:pPr>
            <a:r>
              <a:rPr lang="ru-RU" sz="1500" b="1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  <a:endParaRPr lang="ru-RU" sz="15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07899" y="4803998"/>
            <a:ext cx="623882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oogle Shape;203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761" y="4589833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"/>
          <p:cNvSpPr/>
          <p:nvPr/>
        </p:nvSpPr>
        <p:spPr>
          <a:xfrm>
            <a:off x="507429" y="1178491"/>
            <a:ext cx="85063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600"/>
            </a:pP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Центры </a:t>
            </a:r>
            <a:r>
              <a:rPr lang="ru-RU" sz="1800" b="1" i="0" u="none" strike="noStrike" cap="none" dirty="0" err="1">
                <a:solidFill>
                  <a:schemeClr val="bg1"/>
                </a:solidFill>
                <a:sym typeface="Arial"/>
              </a:rPr>
              <a:t>госуслуг</a:t>
            </a: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 производят начисления </a:t>
            </a:r>
            <a:r>
              <a:rPr lang="ru-RU" sz="1800" b="1" dirty="0">
                <a:solidFill>
                  <a:schemeClr val="bg1"/>
                </a:solidFill>
              </a:rPr>
              <a:t>по &gt;4 млн лицевых счетов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4"/>
          <p:cNvSpPr/>
          <p:nvPr/>
        </p:nvSpPr>
        <p:spPr>
          <a:xfrm>
            <a:off x="4914314" y="872197"/>
            <a:ext cx="4004603" cy="36763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4"/>
          <p:cNvSpPr txBox="1"/>
          <p:nvPr/>
        </p:nvSpPr>
        <p:spPr>
          <a:xfrm>
            <a:off x="5209822" y="3123445"/>
            <a:ext cx="10134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 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 txBox="1"/>
          <p:nvPr/>
        </p:nvSpPr>
        <p:spPr>
          <a:xfrm>
            <a:off x="6380077" y="2996247"/>
            <a:ext cx="2368200" cy="54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smtClean="0">
                <a:solidFill>
                  <a:schemeClr val="dk1"/>
                </a:solidFill>
              </a:rPr>
              <a:t>экспозиций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Москвы на 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основе собранных материалов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 txBox="1"/>
          <p:nvPr/>
        </p:nvSpPr>
        <p:spPr>
          <a:xfrm>
            <a:off x="5025922" y="1846518"/>
            <a:ext cx="1197300" cy="11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200" b="1" baseline="-25000" dirty="0">
                <a:solidFill>
                  <a:srgbClr val="E74825"/>
                </a:solidFill>
              </a:rPr>
              <a:t>9500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6276914" y="1707701"/>
            <a:ext cx="2055848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Великой Отечественной войны, переданных на хранение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 txBox="1"/>
          <p:nvPr/>
        </p:nvSpPr>
        <p:spPr>
          <a:xfrm>
            <a:off x="49049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&gt;6840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6276914" y="2376710"/>
            <a:ext cx="2046461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и предметов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опубликовано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4"/>
          <p:cNvSpPr txBox="1"/>
          <p:nvPr/>
        </p:nvSpPr>
        <p:spPr>
          <a:xfrm>
            <a:off x="395193" y="1263424"/>
            <a:ext cx="4237767" cy="356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О ПРОЕКТЕ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на сохранение семейных реликвий и историй москвичей. В рамках акции через центры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Главархив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горожане могут передать свои материалы: фотографии, документы, письма, предметы быта и гардероба.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поделиться со следующими поколениями.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Фотографии и документы, письма с фронта, дневники солдат 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выставлялись.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центрах расположены экспозиции, где представлены интересные факты, документы и фотографии, познавательная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инфографика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также видео- и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аудиоконтент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интерактивные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тач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-экраны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викторинами и играми.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4"/>
          <p:cNvSpPr txBox="1"/>
          <p:nvPr/>
        </p:nvSpPr>
        <p:spPr>
          <a:xfrm>
            <a:off x="5308822" y="3651870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lnSpcReduction="10000"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endParaRPr sz="32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4"/>
          <p:cNvSpPr txBox="1"/>
          <p:nvPr/>
        </p:nvSpPr>
        <p:spPr>
          <a:xfrm>
            <a:off x="6380077" y="3604978"/>
            <a:ext cx="2181501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выставки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4"/>
          <p:cNvSpPr txBox="1"/>
          <p:nvPr/>
        </p:nvSpPr>
        <p:spPr>
          <a:xfrm>
            <a:off x="5122752" y="1053732"/>
            <a:ext cx="18573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14"/>
          <p:cNvCxnSpPr/>
          <p:nvPr/>
        </p:nvCxnSpPr>
        <p:spPr>
          <a:xfrm>
            <a:off x="323528" y="627534"/>
            <a:ext cx="856895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3" name="Google Shape;603;p14"/>
          <p:cNvSpPr/>
          <p:nvPr/>
        </p:nvSpPr>
        <p:spPr>
          <a:xfrm>
            <a:off x="2916116" y="238269"/>
            <a:ext cx="595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36914" y="4803998"/>
            <a:ext cx="65993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7" name="Google Shape;597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1" y="727050"/>
            <a:ext cx="2237046" cy="48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Запись на консультацию и личный прием в онлайн‑формате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373" y="1387629"/>
            <a:ext cx="7848000" cy="1588485"/>
          </a:xfrm>
        </p:spPr>
        <p:txBody>
          <a:bodyPr/>
          <a:lstStyle/>
          <a:p>
            <a:r>
              <a:rPr lang="ru-RU" dirty="0" smtClean="0"/>
              <a:t>С</a:t>
            </a:r>
            <a:r>
              <a:rPr lang="ru-RU" dirty="0"/>
              <a:t> помощью сервиса житель или представитель организации может записаться на получение консультации специалиста либо уполномоченного представителя ведомства в формате видеоконференции.</a:t>
            </a:r>
            <a:br>
              <a:rPr lang="ru-RU" dirty="0"/>
            </a:br>
            <a:r>
              <a:rPr lang="ru-RU" dirty="0"/>
              <a:t>Сервис оказывается в соответствии с постановлением Правительства Москвы </a:t>
            </a:r>
            <a:r>
              <a:rPr lang="ru-RU" u="sng" dirty="0">
                <a:hlinkClick r:id="rId2"/>
              </a:rPr>
              <a:t>№ 1911-ПП от 07.12.2021</a:t>
            </a:r>
            <a:r>
              <a:rPr lang="ru-RU" dirty="0"/>
              <a:t> «О проведении в городе Москве эксперимента по организации взаимодействия с гражданами в дистанционном формате».</a:t>
            </a:r>
          </a:p>
        </p:txBody>
      </p:sp>
      <p:pic>
        <p:nvPicPr>
          <p:cNvPr id="5" name="Google Shape;417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t="38102" r="23460" b="17986"/>
          <a:stretch/>
        </p:blipFill>
        <p:spPr bwMode="auto">
          <a:xfrm>
            <a:off x="189780" y="2663381"/>
            <a:ext cx="5083799" cy="2339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GulinaAA.DMZ\Desktop\20210805_1115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r="18312"/>
          <a:stretch/>
        </p:blipFill>
        <p:spPr bwMode="auto">
          <a:xfrm>
            <a:off x="5490676" y="2655577"/>
            <a:ext cx="3372928" cy="2347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6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105958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 smtClean="0"/>
              <a:t>госуслуг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528" y="776555"/>
            <a:ext cx="2259718" cy="79048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1520" y="267494"/>
            <a:ext cx="603041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23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13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072100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3"/>
          <p:cNvSpPr>
            <a:spLocks noGrp="1" noEditPoints="1"/>
          </p:cNvSpPr>
          <p:nvPr>
            <p:ph type="body" idx="4294967295"/>
          </p:nvPr>
        </p:nvSpPr>
        <p:spPr>
          <a:xfrm>
            <a:off x="3266728" y="2413445"/>
            <a:ext cx="2037855" cy="18864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9700" indent="0" defTabSz="914400">
              <a:spcBef>
                <a:spcPts val="600"/>
              </a:spcBef>
              <a:buNone/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</a:t>
            </a:r>
            <a:r>
              <a:rPr lang="ru-RU" b="0" cap="none" dirty="0" smtClean="0">
                <a:solidFill>
                  <a:schemeClr val="bg1"/>
                </a:solidFill>
              </a:rPr>
              <a:t>интересов</a:t>
            </a:r>
            <a:endParaRPr lang="ru-RU" b="0" cap="none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36635"/>
            <a:ext cx="1996768" cy="3176634"/>
          </a:xfrm>
          <a:prstGeom prst="rect">
            <a:avLst/>
          </a:prstGeom>
          <a:ln>
            <a:solidFill>
              <a:srgbClr val="F8F0E8"/>
            </a:solidFill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987824" y="4813324"/>
            <a:ext cx="504056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GulinaAA.DMZ\Desktop\IMG-20210817-WA012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13511" r="7850" b="4984"/>
          <a:stretch/>
        </p:blipFill>
        <p:spPr bwMode="auto">
          <a:xfrm>
            <a:off x="5947963" y="267494"/>
            <a:ext cx="3075572" cy="445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3184292" y="984937"/>
            <a:ext cx="2942187" cy="137943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9" name="Google Shape;6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5"/>
          <p:cNvSpPr/>
          <p:nvPr/>
        </p:nvSpPr>
        <p:spPr>
          <a:xfrm rot="10800000">
            <a:off x="6324683" y="992625"/>
            <a:ext cx="2585423" cy="33414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5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1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15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615" name="Google Shape;615;p1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15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15"/>
          <p:cNvCxnSpPr/>
          <p:nvPr/>
        </p:nvCxnSpPr>
        <p:spPr>
          <a:xfrm>
            <a:off x="1641231" y="627534"/>
            <a:ext cx="725124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0" name="Google Shape;620;p15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МЕДИЦИНСКИЙ ДИАГНОСТИЧЕСКИЙ КОМПЛЕКС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5"/>
          <p:cNvSpPr txBox="1"/>
          <p:nvPr/>
        </p:nvSpPr>
        <p:spPr>
          <a:xfrm>
            <a:off x="3380522" y="1165794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5"/>
          <p:cNvSpPr txBox="1"/>
          <p:nvPr/>
        </p:nvSpPr>
        <p:spPr>
          <a:xfrm>
            <a:off x="3380522" y="1511692"/>
            <a:ext cx="2671319" cy="65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5"/>
          <p:cNvSpPr txBox="1"/>
          <p:nvPr/>
        </p:nvSpPr>
        <p:spPr>
          <a:xfrm>
            <a:off x="6501641" y="2228732"/>
            <a:ext cx="2232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5"/>
          <p:cNvSpPr txBox="1"/>
          <p:nvPr/>
        </p:nvSpPr>
        <p:spPr>
          <a:xfrm>
            <a:off x="6473506" y="1104871"/>
            <a:ext cx="1014000" cy="29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4000" b="1" baseline="-25000" dirty="0">
                <a:solidFill>
                  <a:srgbClr val="E74825"/>
                </a:solidFill>
              </a:rPr>
              <a:t>в 69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5"/>
          <p:cNvSpPr txBox="1"/>
          <p:nvPr/>
        </p:nvSpPr>
        <p:spPr>
          <a:xfrm>
            <a:off x="6398478" y="1784874"/>
            <a:ext cx="1447594" cy="5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000" b="1" baseline="-25000" dirty="0">
                <a:solidFill>
                  <a:srgbClr val="E74825"/>
                </a:solidFill>
              </a:rPr>
              <a:t>260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000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5"/>
          <p:cNvSpPr txBox="1"/>
          <p:nvPr/>
        </p:nvSpPr>
        <p:spPr>
          <a:xfrm>
            <a:off x="6501641" y="1456632"/>
            <a:ext cx="2628292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«Мои Документы»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1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5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629" name="Google Shape;629;p15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5"/>
          <p:cNvSpPr txBox="1"/>
          <p:nvPr/>
        </p:nvSpPr>
        <p:spPr>
          <a:xfrm>
            <a:off x="3380523" y="2740356"/>
            <a:ext cx="2705932" cy="17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0" marR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-RU" dirty="0">
                <a:solidFill>
                  <a:schemeClr val="dk1"/>
                </a:solidFill>
              </a:rPr>
              <a:t>о всех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флагманских офисах появились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В 25 центрах – </a:t>
            </a:r>
            <a:r>
              <a:rPr lang="ru-RU" b="1" dirty="0" err="1">
                <a:solidFill>
                  <a:srgbClr val="E74825"/>
                </a:solidFill>
              </a:rPr>
              <a:t>кардиокресла</a:t>
            </a:r>
            <a:endParaRPr b="1" dirty="0">
              <a:solidFill>
                <a:srgbClr val="E74825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для электрокардиограммы</a:t>
            </a:r>
            <a:endParaRPr dirty="0">
              <a:solidFill>
                <a:srgbClr val="623B2A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за 1 минуту. </a:t>
            </a:r>
            <a:r>
              <a:rPr lang="ru-RU" b="1" dirty="0">
                <a:solidFill>
                  <a:srgbClr val="E74825"/>
                </a:solidFill>
              </a:rPr>
              <a:t>Более</a:t>
            </a:r>
            <a:r>
              <a:rPr lang="ru-RU" dirty="0">
                <a:solidFill>
                  <a:srgbClr val="623B2A"/>
                </a:solidFill>
              </a:rPr>
              <a:t> </a:t>
            </a:r>
            <a:r>
              <a:rPr lang="ru-RU" b="1" dirty="0">
                <a:solidFill>
                  <a:srgbClr val="E74825"/>
                </a:solidFill>
              </a:rPr>
              <a:t>26 тыс. ЭКГ </a:t>
            </a:r>
            <a:r>
              <a:rPr lang="ru-RU" dirty="0">
                <a:solidFill>
                  <a:srgbClr val="623B2A"/>
                </a:solidFill>
              </a:rPr>
              <a:t>сделали жители.</a:t>
            </a:r>
            <a:endParaRPr dirty="0">
              <a:solidFill>
                <a:srgbClr val="623B2A"/>
              </a:solidFill>
            </a:endParaRPr>
          </a:p>
          <a:p>
            <a:pPr marL="0" marR="0" lvl="0" indent="0" algn="l" rtl="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32" name="Google Shape;632;p15"/>
          <p:cNvSpPr txBox="1"/>
          <p:nvPr/>
        </p:nvSpPr>
        <p:spPr>
          <a:xfrm>
            <a:off x="6501641" y="2506466"/>
            <a:ext cx="648072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5"/>
          <p:cNvSpPr txBox="1"/>
          <p:nvPr/>
        </p:nvSpPr>
        <p:spPr>
          <a:xfrm>
            <a:off x="6501641" y="2954530"/>
            <a:ext cx="201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5"/>
          <p:cNvSpPr txBox="1"/>
          <p:nvPr/>
        </p:nvSpPr>
        <p:spPr>
          <a:xfrm>
            <a:off x="6501641" y="3056965"/>
            <a:ext cx="1354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rtl="0">
              <a:lnSpc>
                <a:spcPct val="4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5"/>
          <p:cNvSpPr txBox="1"/>
          <p:nvPr/>
        </p:nvSpPr>
        <p:spPr>
          <a:xfrm>
            <a:off x="6501641" y="3740442"/>
            <a:ext cx="2430015" cy="41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45536" y="4803998"/>
            <a:ext cx="48959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30058" y="790303"/>
            <a:ext cx="5456788" cy="107115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7" name="Google Shape;557;g1085bbaee28_10_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972" y="2283717"/>
            <a:ext cx="2822776" cy="224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1085bbaee28_1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4113" y="632346"/>
            <a:ext cx="2829704" cy="182452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085bbaee28_10_0"/>
          <p:cNvSpPr/>
          <p:nvPr/>
        </p:nvSpPr>
        <p:spPr>
          <a:xfrm rot="10800000">
            <a:off x="323536" y="1997327"/>
            <a:ext cx="5472600" cy="111632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1085bbaee28_10_0"/>
          <p:cNvSpPr/>
          <p:nvPr/>
        </p:nvSpPr>
        <p:spPr>
          <a:xfrm>
            <a:off x="467544" y="896809"/>
            <a:ext cx="52566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Это совместный проект центров </a:t>
            </a:r>
            <a:r>
              <a:rPr lang="ru-RU" sz="13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города Москвы и </a:t>
            </a:r>
            <a:r>
              <a:rPr lang="ru-RU" sz="1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Москомспорта.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1085bbaee28_10_0"/>
          <p:cNvSpPr/>
          <p:nvPr/>
        </p:nvSpPr>
        <p:spPr>
          <a:xfrm>
            <a:off x="1441481" y="2155439"/>
            <a:ext cx="16563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онлайн-тренировок на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-канале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085bbaee28_10_0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1085bbaee28_10_0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g1085bbaee28_10_0"/>
          <p:cNvCxnSpPr/>
          <p:nvPr/>
        </p:nvCxnSpPr>
        <p:spPr>
          <a:xfrm>
            <a:off x="259171" y="627534"/>
            <a:ext cx="55371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g1085bbaee28_10_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1085bbaee28_10_0"/>
          <p:cNvSpPr/>
          <p:nvPr/>
        </p:nvSpPr>
        <p:spPr>
          <a:xfrm>
            <a:off x="497349" y="2141372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&gt;380 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1085bbaee28_10_0"/>
          <p:cNvSpPr/>
          <p:nvPr/>
        </p:nvSpPr>
        <p:spPr>
          <a:xfrm>
            <a:off x="1779106" y="2667075"/>
            <a:ext cx="165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подписчиков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1085bbaee28_10_0"/>
          <p:cNvSpPr/>
          <p:nvPr/>
        </p:nvSpPr>
        <p:spPr>
          <a:xfrm>
            <a:off x="497349" y="2711078"/>
            <a:ext cx="1440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&gt;28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тыс.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1085bbaee28_10_0"/>
          <p:cNvSpPr/>
          <p:nvPr/>
        </p:nvSpPr>
        <p:spPr>
          <a:xfrm>
            <a:off x="497349" y="3251006"/>
            <a:ext cx="2817937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1" dirty="0">
                <a:solidFill>
                  <a:srgbClr val="E74825"/>
                </a:solidFill>
              </a:rPr>
              <a:t>В конкурсе </a:t>
            </a:r>
            <a:r>
              <a:rPr lang="ru-RU" sz="1100" b="1" i="0" u="none" strike="noStrike" cap="none" dirty="0" err="1">
                <a:solidFill>
                  <a:srgbClr val="E74825"/>
                </a:solidFill>
                <a:sym typeface="Arial"/>
              </a:rPr>
              <a:t>MarSpo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Awards</a:t>
            </a:r>
            <a:r>
              <a:rPr lang="ru-RU" sz="1100" b="1" dirty="0">
                <a:solidFill>
                  <a:srgbClr val="E74825"/>
                </a:solidFill>
              </a:rPr>
              <a:t>-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2021 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получил серебро в 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номинациях 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«Лучший маркетинг проекта в области популяризации спорта и здорового образа жизни. Неигровые виды спорта» и «Лучший рекламный, </a:t>
            </a:r>
            <a:r>
              <a:rPr lang="ru-RU" sz="1100" b="1" i="0" u="none" strike="noStrike" cap="none" dirty="0" err="1">
                <a:solidFill>
                  <a:srgbClr val="561C0E"/>
                </a:solidFill>
                <a:sym typeface="Arial"/>
              </a:rPr>
              <a:t>имиджевый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</a:t>
            </a:r>
            <a:r>
              <a:rPr lang="ru-RU" sz="1100" b="1" i="0" u="none" strike="noStrike" cap="none" dirty="0" err="1" smtClean="0">
                <a:solidFill>
                  <a:srgbClr val="561C0E"/>
                </a:solidFill>
                <a:sym typeface="Arial"/>
              </a:rPr>
              <a:t>проморолик</a:t>
            </a:r>
            <a:r>
              <a:rPr lang="ru-RU" sz="1100" b="1" i="0" u="none" strike="noStrike" cap="none" dirty="0" smtClean="0">
                <a:solidFill>
                  <a:srgbClr val="561C0E"/>
                </a:solidFill>
                <a:sym typeface="Arial"/>
              </a:rPr>
              <a:t> 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бренда»</a:t>
            </a:r>
            <a:r>
              <a:rPr lang="ru-RU" sz="1100" b="1" dirty="0">
                <a:solidFill>
                  <a:srgbClr val="561C0E"/>
                </a:solidFill>
              </a:rPr>
              <a:t>.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sp>
        <p:nvSpPr>
          <p:cNvPr id="572" name="Google Shape;572;g1085bbaee28_10_0"/>
          <p:cNvSpPr/>
          <p:nvPr/>
        </p:nvSpPr>
        <p:spPr>
          <a:xfrm>
            <a:off x="3707903" y="2717436"/>
            <a:ext cx="15843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аудитория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1085bbaee28_10_0"/>
          <p:cNvSpPr/>
          <p:nvPr/>
        </p:nvSpPr>
        <p:spPr>
          <a:xfrm>
            <a:off x="3707903" y="3251005"/>
            <a:ext cx="2111431" cy="13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В конце 2021 года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стартовал первый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закрытый онлайн-марафон </a:t>
            </a:r>
            <a:r>
              <a:rPr lang="ru-RU" sz="1100" b="1" dirty="0">
                <a:solidFill>
                  <a:srgbClr val="561C0E"/>
                </a:solidFill>
              </a:rPr>
              <a:t>«Сядь на шпагат </a:t>
            </a:r>
            <a:br>
              <a:rPr lang="ru-RU" sz="1100" b="1" dirty="0">
                <a:solidFill>
                  <a:srgbClr val="561C0E"/>
                </a:solidFill>
              </a:rPr>
            </a:br>
            <a:r>
              <a:rPr lang="ru-RU" sz="1100" b="1" dirty="0">
                <a:solidFill>
                  <a:srgbClr val="561C0E"/>
                </a:solidFill>
              </a:rPr>
              <a:t>со Спортивными выходными»</a:t>
            </a:r>
            <a:r>
              <a:rPr lang="ru-RU" sz="1100" dirty="0">
                <a:solidFill>
                  <a:srgbClr val="561C0E"/>
                </a:solidFill>
              </a:rPr>
              <a:t>, где приняли участие более 1000 человек.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grpSp>
        <p:nvGrpSpPr>
          <p:cNvPr id="574" name="Google Shape;574;g1085bbaee28_10_0"/>
          <p:cNvGrpSpPr/>
          <p:nvPr/>
        </p:nvGrpSpPr>
        <p:grpSpPr>
          <a:xfrm>
            <a:off x="6012174" y="267494"/>
            <a:ext cx="1180306" cy="1159329"/>
            <a:chOff x="395536" y="195486"/>
            <a:chExt cx="1687116" cy="1656184"/>
          </a:xfrm>
        </p:grpSpPr>
        <p:sp>
          <p:nvSpPr>
            <p:cNvPr id="575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g1085bbaee28_10_0"/>
          <p:cNvGrpSpPr/>
          <p:nvPr/>
        </p:nvGrpSpPr>
        <p:grpSpPr>
          <a:xfrm>
            <a:off x="7667887" y="3723545"/>
            <a:ext cx="1180787" cy="1159880"/>
            <a:chOff x="1547126" y="3452451"/>
            <a:chExt cx="1261121" cy="1237998"/>
          </a:xfrm>
        </p:grpSpPr>
        <p:sp>
          <p:nvSpPr>
            <p:cNvPr id="578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g1085bbaee28_10_0"/>
          <p:cNvSpPr/>
          <p:nvPr/>
        </p:nvSpPr>
        <p:spPr>
          <a:xfrm>
            <a:off x="3707903" y="2339927"/>
            <a:ext cx="2016300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7</a:t>
            </a: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00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участников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628247" y="4803998"/>
            <a:ext cx="485415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в период пандемии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Google Shape;567;g1085bbaee28_10_0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GulinaAA.DMZ\Desktop\IMG-20210515-WA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4" y="1086928"/>
            <a:ext cx="2756181" cy="368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ulinaAA.DMZ\Desktop\IMG-20210514-WA0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33" y="1086928"/>
            <a:ext cx="2756181" cy="368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ulinaAA.DMZ\Desktop\IMG-20210513-WA00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94" y="1086929"/>
            <a:ext cx="2554227" cy="368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8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в период пандемии</a:t>
            </a:r>
            <a:br>
              <a:rPr lang="ru-RU" dirty="0"/>
            </a:br>
            <a:endParaRPr lang="ru-RU" dirty="0"/>
          </a:p>
        </p:txBody>
      </p:sp>
      <p:pic>
        <p:nvPicPr>
          <p:cNvPr id="6" name="Google Shape;567;g1085bbaee28_10_0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GulinaAA.DMZ\Desktop\IMG-20220126-WA00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0" b="20394"/>
          <a:stretch/>
        </p:blipFill>
        <p:spPr bwMode="auto">
          <a:xfrm>
            <a:off x="294702" y="1035170"/>
            <a:ext cx="4392315" cy="220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ulinaAA.DMZ\Desktop\20220125_1104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1" b="22667"/>
          <a:stretch/>
        </p:blipFill>
        <p:spPr bwMode="auto">
          <a:xfrm>
            <a:off x="5335460" y="1664898"/>
            <a:ext cx="3228244" cy="301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71;g1085bbaee28_10_0"/>
          <p:cNvSpPr/>
          <p:nvPr/>
        </p:nvSpPr>
        <p:spPr>
          <a:xfrm>
            <a:off x="825153" y="3552543"/>
            <a:ext cx="2817937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600" b="1" dirty="0" smtClean="0">
                <a:solidFill>
                  <a:srgbClr val="E74825"/>
                </a:solidFill>
              </a:rPr>
              <a:t>Проходимость в день в МФЦ района Северное Бутово на сдачу экспресс тестирования достигала 300 человек в день.</a:t>
            </a: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1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Приятный бонус!</a:t>
            </a:r>
            <a:endParaRPr lang="ru-RU" dirty="0"/>
          </a:p>
        </p:txBody>
      </p:sp>
      <p:pic>
        <p:nvPicPr>
          <p:cNvPr id="5" name="Google Shape;567;g1085bbaee28_10_0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GulinaAA.DMZ\Desktop\IMG-20220314-WA0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8" y="1053804"/>
            <a:ext cx="6694098" cy="376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1"/>
          <p:cNvSpPr txBox="1">
            <a:spLocks noGrp="1"/>
          </p:cNvSpPr>
          <p:nvPr>
            <p:ph type="title"/>
          </p:nvPr>
        </p:nvSpPr>
        <p:spPr>
          <a:xfrm>
            <a:off x="5613018" y="1419622"/>
            <a:ext cx="2736304" cy="167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i="1" cap="none" dirty="0">
                <a:solidFill>
                  <a:schemeClr val="dk2"/>
                </a:solidFill>
              </a:rPr>
              <a:t>С заботой</a:t>
            </a:r>
            <a:br>
              <a:rPr lang="ru-RU" sz="2800" i="1" cap="none" dirty="0">
                <a:solidFill>
                  <a:schemeClr val="dk2"/>
                </a:solidFill>
              </a:rPr>
            </a:br>
            <a:r>
              <a:rPr lang="ru-RU" sz="2800" i="1" cap="none" dirty="0">
                <a:solidFill>
                  <a:schemeClr val="dk2"/>
                </a:solidFill>
              </a:rPr>
              <a:t>о жителях</a:t>
            </a:r>
            <a:endParaRPr dirty="0"/>
          </a:p>
        </p:txBody>
      </p:sp>
      <p:sp>
        <p:nvSpPr>
          <p:cNvPr id="787" name="Google Shape;787;p21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9" name="Google Shape;7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24515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40" name="Google Shape;140;p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V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7746134" y="2556903"/>
            <a:ext cx="1526353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53" name="Google Shape;153;p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~700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06154" y="2904220"/>
            <a:ext cx="93610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центр</a:t>
            </a:r>
            <a:r>
              <a:rPr lang="ru-RU" sz="1200" dirty="0">
                <a:solidFill>
                  <a:schemeClr val="dk2"/>
                </a:solidFill>
              </a:rPr>
              <a:t>а</a:t>
            </a: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200" b="1" dirty="0">
                <a:solidFill>
                  <a:srgbClr val="E74825"/>
                </a:solidFill>
              </a:rPr>
              <a:t>134</a:t>
            </a:r>
            <a:endParaRPr sz="3200" b="1" i="0" u="none" strike="noStrike" cap="none" dirty="0">
              <a:solidFill>
                <a:srgbClr val="E74825"/>
              </a:solidFill>
              <a:sym typeface="Arial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1655298" y="3044242"/>
            <a:ext cx="868828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ФЛАГМАНЫ </a:t>
            </a:r>
            <a:br>
              <a:rPr lang="ru-RU" sz="900" b="1" dirty="0">
                <a:solidFill>
                  <a:schemeClr val="accent2"/>
                </a:solidFill>
              </a:rPr>
            </a:br>
            <a:r>
              <a:rPr lang="ru-RU" sz="900" b="1" dirty="0">
                <a:solidFill>
                  <a:schemeClr val="accent2"/>
                </a:solidFill>
              </a:rPr>
              <a:t>И ДВОРЕЦ ГОСУСЛУГ</a:t>
            </a:r>
          </a:p>
        </p:txBody>
      </p:sp>
      <p:grpSp>
        <p:nvGrpSpPr>
          <p:cNvPr id="166" name="Google Shape;166;p2"/>
          <p:cNvGrpSpPr/>
          <p:nvPr/>
        </p:nvGrpSpPr>
        <p:grpSpPr>
          <a:xfrm>
            <a:off x="1431051" y="1581877"/>
            <a:ext cx="2124312" cy="2986784"/>
            <a:chOff x="-1862401" y="4366438"/>
            <a:chExt cx="2214205" cy="3113181"/>
          </a:xfrm>
        </p:grpSpPr>
        <p:sp>
          <p:nvSpPr>
            <p:cNvPr id="49" name="Google Shape;167;p2"/>
            <p:cNvSpPr/>
            <p:nvPr/>
          </p:nvSpPr>
          <p:spPr>
            <a:xfrm>
              <a:off x="48811" y="4366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7;p2"/>
            <p:cNvSpPr/>
            <p:nvPr/>
          </p:nvSpPr>
          <p:spPr>
            <a:xfrm>
              <a:off x="73250" y="5047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7;p2"/>
            <p:cNvSpPr/>
            <p:nvPr/>
          </p:nvSpPr>
          <p:spPr>
            <a:xfrm>
              <a:off x="-1862401" y="6870139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8;p2"/>
            <p:cNvSpPr/>
            <p:nvPr/>
          </p:nvSpPr>
          <p:spPr>
            <a:xfrm>
              <a:off x="-1648281" y="6912916"/>
              <a:ext cx="918262" cy="48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дней </a:t>
              </a:r>
              <a:b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 неделю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"/>
          <p:cNvGrpSpPr/>
          <p:nvPr/>
        </p:nvGrpSpPr>
        <p:grpSpPr>
          <a:xfrm>
            <a:off x="3816937" y="3014263"/>
            <a:ext cx="1659527" cy="649402"/>
            <a:chOff x="4257825" y="2050182"/>
            <a:chExt cx="1729787" cy="676895"/>
          </a:xfrm>
        </p:grpSpPr>
        <p:sp>
          <p:nvSpPr>
            <p:cNvPr id="174" name="Google Shape;174;p2"/>
            <p:cNvSpPr/>
            <p:nvPr/>
          </p:nvSpPr>
          <p:spPr>
            <a:xfrm>
              <a:off x="4257825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59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78" name="Google Shape;178;p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46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66103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E74825"/>
                </a:solidFill>
              </a:rPr>
              <a:t>в том числе</a:t>
            </a:r>
            <a:endParaRPr sz="1050" b="1" dirty="0">
              <a:solidFill>
                <a:srgbClr val="E74825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32750" y="4803998"/>
            <a:ext cx="614476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46" name="Google Shape;146;p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975800"/>
            <a:ext cx="527490" cy="531205"/>
          </a:xfrm>
          <a:prstGeom prst="rect">
            <a:avLst/>
          </a:prstGeom>
        </p:spPr>
      </p:pic>
      <p:sp>
        <p:nvSpPr>
          <p:cNvPr id="83" name="object 27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dirty="0">
                <a:solidFill>
                  <a:srgbClr val="561C0E"/>
                </a:solidFill>
              </a:rPr>
              <a:t>флагманских офисов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spc="-30" dirty="0">
                <a:solidFill>
                  <a:srgbClr val="561C0E"/>
                </a:solidFill>
              </a:rPr>
              <a:t>ЦАО, ЮЗАО, </a:t>
            </a:r>
            <a:r>
              <a:rPr lang="ru-RU" sz="1200" spc="-40" dirty="0">
                <a:solidFill>
                  <a:srgbClr val="561C0E"/>
                </a:solidFill>
              </a:rPr>
              <a:t>ЮАО,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ВАО, ЮВАО, САО</a:t>
            </a:r>
          </a:p>
        </p:txBody>
      </p:sp>
      <p:sp>
        <p:nvSpPr>
          <p:cNvPr id="84" name="object 27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spc="-40" dirty="0">
                <a:solidFill>
                  <a:srgbClr val="561C0E"/>
                </a:solidFill>
              </a:rPr>
              <a:t>Дворец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на ВДНХ</a:t>
            </a:r>
          </a:p>
        </p:txBody>
      </p:sp>
      <p:sp>
        <p:nvSpPr>
          <p:cNvPr id="88" name="Google Shape;164;p2"/>
          <p:cNvSpPr txBox="1"/>
          <p:nvPr/>
        </p:nvSpPr>
        <p:spPr>
          <a:xfrm>
            <a:off x="684628" y="3044242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ЦЕНТРЫ</a:t>
            </a:r>
          </a:p>
        </p:txBody>
      </p:sp>
      <p:sp>
        <p:nvSpPr>
          <p:cNvPr id="93" name="Google Shape;169;p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95" name="Google Shape;146;p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46;p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46;p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/>
          <p:nvPr/>
        </p:nvSpPr>
        <p:spPr>
          <a:xfrm rot="10800000" flipH="1">
            <a:off x="294764" y="3273084"/>
            <a:ext cx="8598784" cy="132236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 rot="10800000" flipH="1">
            <a:off x="294765" y="1018766"/>
            <a:ext cx="8598087" cy="186440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/>
          <p:nvPr/>
        </p:nvSpPr>
        <p:spPr>
          <a:xfrm rot="10800000" flipH="1">
            <a:off x="2226066" y="873972"/>
            <a:ext cx="6667482" cy="51131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294765" y="800137"/>
            <a:ext cx="178794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"/>
          <p:cNvSpPr txBox="1"/>
          <p:nvPr/>
        </p:nvSpPr>
        <p:spPr>
          <a:xfrm>
            <a:off x="492766" y="85596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/>
          <p:nvPr/>
        </p:nvSpPr>
        <p:spPr>
          <a:xfrm rot="10800000" flipH="1">
            <a:off x="2720241" y="3143706"/>
            <a:ext cx="6173307" cy="4904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294764" y="2988068"/>
            <a:ext cx="231209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"/>
          <p:cNvSpPr txBox="1"/>
          <p:nvPr/>
        </p:nvSpPr>
        <p:spPr>
          <a:xfrm>
            <a:off x="497455" y="3057965"/>
            <a:ext cx="2167585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Новые услуги в центрах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7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p7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2021 год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"/>
          <p:cNvSpPr/>
          <p:nvPr/>
        </p:nvSpPr>
        <p:spPr>
          <a:xfrm>
            <a:off x="521127" y="4666582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</a:t>
            </a:r>
            <a:r>
              <a:rPr lang="ru-RU" sz="1000" b="1" i="1">
                <a:solidFill>
                  <a:srgbClr val="E74825"/>
                </a:solidFill>
              </a:rPr>
              <a:t>1</a:t>
            </a: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304134" y="3526095"/>
            <a:ext cx="4235041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Консульская легализация документов;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Удостоверение подлинности подписи нотариуса и оттиска его печати при легализации документов, представляемых физическими и юридическими лицами в компетентные органы иностранных государств;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521122" y="1608030"/>
            <a:ext cx="262564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информации жилищного учета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7"/>
          <p:cNvGrpSpPr/>
          <p:nvPr/>
        </p:nvGrpSpPr>
        <p:grpSpPr>
          <a:xfrm>
            <a:off x="521122" y="1216964"/>
            <a:ext cx="2170496" cy="420300"/>
            <a:chOff x="5862393" y="3229521"/>
            <a:chExt cx="2170496" cy="420300"/>
          </a:xfrm>
        </p:grpSpPr>
        <p:sp>
          <p:nvSpPr>
            <p:cNvPr id="372" name="Google Shape;372;p7"/>
            <p:cNvSpPr txBox="1"/>
            <p:nvPr/>
          </p:nvSpPr>
          <p:spPr>
            <a:xfrm>
              <a:off x="5862393" y="3229521"/>
              <a:ext cx="890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23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11386" y="3365965"/>
              <a:ext cx="152150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т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7"/>
          <p:cNvSpPr txBox="1"/>
          <p:nvPr/>
        </p:nvSpPr>
        <p:spPr>
          <a:xfrm>
            <a:off x="521122" y="2409534"/>
            <a:ext cx="195118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Оформление </a:t>
            </a:r>
            <a:r>
              <a:rPr lang="ru-RU" sz="1100" b="0" i="0" u="none" strike="noStrike" cap="none" dirty="0" err="1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соцкарты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7"/>
          <p:cNvGrpSpPr/>
          <p:nvPr/>
        </p:nvGrpSpPr>
        <p:grpSpPr>
          <a:xfrm>
            <a:off x="521122" y="2030208"/>
            <a:ext cx="2062645" cy="420308"/>
            <a:chOff x="5862393" y="3896889"/>
            <a:chExt cx="2062645" cy="420308"/>
          </a:xfrm>
        </p:grpSpPr>
        <p:sp>
          <p:nvSpPr>
            <p:cNvPr id="376" name="Google Shape;376;p7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406812" y="4037873"/>
              <a:ext cx="15182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 smtClean="0">
                  <a:solidFill>
                    <a:srgbClr val="F04C30"/>
                  </a:solidFill>
                </a:rPr>
                <a:t>ты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7"/>
          <p:cNvSpPr txBox="1"/>
          <p:nvPr/>
        </p:nvSpPr>
        <p:spPr>
          <a:xfrm>
            <a:off x="2835392" y="1608030"/>
            <a:ext cx="346153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Р</a:t>
            </a:r>
            <a:r>
              <a:rPr lang="ru-RU" sz="1100" b="0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егистрационный 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учет граждан РФ по месту пребывания и по месту жительства в пределах РФ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7"/>
          <p:cNvGrpSpPr/>
          <p:nvPr/>
        </p:nvGrpSpPr>
        <p:grpSpPr>
          <a:xfrm>
            <a:off x="2835393" y="1212672"/>
            <a:ext cx="2294625" cy="421800"/>
            <a:chOff x="5862393" y="4422296"/>
            <a:chExt cx="2294625" cy="421800"/>
          </a:xfrm>
        </p:grpSpPr>
        <p:sp>
          <p:nvSpPr>
            <p:cNvPr id="380" name="Google Shape;380;p7"/>
            <p:cNvSpPr txBox="1"/>
            <p:nvPr/>
          </p:nvSpPr>
          <p:spPr>
            <a:xfrm>
              <a:off x="5862393" y="4422296"/>
              <a:ext cx="8685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547340" y="4558594"/>
              <a:ext cx="160967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т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7"/>
          <p:cNvSpPr txBox="1"/>
          <p:nvPr/>
        </p:nvSpPr>
        <p:spPr>
          <a:xfrm>
            <a:off x="6448475" y="1608030"/>
            <a:ext cx="1951184" cy="40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Выдача, замена паспортов гражданина РФ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7"/>
          <p:cNvGrpSpPr/>
          <p:nvPr/>
        </p:nvGrpSpPr>
        <p:grpSpPr>
          <a:xfrm>
            <a:off x="6454071" y="1210541"/>
            <a:ext cx="1933987" cy="420298"/>
            <a:chOff x="5862393" y="3229521"/>
            <a:chExt cx="1933987" cy="420298"/>
          </a:xfrm>
        </p:grpSpPr>
        <p:sp>
          <p:nvSpPr>
            <p:cNvPr id="384" name="Google Shape;384;p7"/>
            <p:cNvSpPr txBox="1"/>
            <p:nvPr/>
          </p:nvSpPr>
          <p:spPr>
            <a:xfrm>
              <a:off x="5862393" y="3229521"/>
              <a:ext cx="498392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00707" y="3372387"/>
              <a:ext cx="149567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7"/>
          <p:cNvSpPr txBox="1"/>
          <p:nvPr/>
        </p:nvSpPr>
        <p:spPr>
          <a:xfrm>
            <a:off x="2837624" y="2423601"/>
            <a:ext cx="3197415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из реестра недвижимости (ЕГРН)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7"/>
          <p:cNvGrpSpPr/>
          <p:nvPr/>
        </p:nvGrpSpPr>
        <p:grpSpPr>
          <a:xfrm>
            <a:off x="2835392" y="2030208"/>
            <a:ext cx="1945650" cy="421800"/>
            <a:chOff x="5862393" y="3229521"/>
            <a:chExt cx="1945650" cy="421800"/>
          </a:xfrm>
        </p:grpSpPr>
        <p:sp>
          <p:nvSpPr>
            <p:cNvPr id="388" name="Google Shape;388;p7"/>
            <p:cNvSpPr txBox="1"/>
            <p:nvPr/>
          </p:nvSpPr>
          <p:spPr>
            <a:xfrm>
              <a:off x="5862393" y="3229521"/>
              <a:ext cx="920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8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22443" y="3348340"/>
              <a:ext cx="1485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т</a:t>
              </a:r>
              <a:r>
                <a:rPr lang="ru-RU" sz="1200" b="1" dirty="0" smtClean="0">
                  <a:solidFill>
                    <a:srgbClr val="F04C30"/>
                  </a:solidFill>
                </a:rPr>
                <a:t>ыс. 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sym typeface="Arial"/>
              </a:endParaRPr>
            </a:p>
          </p:txBody>
        </p:sp>
      </p:grpSp>
      <p:sp>
        <p:nvSpPr>
          <p:cNvPr id="390" name="Google Shape;390;p7"/>
          <p:cNvSpPr txBox="1"/>
          <p:nvPr/>
        </p:nvSpPr>
        <p:spPr>
          <a:xfrm>
            <a:off x="6452793" y="2423601"/>
            <a:ext cx="1951184" cy="2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Услуги ЗАГС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7"/>
          <p:cNvGrpSpPr/>
          <p:nvPr/>
        </p:nvGrpSpPr>
        <p:grpSpPr>
          <a:xfrm>
            <a:off x="6444760" y="2030208"/>
            <a:ext cx="2012023" cy="421800"/>
            <a:chOff x="5862393" y="3229521"/>
            <a:chExt cx="2012023" cy="421800"/>
          </a:xfrm>
        </p:grpSpPr>
        <p:sp>
          <p:nvSpPr>
            <p:cNvPr id="392" name="Google Shape;392;p7"/>
            <p:cNvSpPr txBox="1"/>
            <p:nvPr/>
          </p:nvSpPr>
          <p:spPr>
            <a:xfrm>
              <a:off x="5862393" y="3229521"/>
              <a:ext cx="9039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3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404417" y="3363201"/>
              <a:ext cx="146999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7"/>
          <p:cNvSpPr/>
          <p:nvPr/>
        </p:nvSpPr>
        <p:spPr>
          <a:xfrm>
            <a:off x="4473527" y="3290781"/>
            <a:ext cx="4625275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Прием заявления о гибели или уничтожении объекта налогообложения по транспортному налогу;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Признание садового дома жилым домом и жилого дома садовым;</a:t>
            </a:r>
            <a:endParaRPr sz="1100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Проставление </a:t>
            </a:r>
            <a:r>
              <a:rPr lang="ru-RU" sz="1100" dirty="0" err="1">
                <a:solidFill>
                  <a:srgbClr val="561C0E"/>
                </a:solidFill>
              </a:rPr>
              <a:t>апостиля</a:t>
            </a:r>
            <a:r>
              <a:rPr lang="ru-RU" sz="1100" dirty="0">
                <a:solidFill>
                  <a:srgbClr val="561C0E"/>
                </a:solidFill>
              </a:rPr>
              <a:t> на российских официальных документах, подлежащих вывозу за пределы территории Российской Федерации.</a:t>
            </a:r>
            <a:endParaRPr sz="1100" dirty="0">
              <a:solidFill>
                <a:srgbClr val="561C0E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959429" y="4803998"/>
            <a:ext cx="693305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4010" y="1611134"/>
            <a:ext cx="2833520" cy="1889014"/>
          </a:xfrm>
          <a:prstGeom prst="rect">
            <a:avLst/>
          </a:prstGeom>
        </p:spPr>
      </p:pic>
      <p:sp>
        <p:nvSpPr>
          <p:cNvPr id="439" name="Google Shape;439;p1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347693" y="1034053"/>
            <a:ext cx="525995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справки (дубликата справки), </a:t>
            </a:r>
            <a:r>
              <a:rPr lang="ru-RU" sz="1000" dirty="0">
                <a:solidFill>
                  <a:schemeClr val="dk1"/>
                </a:solidFill>
              </a:rPr>
              <a:t>подтверждающей размер назначенной ежемесячной денежной выплаты, право на государственную социальную помощь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в виде набора социальных услуг (выдается в день обращения заявителя,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ранее срок ее выдачи составлял 14 дней);</a:t>
            </a:r>
            <a:endParaRPr sz="1000" dirty="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выписки из федерального регистра лиц</a:t>
            </a:r>
            <a:r>
              <a:rPr lang="ru-RU" sz="1000" dirty="0">
                <a:solidFill>
                  <a:schemeClr val="dk1"/>
                </a:solidFill>
              </a:rPr>
              <a:t>, имеющих право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на дополнительные меры социальной поддержки, о выдаче государственного сертификата на материнский (семейный) капитал (выдается в день обращения</a:t>
            </a:r>
            <a:r>
              <a:rPr lang="ru-RU" sz="1000" dirty="0" smtClean="0">
                <a:solidFill>
                  <a:schemeClr val="dk1"/>
                </a:solidFill>
              </a:rPr>
              <a:t>).</a:t>
            </a:r>
            <a:endParaRPr sz="1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1"/>
          <p:cNvCxnSpPr/>
          <p:nvPr/>
        </p:nvCxnSpPr>
        <p:spPr>
          <a:xfrm>
            <a:off x="222645" y="557234"/>
            <a:ext cx="5592001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11"/>
          <p:cNvSpPr/>
          <p:nvPr/>
        </p:nvSpPr>
        <p:spPr>
          <a:xfrm>
            <a:off x="251520" y="21153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347694" y="2860674"/>
            <a:ext cx="3198571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ежемесячной денежной выплаты </a:t>
            </a:r>
            <a:r>
              <a:rPr lang="ru-RU" sz="1000" dirty="0">
                <a:solidFill>
                  <a:schemeClr val="dk1"/>
                </a:solidFill>
              </a:rPr>
              <a:t>на ребенка в возрасте от 3 до 7 лет включительно;</a:t>
            </a:r>
            <a:endParaRPr sz="1000" dirty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</a:t>
            </a:r>
            <a:r>
              <a:rPr lang="ru-RU" sz="1000" b="1" dirty="0" smtClean="0">
                <a:solidFill>
                  <a:schemeClr val="dk1"/>
                </a:solidFill>
              </a:rPr>
              <a:t>дополнительного </a:t>
            </a:r>
            <a:r>
              <a:rPr lang="ru-RU" sz="1000" b="1" dirty="0">
                <a:solidFill>
                  <a:schemeClr val="dk1"/>
                </a:solidFill>
              </a:rPr>
              <a:t>единовременного пособия</a:t>
            </a:r>
            <a:r>
              <a:rPr lang="ru-RU" sz="1000" dirty="0">
                <a:solidFill>
                  <a:schemeClr val="dk1"/>
                </a:solidFill>
              </a:rPr>
              <a:t> в связи с рождением ребенка семьям, в которых возраст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не достигает 36 лет, но один из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оба супруга достигли возраста 30 лет,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единственный родитель достиг возраста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30 лет и не достиг возраста 36 </a:t>
            </a:r>
            <a:r>
              <a:rPr lang="ru-RU" sz="1000" dirty="0" smtClean="0">
                <a:solidFill>
                  <a:schemeClr val="dk1"/>
                </a:solidFill>
              </a:rPr>
              <a:t>лет.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31" name="Google Shape;567;g1085bbaee28_10_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574;g1085bbaee28_10_0"/>
          <p:cNvGrpSpPr/>
          <p:nvPr/>
        </p:nvGrpSpPr>
        <p:grpSpPr>
          <a:xfrm>
            <a:off x="6012174" y="215244"/>
            <a:ext cx="1180306" cy="1159329"/>
            <a:chOff x="395536" y="195486"/>
            <a:chExt cx="1687116" cy="1656184"/>
          </a:xfrm>
        </p:grpSpPr>
        <p:sp>
          <p:nvSpPr>
            <p:cNvPr id="33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577;g1085bbaee28_10_0"/>
          <p:cNvGrpSpPr/>
          <p:nvPr/>
        </p:nvGrpSpPr>
        <p:grpSpPr>
          <a:xfrm>
            <a:off x="7667887" y="3671295"/>
            <a:ext cx="1180787" cy="1159880"/>
            <a:chOff x="1547126" y="3452451"/>
            <a:chExt cx="1261121" cy="1237998"/>
          </a:xfrm>
        </p:grpSpPr>
        <p:sp>
          <p:nvSpPr>
            <p:cNvPr id="36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>
            <a:off x="2627784" y="4803998"/>
            <a:ext cx="495001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Google Shape;486;p12"/>
          <p:cNvSpPr txBox="1"/>
          <p:nvPr/>
        </p:nvSpPr>
        <p:spPr>
          <a:xfrm>
            <a:off x="357353" y="2315512"/>
            <a:ext cx="2765675" cy="45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Услуги социальной защиты населения</a:t>
            </a:r>
          </a:p>
        </p:txBody>
      </p:sp>
      <p:sp>
        <p:nvSpPr>
          <p:cNvPr id="46" name="Google Shape;486;p12"/>
          <p:cNvSpPr txBox="1"/>
          <p:nvPr/>
        </p:nvSpPr>
        <p:spPr>
          <a:xfrm>
            <a:off x="344736" y="706561"/>
            <a:ext cx="4648894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Пенсионный фонд Российской Федерации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83" y="469267"/>
            <a:ext cx="3714432" cy="4459853"/>
          </a:xfrm>
          <a:prstGeom prst="rect">
            <a:avLst/>
          </a:prstGeom>
        </p:spPr>
      </p:pic>
      <p:sp>
        <p:nvSpPr>
          <p:cNvPr id="6" name="Google Shape;450;p1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dirty="0" smtClean="0">
                <a:solidFill>
                  <a:srgbClr val="561C0E"/>
                </a:solidFill>
              </a:rPr>
              <a:t>КРИПТОБИОКАБИНА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3713" y="1844829"/>
            <a:ext cx="3354657" cy="1390077"/>
          </a:xfrm>
        </p:spPr>
        <p:txBody>
          <a:bodyPr/>
          <a:lstStyle/>
          <a:p>
            <a:r>
              <a:rPr lang="ru-RU" dirty="0" smtClean="0"/>
              <a:t>     С 30.11.2021 по 31.12.2021 в МФЦ района Северное Бутово оформлено</a:t>
            </a:r>
          </a:p>
          <a:p>
            <a:r>
              <a:rPr lang="ru-RU" dirty="0"/>
              <a:t> </a:t>
            </a:r>
            <a:r>
              <a:rPr lang="ru-RU" dirty="0" smtClean="0"/>
              <a:t>    89 заграничных паспортов, посредствам </a:t>
            </a:r>
            <a:r>
              <a:rPr lang="ru-RU" dirty="0" err="1" smtClean="0"/>
              <a:t>Криптобиокабины</a:t>
            </a:r>
            <a:r>
              <a:rPr lang="ru-RU" dirty="0" smtClean="0"/>
              <a:t>. </a:t>
            </a:r>
            <a:endParaRPr lang="ru-RU" dirty="0"/>
          </a:p>
        </p:txBody>
      </p:sp>
      <p:grpSp>
        <p:nvGrpSpPr>
          <p:cNvPr id="8" name="Google Shape;574;g1085bbaee28_10_0"/>
          <p:cNvGrpSpPr/>
          <p:nvPr/>
        </p:nvGrpSpPr>
        <p:grpSpPr>
          <a:xfrm>
            <a:off x="223849" y="1121018"/>
            <a:ext cx="1180306" cy="1159329"/>
            <a:chOff x="395536" y="195486"/>
            <a:chExt cx="1687116" cy="1656184"/>
          </a:xfrm>
        </p:grpSpPr>
        <p:sp>
          <p:nvSpPr>
            <p:cNvPr id="9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577;g1085bbaee28_10_0"/>
          <p:cNvGrpSpPr/>
          <p:nvPr/>
        </p:nvGrpSpPr>
        <p:grpSpPr>
          <a:xfrm>
            <a:off x="3095887" y="2699193"/>
            <a:ext cx="1180787" cy="1159880"/>
            <a:chOff x="1547126" y="3452451"/>
            <a:chExt cx="1261121" cy="1237998"/>
          </a:xfrm>
        </p:grpSpPr>
        <p:sp>
          <p:nvSpPr>
            <p:cNvPr id="12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9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36162" y="634181"/>
            <a:ext cx="8697631" cy="4011561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AF773-6E3E-46F1-8C9C-EFB132CB514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554107" y="1167166"/>
            <a:ext cx="4030870" cy="627693"/>
          </a:xfrm>
          <a:prstGeom prst="rect">
            <a:avLst/>
          </a:prstGeom>
        </p:spPr>
        <p:txBody>
          <a:bodyPr lIns="68579" tIns="34289" rIns="68579" bIns="34289"/>
          <a:lstStyle>
            <a:lvl1pPr marL="257168" indent="-25716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2pPr>
            <a:lvl3pPr marL="900091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3pPr>
            <a:lvl4pPr marL="1242982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50000"/>
              <a:buFont typeface="Wingdings" panose="05000000000000000000" pitchFamily="2" charset="2"/>
              <a:buChar char="§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4pPr>
            <a:lvl5pPr marL="1500151" indent="-128585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40000"/>
              <a:buFont typeface="Wingdings" panose="05000000000000000000" pitchFamily="2" charset="2"/>
              <a:buChar char="§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chemeClr val="accent5"/>
                </a:solidFill>
                <a:latin typeface="+mj-lt"/>
              </a:rPr>
              <a:t>заявитель </a:t>
            </a:r>
            <a:r>
              <a:rPr lang="ru-RU" sz="1600" dirty="0">
                <a:solidFill>
                  <a:schemeClr val="accent5"/>
                </a:solidFill>
                <a:latin typeface="+mj-lt"/>
              </a:rPr>
              <a:t>может сделать до трёх качественных фотографий, выбрав затем из миниатюр нужную </a:t>
            </a:r>
            <a:r>
              <a:rPr lang="ru-RU" sz="1600" dirty="0" smtClean="0">
                <a:solidFill>
                  <a:schemeClr val="accent5"/>
                </a:solidFill>
                <a:latin typeface="+mj-lt"/>
              </a:rPr>
              <a:t>фотографию </a:t>
            </a:r>
            <a:endParaRPr lang="ru-RU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554106" y="2316913"/>
            <a:ext cx="4030870" cy="627693"/>
          </a:xfrm>
          <a:prstGeom prst="rect">
            <a:avLst/>
          </a:prstGeom>
        </p:spPr>
        <p:txBody>
          <a:bodyPr lIns="68579" tIns="34289" rIns="68579" bIns="34289"/>
          <a:lstStyle>
            <a:lvl1pPr marL="257168" indent="-25716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2pPr>
            <a:lvl3pPr marL="900091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3pPr>
            <a:lvl4pPr marL="1242982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50000"/>
              <a:buFont typeface="Wingdings" panose="05000000000000000000" pitchFamily="2" charset="2"/>
              <a:buChar char="§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4pPr>
            <a:lvl5pPr marL="1500151" indent="-128585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40000"/>
              <a:buFont typeface="Wingdings" panose="05000000000000000000" pitchFamily="2" charset="2"/>
              <a:buChar char="§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ru-RU" sz="1600" dirty="0">
                <a:solidFill>
                  <a:schemeClr val="accent5"/>
                </a:solidFill>
                <a:latin typeface="+mj-lt"/>
              </a:rPr>
              <a:t>п</a:t>
            </a:r>
            <a:r>
              <a:rPr lang="ru-RU" sz="1600" dirty="0" smtClean="0">
                <a:solidFill>
                  <a:schemeClr val="accent5"/>
                </a:solidFill>
                <a:latin typeface="+mj-lt"/>
              </a:rPr>
              <a:t>осле </a:t>
            </a:r>
            <a:r>
              <a:rPr lang="ru-RU" sz="1600" dirty="0">
                <a:solidFill>
                  <a:schemeClr val="accent5"/>
                </a:solidFill>
                <a:latin typeface="+mj-lt"/>
              </a:rPr>
              <a:t>выбора фотографии, нажать «Продолжить» для перехода к следующему </a:t>
            </a:r>
            <a:r>
              <a:rPr lang="ru-RU" sz="1600" dirty="0" smtClean="0">
                <a:solidFill>
                  <a:schemeClr val="accent5"/>
                </a:solidFill>
                <a:latin typeface="+mj-lt"/>
              </a:rPr>
              <a:t>этапу</a:t>
            </a:r>
            <a:endParaRPr lang="ru-RU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8" name="Объект 1"/>
          <p:cNvSpPr txBox="1">
            <a:spLocks/>
          </p:cNvSpPr>
          <p:nvPr/>
        </p:nvSpPr>
        <p:spPr>
          <a:xfrm>
            <a:off x="1161632" y="3913788"/>
            <a:ext cx="7685326" cy="466418"/>
          </a:xfrm>
          <a:prstGeom prst="rect">
            <a:avLst/>
          </a:prstGeom>
        </p:spPr>
        <p:txBody>
          <a:bodyPr lIns="68579" tIns="34289" rIns="68579" bIns="34289"/>
          <a:lstStyle>
            <a:lvl1pPr marL="257168" indent="-25716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2pPr>
            <a:lvl3pPr marL="900091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3pPr>
            <a:lvl4pPr marL="1242982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50000"/>
              <a:buFont typeface="Wingdings" panose="05000000000000000000" pitchFamily="2" charset="2"/>
              <a:buChar char="§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4pPr>
            <a:lvl5pPr marL="1500151" indent="-128585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40000"/>
              <a:buFont typeface="Wingdings" panose="05000000000000000000" pitchFamily="2" charset="2"/>
              <a:buChar char="§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Выбранная 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фотография будет размещена на персонифицированной странице заграничного </a:t>
            </a:r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паспорта</a:t>
            </a:r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19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95" y="889647"/>
            <a:ext cx="3652611" cy="262377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0" y="3932048"/>
            <a:ext cx="520692" cy="309372"/>
          </a:xfrm>
          <a:prstGeom prst="rect">
            <a:avLst/>
          </a:prstGeom>
        </p:spPr>
      </p:pic>
      <p:sp>
        <p:nvSpPr>
          <p:cNvPr id="11" name="Google Shape;450;p11"/>
          <p:cNvSpPr/>
          <p:nvPr/>
        </p:nvSpPr>
        <p:spPr>
          <a:xfrm>
            <a:off x="337784" y="191929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КРИПТОКАБИНА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36162" y="608085"/>
            <a:ext cx="8697631" cy="4011561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AF773-6E3E-46F1-8C9C-EFB132CB514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36161" y="141481"/>
            <a:ext cx="8229600" cy="283361"/>
          </a:xfrm>
          <a:prstGeom prst="rect">
            <a:avLst/>
          </a:prstGeom>
        </p:spPr>
        <p:txBody>
          <a:bodyPr lIns="68579" tIns="34289" rIns="68579" bIns="34289"/>
          <a:lstStyle>
            <a:lvl1pPr algn="l" defTabSz="68578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endParaRPr lang="ru-RU" dirty="0">
              <a:latin typeface="+mj-lt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554106" y="781563"/>
            <a:ext cx="4030870" cy="627693"/>
          </a:xfrm>
          <a:prstGeom prst="rect">
            <a:avLst/>
          </a:prstGeom>
        </p:spPr>
        <p:txBody>
          <a:bodyPr lIns="68579" tIns="34289" rIns="68579" bIns="34289"/>
          <a:lstStyle>
            <a:lvl1pPr marL="257168" indent="-25716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2pPr>
            <a:lvl3pPr marL="900091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3pPr>
            <a:lvl4pPr marL="1242982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50000"/>
              <a:buFont typeface="Wingdings" panose="05000000000000000000" pitchFamily="2" charset="2"/>
              <a:buChar char="§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4pPr>
            <a:lvl5pPr marL="1500151" indent="-128585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40000"/>
              <a:buFont typeface="Wingdings" panose="05000000000000000000" pitchFamily="2" charset="2"/>
              <a:buChar char="§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chemeClr val="accent5"/>
                </a:solidFill>
                <a:latin typeface="+mj-lt"/>
              </a:rPr>
              <a:t>после </a:t>
            </a:r>
            <a:r>
              <a:rPr lang="ru-RU" sz="1600" dirty="0">
                <a:solidFill>
                  <a:schemeClr val="accent5"/>
                </a:solidFill>
                <a:latin typeface="+mj-lt"/>
              </a:rPr>
              <a:t>выбора фотографии, автоматически открывается окно для снятия отпечатков </a:t>
            </a:r>
            <a:r>
              <a:rPr lang="ru-RU" sz="1600" dirty="0" smtClean="0">
                <a:solidFill>
                  <a:schemeClr val="accent5"/>
                </a:solidFill>
                <a:latin typeface="+mj-lt"/>
              </a:rPr>
              <a:t>пальцев </a:t>
            </a:r>
            <a:endParaRPr lang="ru-RU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554107" y="2405576"/>
            <a:ext cx="4030870" cy="627693"/>
          </a:xfrm>
          <a:prstGeom prst="rect">
            <a:avLst/>
          </a:prstGeom>
        </p:spPr>
        <p:txBody>
          <a:bodyPr lIns="68579" tIns="34289" rIns="68579" bIns="34289"/>
          <a:lstStyle>
            <a:lvl1pPr marL="257168" indent="-25716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2pPr>
            <a:lvl3pPr marL="900091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3pPr>
            <a:lvl4pPr marL="1242982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50000"/>
              <a:buFont typeface="Wingdings" panose="05000000000000000000" pitchFamily="2" charset="2"/>
              <a:buChar char="§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4pPr>
            <a:lvl5pPr marL="1500151" indent="-128585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40000"/>
              <a:buFont typeface="Wingdings" panose="05000000000000000000" pitchFamily="2" charset="2"/>
              <a:buChar char="§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chemeClr val="accent5"/>
                </a:solidFill>
                <a:latin typeface="+mj-lt"/>
              </a:rPr>
              <a:t>сначала </a:t>
            </a:r>
            <a:r>
              <a:rPr lang="ru-RU" sz="1600" dirty="0">
                <a:solidFill>
                  <a:schemeClr val="accent5"/>
                </a:solidFill>
                <a:latin typeface="+mj-lt"/>
              </a:rPr>
              <a:t>заявителю предлагается приложить указательный палец, при невозможности приложить данный палец, необходимо нажать «Не могу приложить этот палец», тогда программа предложит приложить другой </a:t>
            </a:r>
            <a:r>
              <a:rPr lang="ru-RU" sz="1600" dirty="0" smtClean="0">
                <a:solidFill>
                  <a:schemeClr val="accent5"/>
                </a:solidFill>
                <a:latin typeface="+mj-lt"/>
              </a:rPr>
              <a:t>палец </a:t>
            </a:r>
            <a:endParaRPr lang="ru-RU" sz="16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16" y="769564"/>
            <a:ext cx="2887768" cy="1745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16" y="2613866"/>
            <a:ext cx="2887768" cy="1745787"/>
          </a:xfrm>
          <a:prstGeom prst="rect">
            <a:avLst/>
          </a:prstGeom>
        </p:spPr>
      </p:pic>
      <p:sp>
        <p:nvSpPr>
          <p:cNvPr id="15" name="Объект 1"/>
          <p:cNvSpPr txBox="1">
            <a:spLocks/>
          </p:cNvSpPr>
          <p:nvPr/>
        </p:nvSpPr>
        <p:spPr>
          <a:xfrm>
            <a:off x="554107" y="1592585"/>
            <a:ext cx="4030870" cy="627693"/>
          </a:xfrm>
          <a:prstGeom prst="rect">
            <a:avLst/>
          </a:prstGeom>
        </p:spPr>
        <p:txBody>
          <a:bodyPr lIns="68579" tIns="34289" rIns="68579" bIns="34289"/>
          <a:lstStyle>
            <a:lvl1pPr marL="257168" indent="-25716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2pPr>
            <a:lvl3pPr marL="900091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3pPr>
            <a:lvl4pPr marL="1242982" indent="-214308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50000"/>
              <a:buFont typeface="Wingdings" panose="05000000000000000000" pitchFamily="2" charset="2"/>
              <a:buChar char="§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4pPr>
            <a:lvl5pPr marL="1500151" indent="-128585" algn="l" defTabSz="685783" rtl="0" eaLnBrk="1" latinLnBrk="0" hangingPunct="1">
              <a:spcBef>
                <a:spcPct val="20000"/>
              </a:spcBef>
              <a:buClr>
                <a:srgbClr val="0070C0"/>
              </a:buClr>
              <a:buSzPct val="40000"/>
              <a:buFont typeface="Wingdings" panose="05000000000000000000" pitchFamily="2" charset="2"/>
              <a:buChar char="§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Arial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ru-RU" sz="1600" dirty="0">
                <a:solidFill>
                  <a:schemeClr val="accent5"/>
                </a:solidFill>
                <a:latin typeface="+mj-lt"/>
              </a:rPr>
              <a:t>отпечатки пальцев необходимо сдавать всем заявителям, старше 12 лет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55016" y="2220278"/>
            <a:ext cx="1256400" cy="2950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Google Shape;450;p11"/>
          <p:cNvSpPr/>
          <p:nvPr/>
        </p:nvSpPr>
        <p:spPr>
          <a:xfrm>
            <a:off x="236162" y="141481"/>
            <a:ext cx="770490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dirty="0" smtClean="0">
                <a:solidFill>
                  <a:srgbClr val="561C0E"/>
                </a:solidFill>
              </a:rPr>
              <a:t>КРИПТОКАБИНА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0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 flipH="1">
            <a:off x="251520" y="869751"/>
            <a:ext cx="5976752" cy="3572853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Google Shape;461;g109cae1b9bf_0_15"/>
          <p:cNvSpPr txBox="1"/>
          <p:nvPr/>
        </p:nvSpPr>
        <p:spPr>
          <a:xfrm>
            <a:off x="5953623" y="3256370"/>
            <a:ext cx="307566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62" name="Google Shape;462;g109cae1b9bf_0_15"/>
          <p:cNvSpPr txBox="1"/>
          <p:nvPr/>
        </p:nvSpPr>
        <p:spPr>
          <a:xfrm>
            <a:off x="5953623" y="4000162"/>
            <a:ext cx="302690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3" name="Google Shape;463;g109cae1b9bf_0_15"/>
          <p:cNvSpPr txBox="1"/>
          <p:nvPr/>
        </p:nvSpPr>
        <p:spPr>
          <a:xfrm>
            <a:off x="507430" y="747843"/>
            <a:ext cx="404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Услуги ЗАГС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109cae1b9bf_0_15"/>
          <p:cNvSpPr txBox="1"/>
          <p:nvPr/>
        </p:nvSpPr>
        <p:spPr>
          <a:xfrm>
            <a:off x="792098" y="1514178"/>
            <a:ext cx="5349909" cy="279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С 31 мая 2021 г. </a:t>
            </a:r>
            <a:r>
              <a:rPr lang="ru-RU" b="1" dirty="0" smtClean="0">
                <a:solidFill>
                  <a:schemeClr val="dk1"/>
                </a:solidFill>
              </a:rPr>
              <a:t>в центрах </a:t>
            </a:r>
            <a:r>
              <a:rPr lang="ru-RU" b="1" dirty="0" err="1">
                <a:solidFill>
                  <a:schemeClr val="dk1"/>
                </a:solidFill>
              </a:rPr>
              <a:t>госуслуг</a:t>
            </a:r>
            <a:r>
              <a:rPr lang="ru-RU" b="1" dirty="0">
                <a:solidFill>
                  <a:schemeClr val="dk1"/>
                </a:solidFill>
              </a:rPr>
              <a:t> доступны</a:t>
            </a:r>
            <a:r>
              <a:rPr lang="ru-RU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1200" dirty="0">
                <a:solidFill>
                  <a:schemeClr val="dk1"/>
                </a:solidFill>
              </a:rPr>
              <a:t>регистрация рождения и смерти по заявлениям юридических лиц и решению суда;</a:t>
            </a:r>
            <a:endParaRPr sz="120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1200" dirty="0">
                <a:solidFill>
                  <a:schemeClr val="dk1"/>
                </a:solidFill>
              </a:rPr>
              <a:t>регистрация заключения брака граждан Российской Федерации </a:t>
            </a:r>
            <a:r>
              <a:rPr lang="ru-RU" sz="1200" dirty="0" smtClean="0">
                <a:solidFill>
                  <a:schemeClr val="dk1"/>
                </a:solidFill>
              </a:rPr>
              <a:t>в </a:t>
            </a:r>
            <a:r>
              <a:rPr lang="ru-RU" sz="1200" dirty="0">
                <a:solidFill>
                  <a:schemeClr val="dk1"/>
                </a:solidFill>
              </a:rPr>
              <a:t>неторжественной обстановке;</a:t>
            </a:r>
            <a:endParaRPr sz="120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1200" dirty="0">
                <a:solidFill>
                  <a:schemeClr val="dk1"/>
                </a:solidFill>
              </a:rPr>
              <a:t>регистрация расторжения брака граждан Российской Федерации;</a:t>
            </a:r>
            <a:endParaRPr sz="120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1200" dirty="0">
                <a:solidFill>
                  <a:schemeClr val="dk1"/>
                </a:solidFill>
              </a:rPr>
              <a:t>выдача повторных документов об актах гражданского состояния гражданам Российской Федерации;</a:t>
            </a:r>
            <a:endParaRPr sz="120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1200" dirty="0">
                <a:solidFill>
                  <a:schemeClr val="dk1"/>
                </a:solidFill>
              </a:rPr>
              <a:t>прием заявлений о внесении </a:t>
            </a:r>
            <a:r>
              <a:rPr lang="ru-RU" sz="1200" dirty="0" smtClean="0">
                <a:solidFill>
                  <a:schemeClr val="dk1"/>
                </a:solidFill>
              </a:rPr>
              <a:t>исправлений </a:t>
            </a:r>
            <a:r>
              <a:rPr lang="ru-RU" sz="1200" dirty="0">
                <a:solidFill>
                  <a:schemeClr val="dk1"/>
                </a:solidFill>
              </a:rPr>
              <a:t>или </a:t>
            </a:r>
            <a:r>
              <a:rPr lang="ru-RU" sz="1200" dirty="0" smtClean="0">
                <a:solidFill>
                  <a:schemeClr val="dk1"/>
                </a:solidFill>
              </a:rPr>
              <a:t>изменений </a:t>
            </a:r>
            <a:r>
              <a:rPr lang="ru-RU" sz="1200" dirty="0">
                <a:solidFill>
                  <a:schemeClr val="dk1"/>
                </a:solidFill>
              </a:rPr>
              <a:t>в </a:t>
            </a:r>
            <a:r>
              <a:rPr lang="ru-RU" sz="1200" dirty="0" smtClean="0">
                <a:solidFill>
                  <a:schemeClr val="dk1"/>
                </a:solidFill>
              </a:rPr>
              <a:t>записи актов </a:t>
            </a:r>
            <a:r>
              <a:rPr lang="ru-RU" sz="1200" dirty="0">
                <a:solidFill>
                  <a:schemeClr val="dk1"/>
                </a:solidFill>
              </a:rPr>
              <a:t>гражданского </a:t>
            </a:r>
            <a:r>
              <a:rPr lang="ru-RU" sz="1200" dirty="0" smtClean="0">
                <a:solidFill>
                  <a:schemeClr val="dk1"/>
                </a:solidFill>
              </a:rPr>
              <a:t>состояния;</a:t>
            </a:r>
          </a:p>
          <a:p>
            <a:pPr marL="171450" indent="-165100">
              <a:spcAft>
                <a:spcPts val="20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</a:rPr>
              <a:t>п</a:t>
            </a:r>
            <a:r>
              <a:rPr lang="ru-RU" sz="1200" dirty="0" smtClean="0">
                <a:solidFill>
                  <a:schemeClr val="dk1"/>
                </a:solidFill>
              </a:rPr>
              <a:t>роставление </a:t>
            </a:r>
            <a:r>
              <a:rPr lang="ru-RU" sz="1200" dirty="0" err="1">
                <a:solidFill>
                  <a:schemeClr val="dk1"/>
                </a:solidFill>
              </a:rPr>
              <a:t>апостиля</a:t>
            </a:r>
            <a:r>
              <a:rPr lang="ru-RU" sz="1200" dirty="0">
                <a:solidFill>
                  <a:schemeClr val="dk1"/>
                </a:solidFill>
              </a:rPr>
              <a:t> на официальных документах органов ЗАГС, составленных в Москве, в подтверждение фактов государственной регистрации актов гражданского состояния или их отсутствия, подлежащих вывозу за пределы Российской </a:t>
            </a:r>
            <a:r>
              <a:rPr lang="ru-RU" sz="1200" dirty="0" smtClean="0">
                <a:solidFill>
                  <a:schemeClr val="dk1"/>
                </a:solidFill>
              </a:rPr>
              <a:t>Федерации.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468" name="Google Shape;468;g109cae1b9bf_0_1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109cae1b9bf_0_1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109cae1b9bf_0_15"/>
          <p:cNvSpPr/>
          <p:nvPr/>
        </p:nvSpPr>
        <p:spPr>
          <a:xfrm>
            <a:off x="222645" y="22368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417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GulinaAA.DMZ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58" y="739829"/>
            <a:ext cx="2207536" cy="392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5;g109cae1b9bf_0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Сертификат COVID-19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66;g109cae1b9bf_0_15"/>
          <p:cNvSpPr txBox="1">
            <a:spLocks noGrp="1"/>
          </p:cNvSpPr>
          <p:nvPr>
            <p:ph type="body" idx="1"/>
          </p:nvPr>
        </p:nvSpPr>
        <p:spPr>
          <a:xfrm>
            <a:off x="199427" y="999440"/>
            <a:ext cx="5597524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8 ноября 2021 г. в центрах </a:t>
            </a: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электронных услуг организована </a:t>
            </a: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сертификата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</a:t>
            </a: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прививках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новой </a:t>
            </a: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медицинских противопоказаниях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вакцинации и (или) перенесенном </a:t>
            </a: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заболевании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вызванном COVID-19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 носителе в виде выписки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Портала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gosuslugi.ru.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ноября 2021 г. такой </a:t>
            </a: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через «окно» </a:t>
            </a: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АРМ «Генерация </a:t>
            </a: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COVID-19».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pic>
        <p:nvPicPr>
          <p:cNvPr id="2050" name="Picture 2" descr="C:\Users\GulinaAA.DMZ\Desktop\image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77" y="2087592"/>
            <a:ext cx="4503646" cy="22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417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21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944</Words>
  <Application>Microsoft Office PowerPoint</Application>
  <PresentationFormat>Экран (16:9)</PresentationFormat>
  <Paragraphs>180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КРИПТОБИОКАБИНА</vt:lpstr>
      <vt:lpstr>Презентация PowerPoint</vt:lpstr>
      <vt:lpstr>Презентация PowerPoint</vt:lpstr>
      <vt:lpstr>Презентация PowerPoint</vt:lpstr>
      <vt:lpstr>Сертификат COVID-19</vt:lpstr>
      <vt:lpstr>Презентация PowerPoint</vt:lpstr>
      <vt:lpstr>Презентация PowerPoint</vt:lpstr>
      <vt:lpstr>Запись на консультацию и личный прием в онлайн‑формате</vt:lpstr>
      <vt:lpstr>Презентация PowerPoint</vt:lpstr>
      <vt:lpstr>Презентация PowerPoint</vt:lpstr>
      <vt:lpstr>Презентация PowerPoint</vt:lpstr>
      <vt:lpstr>Работа в период пандемии </vt:lpstr>
      <vt:lpstr>Работа в период пандемии </vt:lpstr>
      <vt:lpstr>Приятный бонус!</vt:lpstr>
      <vt:lpstr>С заботой о жителях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</dc:creator>
  <cp:lastModifiedBy>Гулина Анастасия Александров</cp:lastModifiedBy>
  <cp:revision>85</cp:revision>
  <dcterms:created xsi:type="dcterms:W3CDTF">2013-12-20T10:21:15Z</dcterms:created>
  <dcterms:modified xsi:type="dcterms:W3CDTF">2022-03-14T09:49:33Z</dcterms:modified>
</cp:coreProperties>
</file>