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0" r:id="rId4"/>
    <p:sldId id="289" r:id="rId5"/>
    <p:sldId id="295" r:id="rId6"/>
    <p:sldId id="296" r:id="rId7"/>
    <p:sldId id="297" r:id="rId8"/>
    <p:sldId id="298" r:id="rId9"/>
    <p:sldId id="277" r:id="rId10"/>
    <p:sldId id="299" r:id="rId11"/>
    <p:sldId id="276" r:id="rId12"/>
    <p:sldId id="301" r:id="rId13"/>
    <p:sldId id="302" r:id="rId14"/>
    <p:sldId id="303" r:id="rId15"/>
    <p:sldId id="307" r:id="rId16"/>
    <p:sldId id="304" r:id="rId17"/>
    <p:sldId id="300" r:id="rId18"/>
    <p:sldId id="305" r:id="rId19"/>
    <p:sldId id="306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1344"/>
        <p:guide pos="438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2FA77-47CE-4BC8-A258-01421D70767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2550-D25C-4F1D-8635-CC0B03D5F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519936" y="4581128"/>
            <a:ext cx="5219312" cy="306702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71664" y="5517232"/>
            <a:ext cx="8424936" cy="586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 ГБУЗ «КДП №121 ДЗМ» 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Тяжельников Андрей Александрович</a:t>
            </a:r>
          </a:p>
          <a:p>
            <a:pPr algn="l">
              <a:lnSpc>
                <a:spcPct val="120000"/>
              </a:lnSpc>
            </a:pP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5E2FAE-A6F6-453F-A624-2EA964D2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1" y="0"/>
            <a:ext cx="1197183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280294-961C-45B6-8D88-7780C575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9234" y="365126"/>
            <a:ext cx="10833531" cy="45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D89B4-F45A-458A-BA7F-586070BF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>
            <a:normAutofit/>
          </a:bodyPr>
          <a:lstStyle/>
          <a:p>
            <a:r>
              <a:rPr lang="ru-RU" dirty="0"/>
              <a:t>Выполнено исследований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ADD9131-EF48-48D3-9A92-4EA824FFB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002353"/>
              </p:ext>
            </p:extLst>
          </p:nvPr>
        </p:nvGraphicFramePr>
        <p:xfrm>
          <a:off x="5015879" y="1196752"/>
          <a:ext cx="6496886" cy="5117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794">
                  <a:extLst>
                    <a:ext uri="{9D8B030D-6E8A-4147-A177-3AD203B41FA5}">
                      <a16:colId xmlns:a16="http://schemas.microsoft.com/office/drawing/2014/main" val="4031585048"/>
                    </a:ext>
                  </a:extLst>
                </a:gridCol>
                <a:gridCol w="1840092">
                  <a:extLst>
                    <a:ext uri="{9D8B030D-6E8A-4147-A177-3AD203B41FA5}">
                      <a16:colId xmlns:a16="http://schemas.microsoft.com/office/drawing/2014/main" val="1342505944"/>
                    </a:ext>
                  </a:extLst>
                </a:gridCol>
              </a:tblGrid>
              <a:tr h="514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Эхокардиография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731380"/>
                  </a:ext>
                </a:extLst>
              </a:tr>
              <a:tr h="640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исследование органов брюшной полости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407051"/>
                  </a:ext>
                </a:extLst>
              </a:tr>
              <a:tr h="8606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исследование почек, надпочечников, мочевыделительной системы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958702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исследование предстательной железы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4446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исследование молочных желез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6871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исследование щитовидной железы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029507"/>
                  </a:ext>
                </a:extLst>
              </a:tr>
              <a:tr h="421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исследование костно-суставной системы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393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Ультразвуковое дуплексное сканирование сосудов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53631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15082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B7C31-ACFF-4064-A78E-27D7C3FECB4D}"/>
              </a:ext>
            </a:extLst>
          </p:cNvPr>
          <p:cNvSpPr/>
          <p:nvPr/>
        </p:nvSpPr>
        <p:spPr>
          <a:xfrm>
            <a:off x="679234" y="1196752"/>
            <a:ext cx="4176464" cy="51179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70650C-0C3B-4FD5-BF1E-FE361B9805E6}"/>
              </a:ext>
            </a:extLst>
          </p:cNvPr>
          <p:cNvSpPr/>
          <p:nvPr/>
        </p:nvSpPr>
        <p:spPr>
          <a:xfrm>
            <a:off x="767408" y="1412776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2020 год в ГБУЗ «КДП №121 ДЗМ» выполнено исследований:</a:t>
            </a:r>
          </a:p>
          <a:p>
            <a:r>
              <a:rPr lang="ru-RU" sz="2000" dirty="0"/>
              <a:t>- рентгенологические исследования – всего </a:t>
            </a:r>
            <a:r>
              <a:rPr lang="ru-RU" sz="2000" b="1" dirty="0"/>
              <a:t>64900</a:t>
            </a:r>
            <a:r>
              <a:rPr lang="ru-RU" sz="2000" dirty="0"/>
              <a:t>;</a:t>
            </a:r>
          </a:p>
          <a:p>
            <a:r>
              <a:rPr lang="ru-RU" sz="2000" dirty="0"/>
              <a:t>- магнитно-резонансная томография  - всего </a:t>
            </a:r>
            <a:r>
              <a:rPr lang="ru-RU" sz="2000" b="1" dirty="0"/>
              <a:t>4107</a:t>
            </a:r>
            <a:r>
              <a:rPr lang="ru-RU" sz="2000" dirty="0"/>
              <a:t>, из них </a:t>
            </a:r>
            <a:r>
              <a:rPr lang="ru-RU" sz="2000" b="1" dirty="0"/>
              <a:t>1027</a:t>
            </a:r>
            <a:r>
              <a:rPr lang="ru-RU" sz="2000" dirty="0"/>
              <a:t> исследований с контрастным усилением;</a:t>
            </a:r>
          </a:p>
          <a:p>
            <a:r>
              <a:rPr lang="ru-RU" sz="2000" dirty="0"/>
              <a:t>- компьютерная томография – всего </a:t>
            </a:r>
            <a:r>
              <a:rPr lang="ru-RU" sz="2000" b="1" dirty="0"/>
              <a:t>15604</a:t>
            </a:r>
            <a:r>
              <a:rPr lang="ru-RU" sz="2000" dirty="0"/>
              <a:t>, из них </a:t>
            </a:r>
            <a:r>
              <a:rPr lang="ru-RU" sz="2000" b="1" dirty="0"/>
              <a:t>1816</a:t>
            </a:r>
            <a:r>
              <a:rPr lang="ru-RU" sz="2000" dirty="0"/>
              <a:t> исследований с контрастным усилением</a:t>
            </a:r>
          </a:p>
          <a:p>
            <a:r>
              <a:rPr lang="ru-RU" sz="2000" dirty="0"/>
              <a:t>- ультразвуковая диагностика – всего выполнено  </a:t>
            </a:r>
            <a:r>
              <a:rPr lang="ru-RU" sz="2000" b="1" dirty="0"/>
              <a:t>104937</a:t>
            </a:r>
            <a:r>
              <a:rPr lang="ru-RU" sz="2000" dirty="0"/>
              <a:t> ультразвуковых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156554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191258" y="-171401"/>
            <a:ext cx="12312000" cy="705352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7511403" y="1279686"/>
            <a:ext cx="3492000" cy="52359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4067" y="1269950"/>
            <a:ext cx="6816079" cy="5255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504068" y="1412776"/>
            <a:ext cx="6816080" cy="5112565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 – 5 ед., из них цифровые – 2 ед., аналоговые – 3 ед. (ф4, ф.6, ф8); 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 – 10 ед., из них цифровые – 4 ед., аналоговые – 6 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 – 9 ед., все цифровые, (не работает в филиале 7, заявка размещена на портале ДЗМ);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Компьютерный томограф – 1 ед.;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Магнитно-резонансный томограф – 1 ед.;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 – 1 ед. (не исправен, заявка размещена на портале ДЗМ);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Ультразвуковые аппараты – 18 ед. из них экспертного класса – 8 ед.</a:t>
            </a:r>
          </a:p>
          <a:p>
            <a:pPr lvl="0">
              <a:lnSpc>
                <a:spcPct val="110000"/>
              </a:lnSpc>
            </a:pP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Приобретено 17 новых ультразвуковых аппаратов. Из них 12 – на замену старых.</a:t>
            </a:r>
          </a:p>
          <a:p>
            <a:pPr lvl="0">
              <a:lnSpc>
                <a:spcPct val="130000"/>
              </a:lnSpc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9A8895-8B08-429C-87AB-2B09614D6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552"/>
            <a:ext cx="12192000" cy="69799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97A62-F4B9-4FE3-8C3C-C9BF063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>
            <a:normAutofit/>
          </a:bodyPr>
          <a:lstStyle/>
          <a:p>
            <a:r>
              <a:rPr lang="ru-RU" dirty="0"/>
              <a:t>Проекты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0D487-139C-4742-AAF2-197CBF74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9234" y="397421"/>
            <a:ext cx="10833531" cy="720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CA5073-8804-4256-AEC3-90D71AE03E08}"/>
              </a:ext>
            </a:extLst>
          </p:cNvPr>
          <p:cNvSpPr/>
          <p:nvPr/>
        </p:nvSpPr>
        <p:spPr>
          <a:xfrm>
            <a:off x="551384" y="1196753"/>
            <a:ext cx="6441093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Персональный помощник</a:t>
            </a:r>
          </a:p>
          <a:p>
            <a:r>
              <a:rPr lang="ru-RU" sz="2400" dirty="0"/>
              <a:t>С 05.10.2020г. Проходит проект «Персональный помощник» ДЗМ. Дистанционное сопровождение пациента от момента подозрения на ЗНО при первичном обращении к врачу и в случае постановки диагноза в процессе лечения и последующего диспансерного учета у врача-онколога. </a:t>
            </a:r>
          </a:p>
          <a:p>
            <a:r>
              <a:rPr lang="ru-RU" sz="2400" dirty="0"/>
              <a:t>При выявлении подозрения на ЗНО на приеме у врача, врач обеспечивает обследование пациента в 3 дня с момента подозрения на ЗНО, открывает электронное направление к врачу-онкологу, информирует пациента </a:t>
            </a:r>
          </a:p>
          <a:p>
            <a:r>
              <a:rPr lang="ru-RU" sz="2400" dirty="0"/>
              <a:t>За период включено в проект - </a:t>
            </a:r>
            <a:r>
              <a:rPr lang="ru-RU" sz="2400" b="1" dirty="0"/>
              <a:t>79</a:t>
            </a:r>
            <a:r>
              <a:rPr lang="ru-RU" sz="2400" dirty="0"/>
              <a:t> пациентов.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D113B2-2019-4F4A-BB0A-DD806371E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442" y="1184021"/>
            <a:ext cx="4248000" cy="53088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DD02D3-1C84-4170-912B-EABD9BE6D4B4}"/>
              </a:ext>
            </a:extLst>
          </p:cNvPr>
          <p:cNvSpPr/>
          <p:nvPr/>
        </p:nvSpPr>
        <p:spPr>
          <a:xfrm>
            <a:off x="679234" y="141277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9E1484-8525-4E5E-B1F7-3B022BDB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97A62-F4B9-4FE3-8C3C-C9BF063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79" y="476839"/>
            <a:ext cx="10515600" cy="791922"/>
          </a:xfrm>
        </p:spPr>
        <p:txBody>
          <a:bodyPr>
            <a:normAutofit/>
          </a:bodyPr>
          <a:lstStyle/>
          <a:p>
            <a:r>
              <a:rPr lang="ru-RU" dirty="0"/>
              <a:t>Проекты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0D487-139C-4742-AAF2-197CBF74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9234" y="397421"/>
            <a:ext cx="10833531" cy="720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9A23E8-80D4-444E-AFD5-F7D3B3F39A57}"/>
              </a:ext>
            </a:extLst>
          </p:cNvPr>
          <p:cNvSpPr/>
          <p:nvPr/>
        </p:nvSpPr>
        <p:spPr>
          <a:xfrm>
            <a:off x="616455" y="1268761"/>
            <a:ext cx="6625952" cy="504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9AD7187-A5C7-4222-A308-2680B31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35" y="1314153"/>
            <a:ext cx="6563172" cy="499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«Телеультразвуковые исследования» </a:t>
            </a:r>
          </a:p>
          <a:p>
            <a:pPr marL="0" indent="0">
              <a:buNone/>
            </a:pPr>
            <a:r>
              <a:rPr lang="ru-RU" sz="2400" dirty="0"/>
              <a:t>Проект под руководством «Научно-практического клинического центра диагностики и телемедицинских технологий ДЗМ. </a:t>
            </a:r>
          </a:p>
          <a:p>
            <a:pPr marL="0" indent="0">
              <a:buNone/>
            </a:pPr>
            <a:r>
              <a:rPr lang="ru-RU" sz="2400" dirty="0"/>
              <a:t>Проводится оценка  возможности передачи дистанционно расположенным специалистам результатов ультразвукового исследования брахиоцефальных артерий и оценка качества таковых исследований пациентам старше  18 лет, с умеренной и высокой категорией сердечно-сосудистого риска. </a:t>
            </a:r>
          </a:p>
          <a:p>
            <a:pPr marL="0" indent="0">
              <a:buNone/>
            </a:pPr>
            <a:r>
              <a:rPr lang="ru-RU" sz="2400" dirty="0"/>
              <a:t>Запланировано участие </a:t>
            </a:r>
            <a:r>
              <a:rPr lang="ru-RU" sz="2400" b="1" dirty="0"/>
              <a:t>100</a:t>
            </a:r>
            <a:r>
              <a:rPr lang="ru-RU" sz="2400" dirty="0"/>
              <a:t> добровольцев. Проведено </a:t>
            </a:r>
            <a:r>
              <a:rPr lang="ru-RU" sz="2400" b="1" dirty="0"/>
              <a:t>38</a:t>
            </a:r>
            <a:r>
              <a:rPr lang="ru-RU" sz="2400" dirty="0"/>
              <a:t> исследований.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C98C80-BFA2-4FF5-A381-B22240272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31" y="1314153"/>
            <a:ext cx="3996000" cy="4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5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9E1484-8525-4E5E-B1F7-3B022BDB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5D89C-68EE-4732-9B5D-104A84F506E6}"/>
              </a:ext>
            </a:extLst>
          </p:cNvPr>
          <p:cNvSpPr/>
          <p:nvPr/>
        </p:nvSpPr>
        <p:spPr>
          <a:xfrm>
            <a:off x="2135560" y="1484784"/>
            <a:ext cx="9212519" cy="4692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97A62-F4B9-4FE3-8C3C-C9BF063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79" y="476839"/>
            <a:ext cx="10515600" cy="791922"/>
          </a:xfrm>
        </p:spPr>
        <p:txBody>
          <a:bodyPr>
            <a:normAutofit/>
          </a:bodyPr>
          <a:lstStyle/>
          <a:p>
            <a:r>
              <a:rPr lang="ru-RU" dirty="0"/>
              <a:t>Акции и скрининги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0D487-139C-4742-AAF2-197CBF74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9234" y="397421"/>
            <a:ext cx="10833531" cy="7200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9AD7187-A5C7-4222-A308-2680B31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1556791"/>
            <a:ext cx="9089172" cy="4620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«Онкоскрининг» с</a:t>
            </a:r>
            <a:r>
              <a:rPr lang="ru-RU" dirty="0"/>
              <a:t>  30.07.2020  по 30.08.2020 для выявления онкологических заболеваний. </a:t>
            </a:r>
          </a:p>
          <a:p>
            <a:pPr marL="0" indent="0">
              <a:buNone/>
            </a:pPr>
            <a:r>
              <a:rPr lang="ru-RU" dirty="0"/>
              <a:t>Обследовано </a:t>
            </a:r>
            <a:r>
              <a:rPr lang="ru-RU" b="1" dirty="0"/>
              <a:t>1468</a:t>
            </a:r>
            <a:r>
              <a:rPr lang="ru-RU" dirty="0"/>
              <a:t> чел.</a:t>
            </a:r>
          </a:p>
          <a:p>
            <a:pPr marL="0" indent="0">
              <a:buNone/>
            </a:pPr>
            <a:r>
              <a:rPr lang="ru-RU" b="1" dirty="0"/>
              <a:t>1127</a:t>
            </a:r>
            <a:r>
              <a:rPr lang="ru-RU" dirty="0"/>
              <a:t> женщины  </a:t>
            </a:r>
          </a:p>
          <a:p>
            <a:pPr marL="0" indent="0">
              <a:buNone/>
            </a:pPr>
            <a:r>
              <a:rPr lang="ru-RU" b="1" dirty="0"/>
              <a:t>341</a:t>
            </a:r>
            <a:r>
              <a:rPr lang="ru-RU" dirty="0"/>
              <a:t> мужчина. </a:t>
            </a:r>
          </a:p>
          <a:p>
            <a:pPr marL="0" indent="0">
              <a:buNone/>
            </a:pPr>
            <a:r>
              <a:rPr lang="ru-RU" dirty="0"/>
              <a:t>Выявлен </a:t>
            </a:r>
            <a:r>
              <a:rPr lang="ru-RU" b="1" dirty="0"/>
              <a:t>61 чел</a:t>
            </a:r>
            <a:r>
              <a:rPr lang="ru-RU" dirty="0"/>
              <a:t>.  с подозрением на ЗНО </a:t>
            </a:r>
          </a:p>
          <a:p>
            <a:pPr marL="0" indent="0">
              <a:buNone/>
            </a:pPr>
            <a:r>
              <a:rPr lang="ru-RU" dirty="0"/>
              <a:t>Подтвержден диагноз ЗНО у </a:t>
            </a:r>
            <a:r>
              <a:rPr lang="ru-RU" b="1" dirty="0"/>
              <a:t>9</a:t>
            </a:r>
            <a:r>
              <a:rPr lang="ru-RU" dirty="0"/>
              <a:t> пациентов: рак молочной железы    - </a:t>
            </a:r>
            <a:r>
              <a:rPr lang="ru-RU" b="1" dirty="0"/>
              <a:t>7</a:t>
            </a:r>
            <a:r>
              <a:rPr lang="ru-RU" dirty="0"/>
              <a:t> чел., рак шейки матки – </a:t>
            </a:r>
            <a:r>
              <a:rPr lang="ru-RU" b="1" dirty="0"/>
              <a:t>1</a:t>
            </a:r>
            <a:r>
              <a:rPr lang="ru-RU" dirty="0"/>
              <a:t> чел., рак простаты – </a:t>
            </a:r>
            <a:r>
              <a:rPr lang="ru-RU" b="1" dirty="0"/>
              <a:t>1</a:t>
            </a:r>
            <a:r>
              <a:rPr lang="ru-RU" dirty="0"/>
              <a:t> чел.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A1C12-FEFB-40D9-BB8F-F8F7E42D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46" y="2252024"/>
            <a:ext cx="938865" cy="1012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94C83-D218-42FE-B6C8-CAB7A5EE9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2252579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9E1484-8525-4E5E-B1F7-3B022BDB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5D89C-68EE-4732-9B5D-104A84F506E6}"/>
              </a:ext>
            </a:extLst>
          </p:cNvPr>
          <p:cNvSpPr/>
          <p:nvPr/>
        </p:nvSpPr>
        <p:spPr>
          <a:xfrm>
            <a:off x="2135560" y="1484784"/>
            <a:ext cx="9212519" cy="4692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97A62-F4B9-4FE3-8C3C-C9BF063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79" y="476839"/>
            <a:ext cx="10515600" cy="791922"/>
          </a:xfrm>
        </p:spPr>
        <p:txBody>
          <a:bodyPr>
            <a:normAutofit/>
          </a:bodyPr>
          <a:lstStyle/>
          <a:p>
            <a:r>
              <a:rPr lang="ru-RU" dirty="0"/>
              <a:t>Акции и скрининги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0D487-139C-4742-AAF2-197CBF74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9234" y="397421"/>
            <a:ext cx="10833531" cy="7200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9AD7187-A5C7-4222-A308-2680B31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484784"/>
            <a:ext cx="9377204" cy="4692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Акция, приуроченная к Всемирном дню борьбы против рака с </a:t>
            </a:r>
            <a:r>
              <a:rPr lang="ru-RU" dirty="0"/>
              <a:t>08.02.2020 по 29.02.2020  </a:t>
            </a:r>
          </a:p>
          <a:p>
            <a:pPr marL="0" indent="0">
              <a:buNone/>
            </a:pPr>
            <a:r>
              <a:rPr lang="ru-RU" dirty="0"/>
              <a:t>Приняли участие </a:t>
            </a:r>
            <a:r>
              <a:rPr lang="ru-RU" b="1" dirty="0"/>
              <a:t>1769 </a:t>
            </a:r>
            <a:r>
              <a:rPr lang="ru-RU" dirty="0"/>
              <a:t>пациентов</a:t>
            </a:r>
          </a:p>
          <a:p>
            <a:pPr marL="0" indent="0">
              <a:buNone/>
            </a:pPr>
            <a:r>
              <a:rPr lang="ru-RU" b="1" dirty="0"/>
              <a:t>1282</a:t>
            </a:r>
            <a:r>
              <a:rPr lang="ru-RU" dirty="0"/>
              <a:t> женщины </a:t>
            </a:r>
          </a:p>
          <a:p>
            <a:pPr marL="0" indent="0">
              <a:buNone/>
            </a:pPr>
            <a:r>
              <a:rPr lang="ru-RU" b="1" dirty="0"/>
              <a:t>487</a:t>
            </a:r>
            <a:r>
              <a:rPr lang="ru-RU" dirty="0"/>
              <a:t> мужчин. </a:t>
            </a:r>
          </a:p>
          <a:p>
            <a:pPr marL="0" indent="0">
              <a:buNone/>
            </a:pPr>
            <a:r>
              <a:rPr lang="ru-RU" dirty="0"/>
              <a:t>Выявлено </a:t>
            </a:r>
            <a:r>
              <a:rPr lang="ru-RU" b="1" dirty="0"/>
              <a:t>6</a:t>
            </a:r>
            <a:r>
              <a:rPr lang="ru-RU" dirty="0"/>
              <a:t> ЗНО: рак легких  - </a:t>
            </a:r>
            <a:r>
              <a:rPr lang="ru-RU" b="1" dirty="0"/>
              <a:t>2 </a:t>
            </a:r>
            <a:r>
              <a:rPr lang="ru-RU" dirty="0"/>
              <a:t>чел, рак почки – </a:t>
            </a:r>
            <a:r>
              <a:rPr lang="ru-RU" b="1" dirty="0"/>
              <a:t>1</a:t>
            </a:r>
            <a:r>
              <a:rPr lang="ru-RU" dirty="0"/>
              <a:t> чел., рак молочной железы – </a:t>
            </a:r>
            <a:r>
              <a:rPr lang="ru-RU" b="1" dirty="0"/>
              <a:t>3</a:t>
            </a:r>
            <a:r>
              <a:rPr lang="ru-RU" dirty="0"/>
              <a:t> чел. </a:t>
            </a:r>
          </a:p>
          <a:p>
            <a:pPr marL="0" indent="0">
              <a:buNone/>
            </a:pPr>
            <a:r>
              <a:rPr lang="ru-RU" dirty="0"/>
              <a:t>Проведено </a:t>
            </a:r>
            <a:r>
              <a:rPr lang="ru-RU" b="1" dirty="0"/>
              <a:t>426</a:t>
            </a:r>
            <a:r>
              <a:rPr lang="ru-RU" dirty="0"/>
              <a:t> маммографических исследований, </a:t>
            </a:r>
            <a:r>
              <a:rPr lang="ru-RU" b="1" dirty="0"/>
              <a:t>320</a:t>
            </a:r>
            <a:r>
              <a:rPr lang="ru-RU" dirty="0"/>
              <a:t> УЗИ молочных желез, </a:t>
            </a:r>
            <a:r>
              <a:rPr lang="ru-RU" b="1" dirty="0"/>
              <a:t>523</a:t>
            </a:r>
            <a:r>
              <a:rPr lang="ru-RU" dirty="0"/>
              <a:t> анализов кала на скрытую кровь, </a:t>
            </a:r>
            <a:r>
              <a:rPr lang="ru-RU" b="1" dirty="0"/>
              <a:t>371 </a:t>
            </a:r>
            <a:r>
              <a:rPr lang="ru-RU" dirty="0"/>
              <a:t>анализ крови на ПСА, </a:t>
            </a:r>
            <a:r>
              <a:rPr lang="ru-RU" b="1" dirty="0"/>
              <a:t>624</a:t>
            </a:r>
            <a:r>
              <a:rPr lang="ru-RU" dirty="0"/>
              <a:t> цитологических анализов мазка с шейки матки, </a:t>
            </a:r>
            <a:r>
              <a:rPr lang="ru-RU" b="1" dirty="0"/>
              <a:t>420</a:t>
            </a:r>
            <a:r>
              <a:rPr lang="ru-RU" dirty="0"/>
              <a:t> рентгенологических исследований органов грудной клетки, </a:t>
            </a:r>
            <a:r>
              <a:rPr lang="ru-RU" b="1" dirty="0"/>
              <a:t>100</a:t>
            </a:r>
            <a:r>
              <a:rPr lang="ru-RU" dirty="0"/>
              <a:t> НДКТ, </a:t>
            </a:r>
            <a:r>
              <a:rPr lang="ru-RU" b="1" dirty="0"/>
              <a:t>40</a:t>
            </a:r>
            <a:r>
              <a:rPr lang="ru-RU" dirty="0"/>
              <a:t> чел. обследовано врачом кабинета отказа от курения.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A1C12-FEFB-40D9-BB8F-F8F7E42D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46" y="2252024"/>
            <a:ext cx="938865" cy="1012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94C83-D218-42FE-B6C8-CAB7A5EE9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2252579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01DCB6-8497-468D-86F0-01BD310254C5}"/>
              </a:ext>
            </a:extLst>
          </p:cNvPr>
          <p:cNvSpPr/>
          <p:nvPr/>
        </p:nvSpPr>
        <p:spPr>
          <a:xfrm>
            <a:off x="2001552" y="1276171"/>
            <a:ext cx="9511212" cy="5249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9E1484-8525-4E5E-B1F7-3B022BDB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97A62-F4B9-4FE3-8C3C-C9BF063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79" y="476839"/>
            <a:ext cx="10515600" cy="791922"/>
          </a:xfrm>
        </p:spPr>
        <p:txBody>
          <a:bodyPr>
            <a:normAutofit/>
          </a:bodyPr>
          <a:lstStyle/>
          <a:p>
            <a:r>
              <a:rPr lang="ru-RU" dirty="0"/>
              <a:t>Акции и скрининги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0D487-139C-4742-AAF2-197CBF74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9234" y="397421"/>
            <a:ext cx="10833531" cy="7200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9AD7187-A5C7-4222-A308-2680B31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298" y="1268761"/>
            <a:ext cx="9511212" cy="490820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Акция</a:t>
            </a:r>
            <a:r>
              <a:rPr lang="ru-RU" b="1" dirty="0"/>
              <a:t> «Окно здоровья» </a:t>
            </a:r>
            <a:r>
              <a:rPr lang="ru-RU" dirty="0"/>
              <a:t>с 14.09.2020 по 17.09.2020  приуроченная ко дню безопасности пациента</a:t>
            </a:r>
          </a:p>
          <a:p>
            <a:pPr marL="0" indent="0">
              <a:buNone/>
            </a:pPr>
            <a:r>
              <a:rPr lang="ru-RU" dirty="0"/>
              <a:t>Обследовано  </a:t>
            </a:r>
            <a:r>
              <a:rPr lang="ru-RU" b="1" dirty="0"/>
              <a:t>182</a:t>
            </a:r>
            <a:r>
              <a:rPr lang="ru-RU" dirty="0"/>
              <a:t> человека</a:t>
            </a:r>
          </a:p>
          <a:p>
            <a:pPr marL="0" indent="0">
              <a:buNone/>
            </a:pPr>
            <a:r>
              <a:rPr lang="ru-RU" dirty="0"/>
              <a:t>мужчин – </a:t>
            </a:r>
            <a:r>
              <a:rPr lang="ru-RU" b="1" dirty="0"/>
              <a:t>57</a:t>
            </a:r>
          </a:p>
          <a:p>
            <a:pPr marL="0" indent="0">
              <a:buNone/>
            </a:pPr>
            <a:r>
              <a:rPr lang="ru-RU" dirty="0"/>
              <a:t>женщин – </a:t>
            </a:r>
            <a:r>
              <a:rPr lang="ru-RU" b="1" dirty="0"/>
              <a:t>125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Проведено </a:t>
            </a:r>
            <a:r>
              <a:rPr lang="ru-RU" b="1" dirty="0"/>
              <a:t>1059</a:t>
            </a:r>
            <a:r>
              <a:rPr lang="ru-RU" dirty="0"/>
              <a:t> обследований:</a:t>
            </a:r>
          </a:p>
          <a:p>
            <a:pPr marL="0" indent="0">
              <a:buNone/>
            </a:pPr>
            <a:r>
              <a:rPr lang="ru-RU" dirty="0"/>
              <a:t>Биоимпедансметрия - </a:t>
            </a:r>
            <a:r>
              <a:rPr lang="ru-RU" b="1" dirty="0"/>
              <a:t>182</a:t>
            </a:r>
            <a:r>
              <a:rPr lang="ru-RU" dirty="0"/>
              <a:t> человека; </a:t>
            </a:r>
          </a:p>
          <a:p>
            <a:pPr marL="0" indent="0">
              <a:buNone/>
            </a:pPr>
            <a:r>
              <a:rPr lang="ru-RU" dirty="0"/>
              <a:t>Экспресс анализ крови на холестерин- </a:t>
            </a:r>
            <a:r>
              <a:rPr lang="ru-RU" b="1" dirty="0"/>
              <a:t>181</a:t>
            </a:r>
            <a:r>
              <a:rPr lang="ru-RU" dirty="0"/>
              <a:t> человек; </a:t>
            </a:r>
          </a:p>
          <a:p>
            <a:pPr marL="0" indent="0">
              <a:buNone/>
            </a:pPr>
            <a:r>
              <a:rPr lang="ru-RU" dirty="0"/>
              <a:t>Экспресс анализ крови на глюкозу- </a:t>
            </a:r>
            <a:r>
              <a:rPr lang="ru-RU" b="1" dirty="0"/>
              <a:t>181</a:t>
            </a:r>
            <a:r>
              <a:rPr lang="ru-RU" dirty="0"/>
              <a:t> человек; </a:t>
            </a:r>
          </a:p>
          <a:p>
            <a:pPr marL="0" indent="0">
              <a:buNone/>
            </a:pPr>
            <a:r>
              <a:rPr lang="ru-RU" dirty="0"/>
              <a:t>Измерение артериального давления – </a:t>
            </a:r>
            <a:r>
              <a:rPr lang="ru-RU" b="1" dirty="0"/>
              <a:t>182</a:t>
            </a:r>
            <a:r>
              <a:rPr lang="ru-RU" dirty="0"/>
              <a:t> человека;</a:t>
            </a:r>
          </a:p>
          <a:p>
            <a:pPr marL="0" indent="0">
              <a:buNone/>
            </a:pPr>
            <a:r>
              <a:rPr lang="ru-RU" dirty="0"/>
              <a:t>Пульсоксиметрия – </a:t>
            </a:r>
            <a:r>
              <a:rPr lang="ru-RU" b="1" dirty="0"/>
              <a:t>182</a:t>
            </a:r>
            <a:r>
              <a:rPr lang="ru-RU" dirty="0"/>
              <a:t> человека;</a:t>
            </a:r>
          </a:p>
          <a:p>
            <a:pPr marL="0" indent="0">
              <a:buNone/>
            </a:pPr>
            <a:r>
              <a:rPr lang="ru-RU" dirty="0"/>
              <a:t>Измерение внутриглазного давления - </a:t>
            </a:r>
            <a:r>
              <a:rPr lang="ru-RU" b="1" dirty="0"/>
              <a:t>174</a:t>
            </a:r>
            <a:r>
              <a:rPr lang="ru-RU" dirty="0"/>
              <a:t> человека;</a:t>
            </a:r>
          </a:p>
          <a:p>
            <a:pPr marL="0" indent="0">
              <a:buNone/>
            </a:pPr>
            <a:r>
              <a:rPr lang="ru-RU" dirty="0"/>
              <a:t>Электрокардиография – </a:t>
            </a:r>
            <a:r>
              <a:rPr lang="ru-RU" b="1" dirty="0"/>
              <a:t>141</a:t>
            </a:r>
            <a:r>
              <a:rPr lang="ru-RU" dirty="0"/>
              <a:t> человек.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A1C12-FEFB-40D9-BB8F-F8F7E42D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46" y="2252024"/>
            <a:ext cx="938865" cy="1012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94C83-D218-42FE-B6C8-CAB7A5EE9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2252579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4A29E2-ADA5-4B45-8404-67F8A384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676C-7992-454A-B2AF-EDFF38BB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Кадры 2020 г.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9FB19A6-39FD-4FED-BB8F-848AD0599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12589"/>
              </p:ext>
            </p:extLst>
          </p:nvPr>
        </p:nvGraphicFramePr>
        <p:xfrm>
          <a:off x="695400" y="1412776"/>
          <a:ext cx="10585175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023">
                  <a:extLst>
                    <a:ext uri="{9D8B030D-6E8A-4147-A177-3AD203B41FA5}">
                      <a16:colId xmlns:a16="http://schemas.microsoft.com/office/drawing/2014/main" val="2442401724"/>
                    </a:ext>
                  </a:extLst>
                </a:gridCol>
                <a:gridCol w="3521576">
                  <a:extLst>
                    <a:ext uri="{9D8B030D-6E8A-4147-A177-3AD203B41FA5}">
                      <a16:colId xmlns:a16="http://schemas.microsoft.com/office/drawing/2014/main" val="824099467"/>
                    </a:ext>
                  </a:extLst>
                </a:gridCol>
                <a:gridCol w="3521576">
                  <a:extLst>
                    <a:ext uri="{9D8B030D-6E8A-4147-A177-3AD203B41FA5}">
                      <a16:colId xmlns:a16="http://schemas.microsoft.com/office/drawing/2014/main" val="6925862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r>
                        <a:rPr lang="ru-RU" sz="2400" dirty="0"/>
                        <a:t>ВРАЧИ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СРЕДНИЙ МЕД 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ПРОЧИЕ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0004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ru-RU" sz="2400" dirty="0"/>
                        <a:t>ставок всего - 468,25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ставок всего - 472,5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ставок всего – 315,25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392658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ru-RU" sz="2400" dirty="0"/>
                        <a:t>занято - 315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занято – 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занято - 298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84502"/>
                  </a:ext>
                </a:extLst>
              </a:tr>
              <a:tr h="545192">
                <a:tc>
                  <a:txBody>
                    <a:bodyPr/>
                    <a:lstStyle/>
                    <a:p>
                      <a:r>
                        <a:rPr lang="ru-RU" sz="2400" dirty="0"/>
                        <a:t>физических лиц – 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физических лиц – 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физических лиц – 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0610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C9B3EE-8489-4FB3-9699-EE719949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2" y="351210"/>
            <a:ext cx="10833531" cy="548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DEA6B3-C947-446F-B8DD-5DA69853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5078637"/>
            <a:ext cx="1298561" cy="12985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BFC72B-8F55-4EAE-9E8C-A4DC9617C597}"/>
              </a:ext>
            </a:extLst>
          </p:cNvPr>
          <p:cNvSpPr/>
          <p:nvPr/>
        </p:nvSpPr>
        <p:spPr>
          <a:xfrm>
            <a:off x="2495600" y="5157192"/>
            <a:ext cx="828092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94B76C-A1F2-4439-AB42-8F301E31CE35}"/>
              </a:ext>
            </a:extLst>
          </p:cNvPr>
          <p:cNvSpPr/>
          <p:nvPr/>
        </p:nvSpPr>
        <p:spPr>
          <a:xfrm>
            <a:off x="2495600" y="507863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Повышение квалификации прошли 198 человек, из них врачи 82 чел., средний медицинский персонал 101 чел.</a:t>
            </a:r>
          </a:p>
          <a:p>
            <a:r>
              <a:rPr lang="ru-RU" sz="2400" dirty="0"/>
              <a:t>Обучение прошел 1 врач-терапевт на врача общей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49557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41F41E-ECF8-4371-A4C9-26D6C5DA4616}"/>
              </a:ext>
            </a:extLst>
          </p:cNvPr>
          <p:cNvSpPr/>
          <p:nvPr/>
        </p:nvSpPr>
        <p:spPr>
          <a:xfrm>
            <a:off x="695728" y="1272817"/>
            <a:ext cx="7560512" cy="5324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BD9913-1395-49C9-B964-C5EDE0957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3ED35-B48F-42B9-AE6D-11148738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643"/>
          </a:xfrm>
        </p:spPr>
        <p:txBody>
          <a:bodyPr/>
          <a:lstStyle/>
          <a:p>
            <a:r>
              <a:rPr lang="ru-RU" dirty="0"/>
              <a:t>Награды персоналу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6BD270-E660-4412-9238-DE9178E166BC}"/>
              </a:ext>
            </a:extLst>
          </p:cNvPr>
          <p:cNvSpPr/>
          <p:nvPr/>
        </p:nvSpPr>
        <p:spPr>
          <a:xfrm>
            <a:off x="551728" y="1340768"/>
            <a:ext cx="7850072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2020 год был непростым для всей системы здравоохранения.</a:t>
            </a:r>
          </a:p>
          <a:p>
            <a:r>
              <a:rPr lang="ru-RU" sz="2000" b="1" dirty="0"/>
              <a:t>Борьба с эпидемией  новой коронавирусной инфекции потребовала перестройки и создания новых регламентов работы, перераспределения ресурсов. Длительная работа в режиме повышенной готовности потребовала от каждого сотрудника большого напряжения. Тем не менее, коллектив поликлиники выполнял и плановые, и сверхурочные задачи.</a:t>
            </a:r>
          </a:p>
          <a:p>
            <a:r>
              <a:rPr lang="ru-RU" sz="2000" dirty="0"/>
              <a:t>Наши усилия были отмечены наградами Правительства Москвы</a:t>
            </a:r>
          </a:p>
          <a:p>
            <a:r>
              <a:rPr lang="ru-RU" sz="2000" dirty="0"/>
              <a:t>Благодарственное письмо Мэра Москвы получили </a:t>
            </a:r>
            <a:r>
              <a:rPr lang="ru-RU" sz="2000" b="1" dirty="0"/>
              <a:t>14</a:t>
            </a:r>
            <a:r>
              <a:rPr lang="ru-RU" sz="2000" dirty="0"/>
              <a:t> человек</a:t>
            </a:r>
          </a:p>
          <a:p>
            <a:r>
              <a:rPr lang="ru-RU" sz="2000" dirty="0"/>
              <a:t>Благодарностью Мэра Москвы награждены </a:t>
            </a:r>
            <a:r>
              <a:rPr lang="ru-RU" sz="2000" b="1" dirty="0"/>
              <a:t>25</a:t>
            </a:r>
            <a:r>
              <a:rPr lang="ru-RU" sz="2000" dirty="0"/>
              <a:t> человек</a:t>
            </a:r>
          </a:p>
          <a:p>
            <a:r>
              <a:rPr lang="ru-RU" sz="2000" dirty="0"/>
              <a:t>Почетная грамота Правительства Москвы вручена </a:t>
            </a:r>
            <a:r>
              <a:rPr lang="ru-RU" sz="2000" b="1" dirty="0"/>
              <a:t>Когиновой Н.В.</a:t>
            </a:r>
            <a:r>
              <a:rPr lang="ru-RU" sz="2000" dirty="0"/>
              <a:t> и </a:t>
            </a:r>
            <a:r>
              <a:rPr lang="ru-RU" sz="2000" b="1" dirty="0"/>
              <a:t>Мансуровой О. И.</a:t>
            </a:r>
          </a:p>
          <a:p>
            <a:r>
              <a:rPr lang="ru-RU" sz="2000" dirty="0"/>
              <a:t>Звание Почетный медицинский работник города Москвы присвоено  </a:t>
            </a:r>
            <a:r>
              <a:rPr lang="ru-RU" sz="2000" b="1" dirty="0"/>
              <a:t>Мамонтовой О.А.</a:t>
            </a:r>
          </a:p>
          <a:p>
            <a:r>
              <a:rPr lang="ru-RU" sz="2000" dirty="0"/>
              <a:t>Заслуженный врач города Москвы - </a:t>
            </a:r>
            <a:r>
              <a:rPr lang="ru-RU" sz="2000" b="1" dirty="0"/>
              <a:t>Сердюк С.Н.</a:t>
            </a:r>
          </a:p>
          <a:p>
            <a:r>
              <a:rPr lang="ru-RU" sz="2000" dirty="0"/>
              <a:t>Почетной грамотой Президента РФ награжден </a:t>
            </a:r>
            <a:r>
              <a:rPr lang="ru-RU" sz="2000" b="1" dirty="0"/>
              <a:t>Инджиев А.А.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B9098A-C454-4CAB-B05F-7037269B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1" y="548680"/>
            <a:ext cx="10990091" cy="741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2D2DED-2AC9-4C29-B999-DAA362A7C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98926"/>
            <a:ext cx="3096000" cy="49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A4521E-E8FA-427D-A4DE-D7BFD2DE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A250A-8BDA-496C-8EA8-F29FCCDD8DD2}"/>
              </a:ext>
            </a:extLst>
          </p:cNvPr>
          <p:cNvSpPr txBox="1"/>
          <p:nvPr/>
        </p:nvSpPr>
        <p:spPr>
          <a:xfrm>
            <a:off x="2927648" y="2348880"/>
            <a:ext cx="6855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  <a:p>
            <a:r>
              <a:rPr lang="ru-RU" sz="4800" dirty="0"/>
              <a:t>            </a:t>
            </a:r>
          </a:p>
          <a:p>
            <a:endParaRPr lang="ru-RU" sz="4800" dirty="0"/>
          </a:p>
          <a:p>
            <a:endParaRPr lang="ru-RU" sz="4800" dirty="0"/>
          </a:p>
          <a:p>
            <a:r>
              <a:rPr lang="ru-RU" sz="4800" dirty="0"/>
              <a:t>           </a:t>
            </a:r>
            <a:r>
              <a:rPr lang="ru-RU" sz="3200" dirty="0"/>
              <a:t>19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350974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188640"/>
            <a:ext cx="12299237" cy="7046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Общие сведения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628315" y="6211861"/>
            <a:ext cx="9012301" cy="762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 279 242</a:t>
            </a:r>
          </a:p>
          <a:p>
            <a:r>
              <a:rPr lang="ru-RU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2" y="5950929"/>
            <a:ext cx="936103" cy="101125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876678"/>
            <a:ext cx="1016925" cy="1016925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54960A8-6288-4218-8F9C-7ECD26A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9903"/>
              </p:ext>
            </p:extLst>
          </p:nvPr>
        </p:nvGraphicFramePr>
        <p:xfrm>
          <a:off x="551384" y="1052735"/>
          <a:ext cx="11089232" cy="4752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790">
                  <a:extLst>
                    <a:ext uri="{9D8B030D-6E8A-4147-A177-3AD203B41FA5}">
                      <a16:colId xmlns:a16="http://schemas.microsoft.com/office/drawing/2014/main" val="1787313076"/>
                    </a:ext>
                  </a:extLst>
                </a:gridCol>
                <a:gridCol w="8445442">
                  <a:extLst>
                    <a:ext uri="{9D8B030D-6E8A-4147-A177-3AD203B41FA5}">
                      <a16:colId xmlns:a16="http://schemas.microsoft.com/office/drawing/2014/main" val="2036071644"/>
                    </a:ext>
                  </a:extLst>
                </a:gridCol>
              </a:tblGrid>
              <a:tr h="741111">
                <a:tc gridSpan="2">
                  <a:txBody>
                    <a:bodyPr/>
                    <a:lstStyle/>
                    <a:p>
                      <a:r>
                        <a:rPr lang="ru-RU" sz="2400" dirty="0"/>
                        <a:t>ГБУЗ «КДП №121 ДЗМ» имеет в составе головное здание + 8 филиалов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62296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Филиалы № 6 и №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Прием врачей-травматологов-ортопедов  в круглосуточном режиме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0528"/>
                  </a:ext>
                </a:extLst>
              </a:tr>
              <a:tr h="1174041"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Онкологическое отделение, в котором на диспансерном наблюдении состоит 5329 человек. Дневной стационар на 18 коек. С 15.12.2020 онкологическое отделение перешло в состав ГБУЗ «ГКБ № 40 ДЗМ»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80310"/>
                  </a:ext>
                </a:extLst>
              </a:tr>
              <a:tr h="1174041"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 Стоматологической поликлиники № 64. Пациенты в рамках обязательного медицинского страхования, получают все виды амбулаторной стоматологической помощи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82798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Филиалы №1 и №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Филиалы бюро МСЭ - медико-социальная экспертиза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801228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 № 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Филиал ГБУЗ «ПКБ № 1 ДЗМ» «ПНД №13»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098210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4612DB6-B57C-4417-89A1-7CB88A6B7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02" y="5948093"/>
            <a:ext cx="1016925" cy="10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964358" y="1536961"/>
            <a:ext cx="6768828" cy="5060387"/>
          </a:xfrm>
          <a:prstGeom prst="roundRect">
            <a:avLst>
              <a:gd name="adj" fmla="val 19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4964358" y="1536961"/>
            <a:ext cx="6768828" cy="50603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соответствии с «Московским стандартом поликлиники +» в каждом здании ведут прием врачи-терапевты, врачи общей практики, врачи-хирурги, врачи-урологи, врачи-оториноларингологи, врачи-офтальмологи, врачи-кардиологи, врачи-эндокринологи, врачи-неврологи.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головном здании принимают врачи узких специальностей: два врача-гастроэнтеролога, врач-аллерголог-иммунолог, врач-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врач-инфекционист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347944" y="363325"/>
            <a:ext cx="4392000" cy="6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EBCAD-AD7A-4D84-A261-1D0AEEAF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6" y="-2960"/>
            <a:ext cx="11971837" cy="6858000"/>
          </a:xfrm>
          <a:prstGeom prst="rect">
            <a:avLst/>
          </a:prstGeom>
        </p:spPr>
      </p:pic>
      <p:sp>
        <p:nvSpPr>
          <p:cNvPr id="130" name="Google Shape;130;p14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Посещения поликлиники в 2020 году</a:t>
            </a:r>
            <a:r>
              <a:rPr lang="ru-RU" sz="3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" name="Google Shape;132;p14"/>
          <p:cNvCxnSpPr/>
          <p:nvPr/>
        </p:nvCxnSpPr>
        <p:spPr>
          <a:xfrm>
            <a:off x="4655839" y="324425"/>
            <a:ext cx="6840900" cy="0"/>
          </a:xfrm>
          <a:prstGeom prst="straightConnector1">
            <a:avLst/>
          </a:prstGeom>
          <a:noFill/>
          <a:ln w="57150" cap="flat" cmpd="sng">
            <a:solidFill>
              <a:srgbClr val="49BE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14"/>
          <p:cNvSpPr txBox="1"/>
          <p:nvPr/>
        </p:nvSpPr>
        <p:spPr>
          <a:xfrm>
            <a:off x="4705714" y="1484784"/>
            <a:ext cx="1800276" cy="99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1 1</a:t>
            </a:r>
            <a:r>
              <a:rPr lang="ru-RU" sz="2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15 401</a:t>
            </a:r>
            <a:endParaRPr sz="2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посещений в 2020 г</a:t>
            </a: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Google Shape;134;p14"/>
          <p:cNvCxnSpPr/>
          <p:nvPr/>
        </p:nvCxnSpPr>
        <p:spPr>
          <a:xfrm>
            <a:off x="6505990" y="1844824"/>
            <a:ext cx="792088" cy="0"/>
          </a:xfrm>
          <a:prstGeom prst="straightConnector1">
            <a:avLst/>
          </a:prstGeom>
          <a:noFill/>
          <a:ln w="28575" cap="rnd" cmpd="sng">
            <a:solidFill>
              <a:srgbClr val="49BED8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37" name="Google Shape;137;p14"/>
          <p:cNvSpPr txBox="1"/>
          <p:nvPr/>
        </p:nvSpPr>
        <p:spPr>
          <a:xfrm>
            <a:off x="4511824" y="2704989"/>
            <a:ext cx="2952328" cy="33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</a:pPr>
            <a:endParaRPr sz="16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4">
            <a:alphaModFix/>
          </a:blip>
          <a:srcRect l="26394" t="2749" r="32046"/>
          <a:stretch/>
        </p:blipFill>
        <p:spPr>
          <a:xfrm>
            <a:off x="-130791" y="-2960"/>
            <a:ext cx="4417168" cy="686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7320136" y="1090935"/>
            <a:ext cx="4034838" cy="291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По заболеванию </a:t>
            </a: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821 379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С профилактической целью </a:t>
            </a:r>
            <a:r>
              <a:rPr lang="ru-RU" sz="2800" b="1" dirty="0">
                <a:ea typeface="Calibri"/>
                <a:cs typeface="Calibri"/>
                <a:sym typeface="Calibri"/>
              </a:rPr>
              <a:t>294 022</a:t>
            </a:r>
            <a:endParaRPr lang="ru-RU"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Посещений на дому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61 655</a:t>
            </a:r>
          </a:p>
          <a:p>
            <a:pPr lvl="0"/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Обращений по </a:t>
            </a:r>
            <a:r>
              <a:rPr lang="ru-RU" sz="2800" dirty="0">
                <a:ea typeface="Calibri"/>
                <a:cs typeface="Calibri"/>
                <a:sym typeface="Calibri"/>
              </a:rPr>
              <a:t>заболеванию </a:t>
            </a:r>
            <a:r>
              <a:rPr lang="ru-RU" sz="2800" b="1" dirty="0">
                <a:ea typeface="Calibri"/>
                <a:cs typeface="Calibri"/>
                <a:sym typeface="Calibri"/>
              </a:rPr>
              <a:t>321 683</a:t>
            </a:r>
          </a:p>
          <a:p>
            <a:pPr lvl="0"/>
            <a:r>
              <a:rPr lang="ru-RU" sz="2800" dirty="0">
                <a:ea typeface="Calibri"/>
                <a:cs typeface="Calibri"/>
                <a:sym typeface="Calibri"/>
              </a:rPr>
              <a:t>Осмотры в центре здоровья </a:t>
            </a:r>
            <a:r>
              <a:rPr lang="ru-RU" sz="2800" b="1" dirty="0">
                <a:ea typeface="Calibri"/>
                <a:cs typeface="Calibri"/>
                <a:sym typeface="Calibri"/>
              </a:rPr>
              <a:t>1 426  </a:t>
            </a:r>
            <a:endParaRPr lang="ru-RU"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52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53619" y="2010"/>
            <a:ext cx="12299237" cy="70462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74287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рамках предупреждения распространения новой коронавирусной инфекции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194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438120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7909D3-4EDC-4A86-A86B-298783BCDBC0}"/>
              </a:ext>
            </a:extLst>
          </p:cNvPr>
          <p:cNvSpPr txBox="1"/>
          <p:nvPr/>
        </p:nvSpPr>
        <p:spPr>
          <a:xfrm>
            <a:off x="3104582" y="1542848"/>
            <a:ext cx="392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каждом филиале организованы фильтр-боксы для приема пациентов с повышенной температурой тела и респираторной симптоматикой</a:t>
            </a:r>
          </a:p>
        </p:txBody>
      </p:sp>
      <p:sp>
        <p:nvSpPr>
          <p:cNvPr id="29" name="Стрелка: изогнутая вниз 28">
            <a:extLst>
              <a:ext uri="{FF2B5EF4-FFF2-40B4-BE49-F238E27FC236}">
                <a16:creationId xmlns:a16="http://schemas.microsoft.com/office/drawing/2014/main" id="{53B80128-A4F0-40C1-B502-5CF8B96FBEE4}"/>
              </a:ext>
            </a:extLst>
          </p:cNvPr>
          <p:cNvSpPr/>
          <p:nvPr/>
        </p:nvSpPr>
        <p:spPr>
          <a:xfrm>
            <a:off x="1945088" y="141831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336ACE9-7CA6-4010-9C38-0ED0442658ED}"/>
              </a:ext>
            </a:extLst>
          </p:cNvPr>
          <p:cNvSpPr/>
          <p:nvPr/>
        </p:nvSpPr>
        <p:spPr>
          <a:xfrm>
            <a:off x="443372" y="1585266"/>
            <a:ext cx="2067774" cy="168480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4D03577-9AA3-41D1-8122-6A56D9BEA279}"/>
              </a:ext>
            </a:extLst>
          </p:cNvPr>
          <p:cNvSpPr/>
          <p:nvPr/>
        </p:nvSpPr>
        <p:spPr>
          <a:xfrm>
            <a:off x="443372" y="3912074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базе отделения медицинской помощи взрослому населению на дому созданы мобильные ковидные бригады. Пролечено и обеспечено лекарствами </a:t>
            </a:r>
            <a:r>
              <a:rPr lang="ru-RU" sz="2400" b="1" dirty="0"/>
              <a:t>28284 </a:t>
            </a:r>
            <a:r>
              <a:rPr lang="ru-RU" sz="2400" dirty="0"/>
              <a:t>пациента</a:t>
            </a:r>
          </a:p>
        </p:txBody>
      </p:sp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46AACDDA-5527-411B-B849-22DB7A897462}"/>
              </a:ext>
            </a:extLst>
          </p:cNvPr>
          <p:cNvSpPr/>
          <p:nvPr/>
        </p:nvSpPr>
        <p:spPr>
          <a:xfrm flipH="1">
            <a:off x="3845749" y="5474199"/>
            <a:ext cx="1602178" cy="69780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0D2E775-86E8-422C-B5E2-52BCE6FD9E33}"/>
              </a:ext>
            </a:extLst>
          </p:cNvPr>
          <p:cNvSpPr/>
          <p:nvPr/>
        </p:nvSpPr>
        <p:spPr>
          <a:xfrm>
            <a:off x="4844229" y="4025768"/>
            <a:ext cx="1944216" cy="174565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2FCA644-5A0F-429E-935A-96B0EA788FC1}"/>
              </a:ext>
            </a:extLst>
          </p:cNvPr>
          <p:cNvSpPr/>
          <p:nvPr/>
        </p:nvSpPr>
        <p:spPr>
          <a:xfrm>
            <a:off x="7176120" y="2844976"/>
            <a:ext cx="42633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Проводится  аудиоконтроль пациентам с установленным диагнозом новой коронавирусной инфекции и вирусными пневмониями для оценки динамики состояния для своевременной коррекции терапии, направления в АКТЦ, вызова врача на дом или госпитализац</a:t>
            </a:r>
            <a:r>
              <a:rPr lang="ru-RU" sz="2000" dirty="0"/>
              <a:t>ии в случае ухудшения состояния.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8B7EEAB-84BF-468B-9764-19C875934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91660">
            <a:off x="9351861" y="1599097"/>
            <a:ext cx="1355994" cy="99741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451D69C2-D0A7-49E4-99AA-9AB623495DD6}"/>
              </a:ext>
            </a:extLst>
          </p:cNvPr>
          <p:cNvSpPr/>
          <p:nvPr/>
        </p:nvSpPr>
        <p:spPr>
          <a:xfrm>
            <a:off x="7653595" y="1071781"/>
            <a:ext cx="2016224" cy="170544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53619" y="2010"/>
            <a:ext cx="12299237" cy="70462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74287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рамках предупреждения распространения новой коронавирусной инфекции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194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438120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7909D3-4EDC-4A86-A86B-298783BCDBC0}"/>
              </a:ext>
            </a:extLst>
          </p:cNvPr>
          <p:cNvSpPr txBox="1"/>
          <p:nvPr/>
        </p:nvSpPr>
        <p:spPr>
          <a:xfrm>
            <a:off x="3525373" y="1408713"/>
            <a:ext cx="3823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 11.04.2020 по 23.07.2020 в головном здании был организован АКТЦ  для обследования пациентов с целью диагностики вирусной пневмонии</a:t>
            </a:r>
          </a:p>
        </p:txBody>
      </p:sp>
      <p:sp>
        <p:nvSpPr>
          <p:cNvPr id="29" name="Стрелка: изогнутая вниз 28">
            <a:extLst>
              <a:ext uri="{FF2B5EF4-FFF2-40B4-BE49-F238E27FC236}">
                <a16:creationId xmlns:a16="http://schemas.microsoft.com/office/drawing/2014/main" id="{53B80128-A4F0-40C1-B502-5CF8B96FBEE4}"/>
              </a:ext>
            </a:extLst>
          </p:cNvPr>
          <p:cNvSpPr/>
          <p:nvPr/>
        </p:nvSpPr>
        <p:spPr>
          <a:xfrm>
            <a:off x="2167056" y="1520500"/>
            <a:ext cx="144015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336ACE9-7CA6-4010-9C38-0ED0442658ED}"/>
              </a:ext>
            </a:extLst>
          </p:cNvPr>
          <p:cNvSpPr/>
          <p:nvPr/>
        </p:nvSpPr>
        <p:spPr>
          <a:xfrm>
            <a:off x="866743" y="1574790"/>
            <a:ext cx="2220959" cy="193899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4D03577-9AA3-41D1-8122-6A56D9BEA279}"/>
              </a:ext>
            </a:extLst>
          </p:cNvPr>
          <p:cNvSpPr/>
          <p:nvPr/>
        </p:nvSpPr>
        <p:spPr>
          <a:xfrm>
            <a:off x="866744" y="3717037"/>
            <a:ext cx="36810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время работы АКТЦ было проведено </a:t>
            </a:r>
            <a:r>
              <a:rPr lang="ru-RU" sz="2400" b="1" dirty="0"/>
              <a:t>11865 </a:t>
            </a:r>
            <a:r>
              <a:rPr lang="ru-RU" sz="2400" dirty="0"/>
              <a:t>исследований, из них </a:t>
            </a:r>
            <a:r>
              <a:rPr lang="ru-RU" sz="2400" b="1" dirty="0"/>
              <a:t>78% (9254) </a:t>
            </a:r>
            <a:r>
              <a:rPr lang="ru-RU" sz="2400" dirty="0"/>
              <a:t>исследований с выявленной вирусной пневмонией различной степени тяжести согласно КТ-критериям </a:t>
            </a:r>
          </a:p>
        </p:txBody>
      </p:sp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46AACDDA-5527-411B-B849-22DB7A897462}"/>
              </a:ext>
            </a:extLst>
          </p:cNvPr>
          <p:cNvSpPr/>
          <p:nvPr/>
        </p:nvSpPr>
        <p:spPr>
          <a:xfrm flipH="1">
            <a:off x="4295800" y="5609409"/>
            <a:ext cx="1602178" cy="69780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0D2E775-86E8-422C-B5E2-52BCE6FD9E33}"/>
              </a:ext>
            </a:extLst>
          </p:cNvPr>
          <p:cNvSpPr/>
          <p:nvPr/>
        </p:nvSpPr>
        <p:spPr>
          <a:xfrm>
            <a:off x="4610746" y="3855595"/>
            <a:ext cx="2543735" cy="217061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8B7EEAB-84BF-468B-9764-19C875934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91660">
            <a:off x="9827029" y="1406085"/>
            <a:ext cx="1355994" cy="99741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451D69C2-D0A7-49E4-99AA-9AB623495DD6}"/>
              </a:ext>
            </a:extLst>
          </p:cNvPr>
          <p:cNvSpPr/>
          <p:nvPr/>
        </p:nvSpPr>
        <p:spPr>
          <a:xfrm>
            <a:off x="7708840" y="1080248"/>
            <a:ext cx="2448272" cy="197617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CE1DF8-0AA2-4C80-B0A4-A95E716520A5}"/>
              </a:ext>
            </a:extLst>
          </p:cNvPr>
          <p:cNvSpPr/>
          <p:nvPr/>
        </p:nvSpPr>
        <p:spPr>
          <a:xfrm>
            <a:off x="7236840" y="3166561"/>
            <a:ext cx="4715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4.09.2020 года организован Центр клинических исследований эффективности, иммуногенности и безопасности комбинированной векторной вакцины Гам-КОВИД-</a:t>
            </a:r>
            <a:r>
              <a:rPr lang="ru-RU" sz="2400" dirty="0" err="1"/>
              <a:t>Вак</a:t>
            </a:r>
            <a:r>
              <a:rPr lang="ru-RU" sz="2400" dirty="0"/>
              <a:t> в профилактике коронавирусной инфекции. Приняло участие </a:t>
            </a:r>
            <a:r>
              <a:rPr lang="ru-RU" sz="2400" b="1" dirty="0"/>
              <a:t>4505 </a:t>
            </a:r>
            <a:r>
              <a:rPr lang="ru-RU" sz="2400" dirty="0"/>
              <a:t>чел., из них вакцинировано </a:t>
            </a:r>
            <a:r>
              <a:rPr lang="ru-RU" sz="2400" b="1" dirty="0"/>
              <a:t>2349</a:t>
            </a:r>
            <a:r>
              <a:rPr lang="ru-RU" sz="2400" dirty="0"/>
              <a:t>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61688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53619" y="2010"/>
            <a:ext cx="12299237" cy="70462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74287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рамках предупреждения распространения новой коронавирусной инфекции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194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438120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CBB20CE-2386-474B-9894-31710B3BA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0" y="1530399"/>
            <a:ext cx="3600476" cy="49506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DD2041-4321-4BEC-B0D7-17CF44F43E2D}"/>
              </a:ext>
            </a:extLst>
          </p:cNvPr>
          <p:cNvSpPr/>
          <p:nvPr/>
        </p:nvSpPr>
        <p:spPr>
          <a:xfrm>
            <a:off x="4822866" y="1530368"/>
            <a:ext cx="6748099" cy="4950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A1F7578-E683-47AC-A2DB-1CFBE127FBC2}"/>
              </a:ext>
            </a:extLst>
          </p:cNvPr>
          <p:cNvSpPr/>
          <p:nvPr/>
        </p:nvSpPr>
        <p:spPr>
          <a:xfrm>
            <a:off x="4945222" y="1839180"/>
            <a:ext cx="65748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 05.12.2020 года в филиале № 8 проводится вакцинация населения от новой коронавирусной инфекции в рамках гражданского оборота.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 данный момент вакцинировано  </a:t>
            </a:r>
            <a:r>
              <a:rPr lang="ru-RU" sz="2400" b="1" dirty="0"/>
              <a:t>3910 человек 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 14.01.2021 года для вакцинации населения от COVID-19 в рамках гражданского оборота открыты кабинеты в филиале № 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7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4106"/>
            <a:ext cx="12299237" cy="7046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Результаты плановой деятельности в 2020 г.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19" y="6211861"/>
            <a:ext cx="8557665" cy="76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54960A8-6288-4218-8F9C-7ECD26A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65992"/>
              </p:ext>
            </p:extLst>
          </p:nvPr>
        </p:nvGraphicFramePr>
        <p:xfrm>
          <a:off x="660279" y="1052736"/>
          <a:ext cx="10871444" cy="5446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1585">
                  <a:extLst>
                    <a:ext uri="{9D8B030D-6E8A-4147-A177-3AD203B41FA5}">
                      <a16:colId xmlns:a16="http://schemas.microsoft.com/office/drawing/2014/main" val="1787313076"/>
                    </a:ext>
                  </a:extLst>
                </a:gridCol>
                <a:gridCol w="6659859">
                  <a:extLst>
                    <a:ext uri="{9D8B030D-6E8A-4147-A177-3AD203B41FA5}">
                      <a16:colId xmlns:a16="http://schemas.microsoft.com/office/drawing/2014/main" val="2036071644"/>
                    </a:ext>
                  </a:extLst>
                </a:gridCol>
              </a:tblGrid>
              <a:tr h="273652"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62296"/>
                  </a:ext>
                </a:extLst>
              </a:tr>
              <a:tr h="1269418">
                <a:tc>
                  <a:txBody>
                    <a:bodyPr/>
                    <a:lstStyle/>
                    <a:p>
                      <a:r>
                        <a:rPr lang="ru-RU" sz="2000" dirty="0"/>
                        <a:t>ИВОВ, УВОВ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100 % и приравненные к ним лица прошли диспансеризацию 2 раза в год – всего </a:t>
                      </a:r>
                      <a:r>
                        <a:rPr lang="ru-RU" sz="2000" b="1" dirty="0"/>
                        <a:t>349 чел</a:t>
                      </a:r>
                      <a:r>
                        <a:rPr lang="ru-RU" sz="2000" dirty="0"/>
                        <a:t>. (из них – 5 получили санаторно-курортное лечение, </a:t>
                      </a:r>
                      <a:r>
                        <a:rPr lang="ru-RU" sz="2000" b="1" dirty="0"/>
                        <a:t>34 –</a:t>
                      </a:r>
                      <a:r>
                        <a:rPr lang="ru-RU" sz="2000" dirty="0"/>
                        <a:t> стационарное).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7375"/>
                  </a:ext>
                </a:extLst>
              </a:tr>
              <a:tr h="752440">
                <a:tc>
                  <a:txBody>
                    <a:bodyPr/>
                    <a:lstStyle/>
                    <a:p>
                      <a:r>
                        <a:rPr lang="ru-RU" sz="2000" dirty="0"/>
                        <a:t>Ветераны боевых действий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Всего </a:t>
                      </a:r>
                      <a:r>
                        <a:rPr lang="ru-RU" sz="2000" b="1" dirty="0"/>
                        <a:t>71 чел</a:t>
                      </a:r>
                      <a:r>
                        <a:rPr lang="ru-RU" sz="2000" dirty="0"/>
                        <a:t>., из них: </a:t>
                      </a:r>
                      <a:r>
                        <a:rPr lang="ru-RU" sz="2000" b="1" dirty="0"/>
                        <a:t>65 чел</a:t>
                      </a:r>
                      <a:r>
                        <a:rPr lang="ru-RU" sz="2000" dirty="0"/>
                        <a:t>. прошли диспансеризацию </a:t>
                      </a:r>
                      <a:r>
                        <a:rPr lang="ru-RU" sz="2000" b="1" dirty="0"/>
                        <a:t>(91,5%), 68 чел. </a:t>
                      </a:r>
                      <a:r>
                        <a:rPr lang="ru-RU" sz="2000" dirty="0"/>
                        <a:t>была оказана медицинская помощь </a:t>
                      </a:r>
                      <a:r>
                        <a:rPr lang="ru-RU" sz="2000" b="1" dirty="0"/>
                        <a:t>(95%).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0528"/>
                  </a:ext>
                </a:extLst>
              </a:tr>
              <a:tr h="974204">
                <a:tc>
                  <a:txBody>
                    <a:bodyPr/>
                    <a:lstStyle/>
                    <a:p>
                      <a:r>
                        <a:rPr lang="ru-RU" sz="2000" dirty="0"/>
                        <a:t>Граждане, подвергшиеся радиации вследствие катастрофы на Чернобыльской АЭС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Всего </a:t>
                      </a:r>
                      <a:r>
                        <a:rPr lang="ru-RU" sz="2000" b="1" dirty="0"/>
                        <a:t>160 чел</a:t>
                      </a:r>
                      <a:r>
                        <a:rPr lang="ru-RU" sz="2000" dirty="0"/>
                        <a:t>., прошли диспансеризацию </a:t>
                      </a:r>
                      <a:r>
                        <a:rPr lang="ru-RU" sz="2000" b="1" dirty="0"/>
                        <a:t>156</a:t>
                      </a:r>
                      <a:r>
                        <a:rPr lang="ru-RU" sz="2000" dirty="0"/>
                        <a:t> человек </a:t>
                      </a:r>
                      <a:r>
                        <a:rPr lang="ru-RU" sz="2000" b="1" dirty="0"/>
                        <a:t>(97,5%).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80310"/>
                  </a:ext>
                </a:extLst>
              </a:tr>
              <a:tr h="1859845">
                <a:tc>
                  <a:txBody>
                    <a:bodyPr/>
                    <a:lstStyle/>
                    <a:p>
                      <a:r>
                        <a:rPr lang="ru-RU" sz="2000" dirty="0"/>
                        <a:t>Инвалиды, прикрепленные к поликлинике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18 825</a:t>
                      </a:r>
                      <a:r>
                        <a:rPr lang="ru-RU" sz="2000" dirty="0"/>
                        <a:t>, из них: первой группы – </a:t>
                      </a:r>
                      <a:r>
                        <a:rPr lang="ru-RU" sz="2000" b="1" dirty="0"/>
                        <a:t>1697</a:t>
                      </a:r>
                      <a:r>
                        <a:rPr lang="ru-RU" sz="2000" dirty="0"/>
                        <a:t>, второй – </a:t>
                      </a:r>
                      <a:r>
                        <a:rPr lang="ru-RU" sz="2000" b="1" dirty="0"/>
                        <a:t>9356</a:t>
                      </a:r>
                      <a:r>
                        <a:rPr lang="ru-RU" sz="2000" dirty="0"/>
                        <a:t>, третьей – </a:t>
                      </a:r>
                      <a:r>
                        <a:rPr lang="ru-RU" sz="2000" b="1" dirty="0"/>
                        <a:t>7772</a:t>
                      </a:r>
                      <a:r>
                        <a:rPr lang="ru-RU" sz="2000" dirty="0"/>
                        <a:t>. Льготное лекарственное обеспечение данной категории граждан осуществляется в полном объеме, в том числе по индивидуальным закупкам – </a:t>
                      </a:r>
                      <a:r>
                        <a:rPr lang="ru-RU" sz="2000" b="1" dirty="0"/>
                        <a:t>270</a:t>
                      </a:r>
                      <a:r>
                        <a:rPr lang="ru-RU" sz="2000" dirty="0"/>
                        <a:t>, из них по эксперименту - </a:t>
                      </a:r>
                      <a:r>
                        <a:rPr lang="ru-RU" sz="2000" b="1" dirty="0"/>
                        <a:t>88</a:t>
                      </a:r>
                      <a:r>
                        <a:rPr lang="ru-RU" sz="2000" dirty="0"/>
                        <a:t>. Медицинское обеспечение соответствует ИПРА.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82798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85D263-0E14-40B6-8D57-EA28561B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15" y="5747750"/>
            <a:ext cx="670618" cy="6645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11E09A-5651-45A4-8EEA-D94C9820D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853" y="5777513"/>
            <a:ext cx="670618" cy="66452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F6CF1A5-E380-4064-89CC-13F1D5195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005" y="5830667"/>
            <a:ext cx="670618" cy="66452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F75214B-E412-4BB5-A920-AFE8BF8E6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90" y="5806231"/>
            <a:ext cx="719390" cy="6070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B524C32-AE38-4658-8DA6-8FC66947B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346" y="5756901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0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79375" y="1197943"/>
            <a:ext cx="5855643" cy="503936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445" y="1412776"/>
            <a:ext cx="5855643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взрослого населения – по основным направлениям (АДС-М, корь, краснуха, гепатит В, пневмококк, грипп) выполнена на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организациях (Департамент образования, ДТСЗН, медицинские организации, Центр Культуры и досуга Бутово)  были проведены периодические осмотры, всего –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7437 чел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Профилактика туберкулеза: анализ мокроты на наличие кислотоустойчивых микобактерий –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9 745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(100 %),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Диаскин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-тест –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392 чел. (100%)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флюорография –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184 727 чел. (95 %).</a:t>
            </a:r>
          </a:p>
        </p:txBody>
      </p:sp>
      <p:sp>
        <p:nvSpPr>
          <p:cNvPr id="9" name="Овал 8"/>
          <p:cNvSpPr/>
          <p:nvPr/>
        </p:nvSpPr>
        <p:spPr>
          <a:xfrm>
            <a:off x="7089015" y="1716613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6709023" y="4005064"/>
            <a:ext cx="409054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79961" y="2060848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1466</Words>
  <Application>Microsoft Office PowerPoint</Application>
  <PresentationFormat>Широкоэкранный</PresentationFormat>
  <Paragraphs>157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</vt:lpstr>
      <vt:lpstr>Общие сведения</vt:lpstr>
      <vt:lpstr>Медицинская организация оказывает помощь по различным профилям</vt:lpstr>
      <vt:lpstr>Посещения поликлиники в 2020 году </vt:lpstr>
      <vt:lpstr>Мероприятия в рамках предупреждения распространения новой коронавирусной инфекции </vt:lpstr>
      <vt:lpstr>Мероприятия в рамках предупреждения распространения новой коронавирусной инфекции </vt:lpstr>
      <vt:lpstr>Мероприятия в рамках предупреждения распространения новой коронавирусной инфекции </vt:lpstr>
      <vt:lpstr>Результаты плановой деятельности в 2020 г.</vt:lpstr>
      <vt:lpstr>Вакцинация</vt:lpstr>
      <vt:lpstr>Выполнено исследований</vt:lpstr>
      <vt:lpstr>Оборудование поликлиники</vt:lpstr>
      <vt:lpstr>Проекты </vt:lpstr>
      <vt:lpstr>Проекты</vt:lpstr>
      <vt:lpstr>Акции и скрининги </vt:lpstr>
      <vt:lpstr>Акции и скрининги </vt:lpstr>
      <vt:lpstr>Акции и скрининги </vt:lpstr>
      <vt:lpstr>Кадры 2020 г.</vt:lpstr>
      <vt:lpstr>Награды персоналу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Пользователь Windows</cp:lastModifiedBy>
  <cp:revision>231</cp:revision>
  <cp:lastPrinted>2020-01-17T11:21:26Z</cp:lastPrinted>
  <dcterms:created xsi:type="dcterms:W3CDTF">2019-02-11T07:19:05Z</dcterms:created>
  <dcterms:modified xsi:type="dcterms:W3CDTF">2021-02-09T12:07:07Z</dcterms:modified>
</cp:coreProperties>
</file>